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4.xml" Type="http://schemas.openxmlformats.org/officeDocument/2006/relationships/slide" Id="rId19"/><Relationship Target="slides/slide13.xml" Type="http://schemas.openxmlformats.org/officeDocument/2006/relationships/slide" Id="rId18"/><Relationship Target="slides/slide12.xml" Type="http://schemas.openxmlformats.org/officeDocument/2006/relationships/slide" Id="rId17"/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slides/slide16.xml" Type="http://schemas.openxmlformats.org/officeDocument/2006/relationships/slide" Id="rId21"/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slides/slide17.xml" Type="http://schemas.openxmlformats.org/officeDocument/2006/relationships/slide" Id="rId22"/><Relationship Target="slides/slide8.xml" Type="http://schemas.openxmlformats.org/officeDocument/2006/relationships/slide" Id="rId13"/><Relationship Target="theme/theme3.xml" Type="http://schemas.openxmlformats.org/officeDocument/2006/relationships/theme" Id="rId1"/><Relationship Target="slides/slide18.xml" Type="http://schemas.openxmlformats.org/officeDocument/2006/relationships/slide" Id="rId23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slides/slide19.xml" Type="http://schemas.openxmlformats.org/officeDocument/2006/relationships/slide" Id="rId24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15.xml" Type="http://schemas.openxmlformats.org/officeDocument/2006/relationships/slide" Id="rId20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1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3" name="Shape 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" name="Shape 3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5" name="Shape 3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9" name="Shape 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" name="Shape 4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Paulien coined the term to refer to information processes within biological systems.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Bioinformatics combines several disciplines including computer science, statistics, math and engineering. 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5" name="Shape 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" name="Shape 4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1" name="Shape 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" name="Shape 5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The nucleus was found to be the center of cellular activity over a hundred years ago.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Within the nucleus, there is a mixture of macromolecules called chromatin.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When Mitosis, or cell division, occurs, it the chromatin form into long strings of chromosomes.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Chromosomes are actually formed before cell division to facilitate duplication of DNA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7" name="Shape 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3" name="Shape 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Nucleic acids are one of the macromolecules found within a cell nucleus.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In the 20th century, they were discovered to be polymers- which means they consist of repeating strands of monomers.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Monomers, also called nucleotides, consist of 3 parts: a sugar, a negatively charged ion called a phosphate, and a nucleobase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Polymerization occurs when the sugar of one nucleotide bonds to the phosphate of the next nucleotide in the chain.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A nucleic acid will always contain the same sugar and phosphate molecules and differ only in their chosen base.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The primary structure of a nucleic acid is formed from the order of these bases.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9" name="Shape 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" name="Shape 7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DNA strands only have the choice of 4 nucleobases: Adenine, Cytosine, Guanine, Thymine</a:t>
            </a:r>
          </a:p>
          <a:p>
            <a:pPr rtl="0" lv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DNA stands for deoxyribose nucleic acid. In the case of DNA, the sugar is deoxyribose</a:t>
            </a:r>
          </a:p>
          <a:p>
            <a:pPr rtl="0"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5" name="Shape 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600"/>
              </a:spcBef>
              <a:buNone/>
            </a:pPr>
            <a:r>
              <a:rPr sz="1200" lang="en">
                <a:solidFill>
                  <a:schemeClr val="dk1"/>
                </a:solidFill>
              </a:rPr>
              <a:t>DNA is in every living thing on earth. It has even been found in viruses- which are usually considered non-living.</a:t>
            </a:r>
          </a:p>
          <a:p>
            <a:pPr rtl="0" lvl="0">
              <a:spcBef>
                <a:spcPts val="600"/>
              </a:spcBef>
              <a:buNone/>
            </a:pPr>
            <a:r>
              <a:rPr sz="1200" lang="en">
                <a:solidFill>
                  <a:schemeClr val="dk1"/>
                </a:solidFill>
              </a:rPr>
              <a:t>The genome is the sum of all the DNA within a given organism.</a:t>
            </a:r>
          </a:p>
          <a:p>
            <a:pPr rtl="0" lvl="0">
              <a:spcBef>
                <a:spcPts val="600"/>
              </a:spcBef>
              <a:buNone/>
            </a:pPr>
            <a:r>
              <a:rPr sz="1200" lang="en">
                <a:solidFill>
                  <a:schemeClr val="dk1"/>
                </a:solidFill>
              </a:rPr>
              <a:t>Within a given file, there may be a series of long strings with the letters A, C, T or G. </a:t>
            </a:r>
          </a:p>
          <a:p>
            <a:pPr rtl="0" lvl="0">
              <a:spcBef>
                <a:spcPts val="600"/>
              </a:spcBef>
              <a:buNone/>
            </a:pPr>
            <a:r>
              <a:rPr sz="1200" lang="en">
                <a:solidFill>
                  <a:schemeClr val="dk1"/>
                </a:solidFill>
              </a:rPr>
              <a:t>Each of these stand for the nucleobases Adenine, Cytosine, Guanine and Thymine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1" name="Shape 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Given a DNA string such as the one above, return the number of times each symbol of the DNA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** Show audience counting_dna.pl script.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8" name="Shape 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RNA is another nucleic that is alongside DNA in the chromatin.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Scientists used to think only plants had RNA but it was recently discovered in the 20th century that humans also have it.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DNA serves as the basic blueprint from which messenger RNA is created through transcription.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Each nucleotide is copied one at a time- and instead of Thymine, RNA uses Uracil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4" name="Shape 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Given a DNA string such as the one shown, return the string with every instance of T converted to U.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** show audience trans_rna.pl script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0" name="Shape 1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DNA is made of 2 strands running opposite directions. 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Each strand base bonds with it’s associated opposite. Adenine always bonds with Thymine, Cytosine always bonds with Guanine.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Because each strand runs opposite to each other in a spiral fashion, it forms the 3 dimensional double helix we are all familiar with when we imagine DNA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The bonding of 2 complementary bases is known as a base pair.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** show audience complement_dna.pl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6" name="Shape 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A mutation could be considered a mistake made when nucleic acid is being created or copied.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Because nucleic acids are so important to cellular function, a mutation would have an effect on the entire cell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Although mutations are basically mistakes,  mutations can occasionally be a good thing and help the organism with a beneficial feature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One of the easiest mutations to understand is a point mutation. This mutation replaces one base with another at a single nucleotide</a:t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Point mutations are important for us to understand how many steps could have occurred between two strands of DNA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** show point_mutations.pl script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2" name="Shape 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" name="Shape 11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There are several varieties of munchkin cats. These are considered genetic mutations and took several years to be considered legitimate species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8" name="Shape 1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" name="Shape 11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Black Squirrels have been discovered as a recent genetic mutation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They are the same species as the grey squirrel, but missing a part of DNA that switches on the grey coat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They can successfully mate with grey squirrels, too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In some animals other animals that this occurs, it has been shown to increase immunity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SOURCE: http://www.telegraph.co.uk/earth/wildlife/10886477/The-rise-and-rise-of-the-black-squirrel-caused-by-genetic-mutation.html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4" name="Shape 1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5" name="Shape 12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Two members of the same species can have different genomes, but the share most of the same DNA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Humans actually share over 99 percent of the 3.2 billion existing base pairs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When Biologists speak of the human Genome, they mean the average case derived from a large collection of people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An average case (such as this) can be determined for any species- WHICH is one of the goals of Bioinformatics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Because of the base pair relations of the two DNA strands, Guanine and Cytosine will occurs in equal amounts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For complex life, GC content is usually around 50 Percent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However, for bacteria, this rate is usually quite higher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***SHOW audience gc_content.pl   ***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0" name="Shape 1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Rosalind.info is my main inspiration for this presentation. They offer dozens of challenge problems relating to BioInformatics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The scripts shown in the presentation are my personal solutions for some of them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Bio Perl is a collection of modules for performing tasks similar to what was shown in the presentation.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6" name="Shape 1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2" name="Shape 1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3" name="Shape 14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" name="Shape 9"/>
          <p:cNvSpPr txBox="1"/>
          <p:nvPr>
            <p:ph type="ctrTitle"/>
          </p:nvPr>
        </p:nvSpPr>
        <p:spPr>
          <a:xfrm>
            <a:off y="563759" x="457200"/>
            <a:ext cy="30096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100000"/>
              <a:defRPr sz="7200"/>
            </a:lvl1pPr>
            <a:lvl2pPr>
              <a:spcBef>
                <a:spcPts val="0"/>
              </a:spcBef>
              <a:buSzPct val="100000"/>
              <a:defRPr sz="7200"/>
            </a:lvl2pPr>
            <a:lvl3pPr>
              <a:spcBef>
                <a:spcPts val="0"/>
              </a:spcBef>
              <a:buSzPct val="100000"/>
              <a:defRPr sz="7200"/>
            </a:lvl3pPr>
            <a:lvl4pPr>
              <a:spcBef>
                <a:spcPts val="0"/>
              </a:spcBef>
              <a:buSzPct val="100000"/>
              <a:defRPr sz="7200"/>
            </a:lvl4pPr>
            <a:lvl5pPr>
              <a:spcBef>
                <a:spcPts val="0"/>
              </a:spcBef>
              <a:buSzPct val="100000"/>
              <a:defRPr sz="7200"/>
            </a:lvl5pPr>
            <a:lvl6pPr>
              <a:spcBef>
                <a:spcPts val="0"/>
              </a:spcBef>
              <a:buSzPct val="100000"/>
              <a:defRPr sz="7200"/>
            </a:lvl6pPr>
            <a:lvl7pPr>
              <a:spcBef>
                <a:spcPts val="0"/>
              </a:spcBef>
              <a:buSzPct val="100000"/>
              <a:defRPr sz="7200"/>
            </a:lvl7pPr>
            <a:lvl8pPr>
              <a:spcBef>
                <a:spcPts val="0"/>
              </a:spcBef>
              <a:buSzPct val="100000"/>
              <a:defRPr sz="7200"/>
            </a:lvl8pPr>
            <a:lvl9pPr>
              <a:spcBef>
                <a:spcPts val="0"/>
              </a:spcBef>
              <a:buSzPct val="100000"/>
              <a:defRPr sz="7200"/>
            </a:lvl9pPr>
          </a:lstStyle>
          <a:p/>
        </p:txBody>
      </p:sp>
      <p:sp>
        <p:nvSpPr>
          <p:cNvPr id="10" name="Shape 10"/>
          <p:cNvSpPr txBox="1"/>
          <p:nvPr>
            <p:ph idx="1" type="subTitle"/>
          </p:nvPr>
        </p:nvSpPr>
        <p:spPr>
          <a:xfrm>
            <a:off y="3716392" x="457200"/>
            <a:ext cy="1232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11" name="Shape 11"/>
          <p:cNvCxnSpPr/>
          <p:nvPr/>
        </p:nvCxnSpPr>
        <p:spPr>
          <a:xfrm>
            <a:off y="411479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w="med" len="med" type="none"/>
            <a:tailEnd w="med" len="med" type="none"/>
          </a:ln>
        </p:spPr>
      </p:cxnSp>
      <p:cxnSp>
        <p:nvCxnSpPr>
          <p:cNvPr id="12" name="Shape 12"/>
          <p:cNvCxnSpPr/>
          <p:nvPr/>
        </p:nvCxnSpPr>
        <p:spPr>
          <a:xfrm>
            <a:off y="3633382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>
                <a:solidFill>
                  <a:srgbClr val="DA0002"/>
                </a:solidFill>
              </a:defRPr>
            </a:lvl1pPr>
            <a:lvl2pPr>
              <a:spcBef>
                <a:spcPts val="0"/>
              </a:spcBef>
              <a:defRPr>
                <a:solidFill>
                  <a:srgbClr val="DA0002"/>
                </a:solidFill>
              </a:defRPr>
            </a:lvl2pPr>
            <a:lvl3pPr>
              <a:spcBef>
                <a:spcPts val="0"/>
              </a:spcBef>
              <a:defRPr>
                <a:solidFill>
                  <a:srgbClr val="DA0002"/>
                </a:solidFill>
              </a:defRPr>
            </a:lvl3pPr>
            <a:lvl4pPr>
              <a:spcBef>
                <a:spcPts val="0"/>
              </a:spcBef>
              <a:defRPr>
                <a:solidFill>
                  <a:srgbClr val="DA0002"/>
                </a:solidFill>
              </a:defRPr>
            </a:lvl4pPr>
            <a:lvl5pPr>
              <a:spcBef>
                <a:spcPts val="0"/>
              </a:spcBef>
              <a:defRPr>
                <a:solidFill>
                  <a:srgbClr val="DA0002"/>
                </a:solidFill>
              </a:defRPr>
            </a:lvl5pPr>
            <a:lvl6pPr>
              <a:spcBef>
                <a:spcPts val="0"/>
              </a:spcBef>
              <a:defRPr>
                <a:solidFill>
                  <a:srgbClr val="DA0002"/>
                </a:solidFill>
              </a:defRPr>
            </a:lvl6pPr>
            <a:lvl7pPr>
              <a:spcBef>
                <a:spcPts val="0"/>
              </a:spcBef>
              <a:defRPr>
                <a:solidFill>
                  <a:srgbClr val="DA0002"/>
                </a:solidFill>
              </a:defRPr>
            </a:lvl7pPr>
            <a:lvl8pPr>
              <a:spcBef>
                <a:spcPts val="0"/>
              </a:spcBef>
              <a:defRPr>
                <a:solidFill>
                  <a:srgbClr val="DA0002"/>
                </a:solidFill>
              </a:defRPr>
            </a:lvl8pPr>
            <a:lvl9pPr>
              <a:spcBef>
                <a:spcPts val="0"/>
              </a:spcBef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cxnSp>
        <p:nvCxnSpPr>
          <p:cNvPr id="16" name="Shape 16"/>
          <p:cNvCxnSpPr/>
          <p:nvPr/>
        </p:nvCxnSpPr>
        <p:spPr>
          <a:xfrm>
            <a:off y="1143000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>
                <a:solidFill>
                  <a:srgbClr val="DA0002"/>
                </a:solidFill>
              </a:defRPr>
            </a:lvl1pPr>
            <a:lvl2pPr>
              <a:spcBef>
                <a:spcPts val="0"/>
              </a:spcBef>
              <a:defRPr>
                <a:solidFill>
                  <a:srgbClr val="DA0002"/>
                </a:solidFill>
              </a:defRPr>
            </a:lvl2pPr>
            <a:lvl3pPr>
              <a:spcBef>
                <a:spcPts val="0"/>
              </a:spcBef>
              <a:defRPr>
                <a:solidFill>
                  <a:srgbClr val="DA0002"/>
                </a:solidFill>
              </a:defRPr>
            </a:lvl3pPr>
            <a:lvl4pPr>
              <a:spcBef>
                <a:spcPts val="0"/>
              </a:spcBef>
              <a:defRPr>
                <a:solidFill>
                  <a:srgbClr val="DA0002"/>
                </a:solidFill>
              </a:defRPr>
            </a:lvl4pPr>
            <a:lvl5pPr>
              <a:spcBef>
                <a:spcPts val="0"/>
              </a:spcBef>
              <a:defRPr>
                <a:solidFill>
                  <a:srgbClr val="DA0002"/>
                </a:solidFill>
              </a:defRPr>
            </a:lvl5pPr>
            <a:lvl6pPr>
              <a:spcBef>
                <a:spcPts val="0"/>
              </a:spcBef>
              <a:defRPr>
                <a:solidFill>
                  <a:srgbClr val="DA0002"/>
                </a:solidFill>
              </a:defRPr>
            </a:lvl6pPr>
            <a:lvl7pPr>
              <a:spcBef>
                <a:spcPts val="0"/>
              </a:spcBef>
              <a:defRPr>
                <a:solidFill>
                  <a:srgbClr val="DA0002"/>
                </a:solidFill>
              </a:defRPr>
            </a:lvl7pPr>
            <a:lvl8pPr>
              <a:spcBef>
                <a:spcPts val="0"/>
              </a:spcBef>
              <a:defRPr>
                <a:solidFill>
                  <a:srgbClr val="DA0002"/>
                </a:solidFill>
              </a:defRPr>
            </a:lvl8pPr>
            <a:lvl9pPr>
              <a:spcBef>
                <a:spcPts val="0"/>
              </a:spcBef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y="1200150" x="457200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2" type="body"/>
          </p:nvPr>
        </p:nvSpPr>
        <p:spPr>
          <a:xfrm>
            <a:off y="1200150" x="4692273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cxnSp>
        <p:nvCxnSpPr>
          <p:cNvPr id="21" name="Shape 21"/>
          <p:cNvCxnSpPr/>
          <p:nvPr/>
        </p:nvCxnSpPr>
        <p:spPr>
          <a:xfrm>
            <a:off y="1143000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cxnSp>
        <p:nvCxnSpPr>
          <p:cNvPr id="24" name="Shape 24"/>
          <p:cNvCxnSpPr/>
          <p:nvPr/>
        </p:nvCxnSpPr>
        <p:spPr>
          <a:xfrm>
            <a:off y="1143000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accent1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5" name="Shape 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" name="Shape 26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SzPct val="100000"/>
              <a:buNone/>
              <a:defRPr sz="1800"/>
            </a:lvl1pPr>
          </a:lstStyle>
          <a:p/>
        </p:txBody>
      </p:sp>
      <p:cxnSp>
        <p:nvCxnSpPr>
          <p:cNvPr id="27" name="Shape 27"/>
          <p:cNvCxnSpPr/>
          <p:nvPr/>
        </p:nvCxnSpPr>
        <p:spPr>
          <a:xfrm>
            <a:off y="4317760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cxnSp>
        <p:nvCxnSpPr>
          <p:cNvPr id="29" name="Shape 29"/>
          <p:cNvCxnSpPr/>
          <p:nvPr/>
        </p:nvCxnSpPr>
        <p:spPr>
          <a:xfrm>
            <a:off y="113139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2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2pPr>
            <a:lvl3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3pPr>
            <a:lvl4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4pPr>
            <a:lvl5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5pPr>
            <a:lvl6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6pPr>
            <a:lvl7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7pPr>
            <a:lvl8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8pPr>
            <a:lvl9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7" name="Shape 7"/>
          <p:cNvCxnSpPr/>
          <p:nvPr/>
        </p:nvCxnSpPr>
        <p:spPr>
          <a:xfrm>
            <a:off y="5023259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4.jp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1.jp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6.pn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5.png" Type="http://schemas.openxmlformats.org/officeDocument/2006/relationships/image" Id="rId3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2.jpg" Type="http://schemas.openxmlformats.org/officeDocument/2006/relationships/image" Id="rId3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0.jpg" Type="http://schemas.openxmlformats.org/officeDocument/2006/relationships/image" Id="rId3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3.jpg" Type="http://schemas.openxmlformats.org/officeDocument/2006/relationships/image" Id="rId3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" name="Shape 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" name="Shape 31"/>
          <p:cNvSpPr txBox="1"/>
          <p:nvPr>
            <p:ph type="ctrTitle"/>
          </p:nvPr>
        </p:nvSpPr>
        <p:spPr>
          <a:xfrm>
            <a:off y="563759" x="457200"/>
            <a:ext cy="30096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indent="0" marL="0">
              <a:spcBef>
                <a:spcPts val="0"/>
              </a:spcBef>
              <a:buNone/>
            </a:pPr>
            <a:r>
              <a:rPr sz="6000" lang="en"/>
              <a:t>Perl and Bioinformatics</a:t>
            </a:r>
          </a:p>
        </p:txBody>
      </p:sp>
      <p:sp>
        <p:nvSpPr>
          <p:cNvPr id="32" name="Shape 32"/>
          <p:cNvSpPr txBox="1"/>
          <p:nvPr>
            <p:ph idx="1" type="subTitle"/>
          </p:nvPr>
        </p:nvSpPr>
        <p:spPr>
          <a:xfrm>
            <a:off y="3716392" x="457200"/>
            <a:ext cy="1232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Houston Perl Mongers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" name="Shape 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Bioinformatics?</a:t>
            </a:r>
          </a:p>
        </p:txBody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Term coined by Paulien Hogeweg in 1970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Storing, retrieving and analyzing biological data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Interdisciplinary science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2" name="Shape 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" name="Shape 4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Why is it important?</a:t>
            </a:r>
          </a:p>
        </p:txBody>
      </p:sp>
      <p:sp>
        <p:nvSpPr>
          <p:cNvPr id="44" name="Shape 44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Big picture understanding of cellular activity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Increase knowledge of biological processes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Structural comprehension of various biological entities</a:t>
            </a:r>
          </a:p>
          <a:p>
            <a:pPr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Efficient management of biological information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8" name="Shape 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" name="Shape 49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Anatomy of a cell</a:t>
            </a:r>
          </a:p>
        </p:txBody>
      </p:sp>
      <p:pic>
        <p:nvPicPr>
          <p:cNvPr id="50" name="Shape 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433398" x="2419350"/>
            <a:ext cy="3687249" cx="43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4" name="Shape 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5" name="Shape 55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Chromatin</a:t>
            </a:r>
          </a:p>
        </p:txBody>
      </p:sp>
      <p:pic>
        <p:nvPicPr>
          <p:cNvPr id="56" name="Shape 5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090612" x="1905000"/>
            <a:ext cy="2962275" cx="533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" name="Shape 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" name="Shape 6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Polymers- commonly called strands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Made of repeating chains of monomers called nucleotides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Consist of three parts: sugar, phosphate and nucleobase</a:t>
            </a:r>
          </a:p>
        </p:txBody>
      </p:sp>
      <p:sp>
        <p:nvSpPr>
          <p:cNvPr id="62" name="Shape 6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Nucleic Acids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6" name="Shape 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" name="Shape 67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DNA Structure</a:t>
            </a:r>
          </a:p>
        </p:txBody>
      </p:sp>
      <p:pic>
        <p:nvPicPr>
          <p:cNvPr id="68" name="Shape 6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40400" x="2368275"/>
            <a:ext cy="4007574" cx="440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2" name="Shape 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3" name="Shape 7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DNA is in every living thing on earth and more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Each nucleotide can be represented by the first letter of it’s name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4" name="Shape 7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Working with DNA and Nucleotides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Counting Nucleotides</a:t>
            </a:r>
          </a:p>
        </p:txBody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400" lang="en"/>
              <a:t>GTGCAAACGCCAGTCTAGCCTCAAAGTTTCGCTAGGCGCTTTCCACCCAGGAAGATGAGCATATGATGACATAGCCAAGATCGGCGCGTCGTTTGCCCAACTAGTTCGTCGGTAAGCTTTCTTGATGTCAGTGTCCCGTGGAGCGGAGCTCGTGGCATGTACTGGGGCTCTGTCGTAGCAACATAACTCGCAAACGACGCTGCTCCTAGGCTTTAATGGAAGTTTTCGAGTACCACCTGCTCTAAGACCTTTATCGTTCCCTCTCAGGTCCCTCCTATGTTTGTATGAATTGGTTGCACATCGTTTATCTTGCTCCGTTGATAAGAAGGACCCCGGTTTAAGTTGCCCTGCGATGTGGCGAGGATTGGTGGGCCCCAGATGGTTTCTTGACAGGAGCAGGCAGGACCTTAGAGGCTTCTGGGGCCTAGCAATCAACCCGGCGTTCTGCGCCACGCGAGCGAAGAGTGCACTCGTGGCTACAATAACCGCTCTGTAGTGCAGAGAGCCGCTGCTAGTATGAGCAGATGATCGCGGCTAAGGCTGTTTCGAGCGATGAATTCTTAAAAATCTCACTGTTTTCTCGGGCTAATACTCGTCATTAGACACGGGACCTCGCGACAATGAGCTTTGATCGGACTTGAGACTTAGGATCCAGGCTTATGCACTGGCGACGTGAAACCAGCAGCCTTGTATGATCGTGTGGCTCCTAACAATGTGACTGTTCATTGGTGAAGATGATAAGATGAAACGAATCTGTGCAAAGCAGTATGAACGAGCGAGCTACTGTACTCCTCACAGATGGAGTTTCAAGGGTTATAGTCTCTTGTTGACCTCTGGCTATTGGATCATCTCGAGCATGTATTGAAGTCAACGTTGCAGAGAATTACTCA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" name="Shape 8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86" name="Shape 8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268825" x="573025"/>
            <a:ext cy="3104550" cx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Another Nucleic Acid: RNA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Transcribing RNA</a:t>
            </a:r>
          </a:p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sz="1400" lang="en"/>
              <a:t>TGCAAGTCGCGGTCGCCAGGCAGCGCAACGCATGGTAGGCTCGCACGATCATCTCGCGGTTTCCCTCGGTAGTTCCACCCTGGATGCAAGTGCTCCAGCACGTAGGCATCCCTTATTTTTTGAACGGTTTGACACTAAAGCTTATACAGCGTTTCGGTTGTAGTGTCGGCGTCTTTGCTGAGGTTCGAGTAAGACGTTACGAGCCGTAGTATAGATGCTGCCTGACGGACGTCTTGGCATCTCCCTATCAACCCGCCTATTGAGTTGGCATTTTAGCAGACCCGGGTGCAGGAGGTCGCTCCGCGAGCACATACCCTTTTGCAACTCGGGGCTAGAACTGTCCAGTTGAGTCGGCTGGCTAGATGCGTTTGACTTTTCGGAGCGGGCTGCCACCTTCATCCTCCACTTCAACCAAAAGGTTTCCTTGATCAAGCAACTGTATGATGCGAGTAGGGACTCGCGAGAACGAAAACGCTACTGCGTGGTGGCCTCCCCCATCCGAGTGTCGTTAGCCTGAGTCTGAGATGTGTCGTGTTGGGTGTGGACATAGTTTCCGGCGAGGAGCCACAATGGCAGACCGGCACCGCAAAGGGTCGAGATGTTAGATGAATACTCAGGTTTTCCCACGCTCGAGAGGGGTATAGGACTACAAATCTTAGACGAGATACTTATTTGCTTGGAGGATGTCCTCCCCTGGATTCCGACCCTATCTGTTTTCAATAGTGGACCTACGTTTCGTTGATTTGGGTTCTGCTGTAATCCGACTGACACTGCCTTTTCTTTCTCCCACTACCGAGGGATTGATTCTGGCGGGCATTCTGAAGACACCTTCGAGGTCGACTAATATTTAACGGAGATCTTGGTACTCCTCCGCATGTAGCTAGCATGTACTGTATCTCAGTTCGCAGGCACCGAACAGGGGAAGGACATGCCATGCCGTCTATATATCCCTCGATGTG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Making DNA 3D</a:t>
            </a:r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DNA is made of 2 strands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In the strand, each nucleobase has an opposite that it attaches to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Each strands runs opposite to each other in a spiral- the 3D part ;)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Nucleic Acid Mutations</a:t>
            </a:r>
          </a:p>
        </p:txBody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Mistake creating or copying Nucleic Acid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Affects the entire cell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Sometimes, mutations can be good</a:t>
            </a:r>
          </a:p>
          <a:p>
            <a:pPr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Point mutation is a simple example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Shape 110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Munchkin Cat- Mutation for cuteness</a:t>
            </a:r>
          </a:p>
        </p:txBody>
      </p:sp>
      <p:pic>
        <p:nvPicPr>
          <p:cNvPr id="111" name="Shape 11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442124" x="2190750"/>
            <a:ext cy="3566574" cx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6" name="Shape 116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Black Squirrel - recent genetic mutation </a:t>
            </a:r>
          </a:p>
        </p:txBody>
      </p:sp>
      <p:pic>
        <p:nvPicPr>
          <p:cNvPr id="117" name="Shape 11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728673" x="1619250"/>
            <a:ext cy="3338975" cx="590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1" name="Shape 1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" name="Shape 12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Counting Content</a:t>
            </a:r>
          </a:p>
        </p:txBody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Computing content of Guanine and Cytosine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2 members of same species are unique, but similar</a:t>
            </a:r>
          </a:p>
          <a:p>
            <a:pPr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Counting GC content helps to identify species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7" name="Shape 1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" name="Shape 12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Resources</a:t>
            </a:r>
          </a:p>
        </p:txBody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rosalind.info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Bio Perl - bioperl.org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3" name="Shape 1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" name="Shape 13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Questions?</a:t>
            </a:r>
          </a:p>
        </p:txBody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indent="457200" marL="3200400">
              <a:spcBef>
                <a:spcPts val="0"/>
              </a:spcBef>
              <a:buNone/>
            </a:pPr>
            <a:r>
              <a:rPr sz="9600" lang="en"/>
              <a:t>?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9" name="Shape 1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0" name="Shape 140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sz="3000" lang="en"/>
              <a:t>Thank You!</a:t>
            </a:r>
          </a:p>
        </p:txBody>
      </p:sp>
      <p:pic>
        <p:nvPicPr>
          <p:cNvPr id="141" name="Shape 14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1857375" x="3867150"/>
            <a:ext cy="1428750" cx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Custom 218">
      <a:dk1>
        <a:srgbClr val="000000"/>
      </a:dk1>
      <a:lt1>
        <a:srgbClr val="FFFFFF"/>
      </a:lt1>
      <a:dk2>
        <a:srgbClr val="5B595A"/>
      </a:dk2>
      <a:lt2>
        <a:srgbClr val="CFD4D4"/>
      </a:lt2>
      <a:accent1>
        <a:srgbClr val="CC0202"/>
      </a:accent1>
      <a:accent2>
        <a:srgbClr val="228AFF"/>
      </a:accent2>
      <a:accent3>
        <a:srgbClr val="FBC82F"/>
      </a:accent3>
      <a:accent4>
        <a:srgbClr val="253E91"/>
      </a:accent4>
      <a:accent5>
        <a:srgbClr val="F68D0C"/>
      </a:accent5>
      <a:accent6>
        <a:srgbClr val="257E12"/>
      </a:accent6>
      <a:hlink>
        <a:srgbClr val="144C72"/>
      </a:hlink>
      <a:folHlink>
        <a:srgbClr val="8C9D92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