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8" r:id="rId4"/>
    <p:sldId id="270" r:id="rId5"/>
    <p:sldId id="259" r:id="rId6"/>
    <p:sldId id="274" r:id="rId7"/>
    <p:sldId id="258" r:id="rId8"/>
    <p:sldId id="273" r:id="rId9"/>
    <p:sldId id="272" r:id="rId10"/>
    <p:sldId id="275" r:id="rId11"/>
    <p:sldId id="276" r:id="rId12"/>
    <p:sldId id="279" r:id="rId13"/>
    <p:sldId id="277" r:id="rId14"/>
    <p:sldId id="278" r:id="rId15"/>
    <p:sldId id="265" r:id="rId16"/>
    <p:sldId id="266" r:id="rId17"/>
    <p:sldId id="267" r:id="rId18"/>
    <p:sldId id="264" r:id="rId19"/>
    <p:sldId id="280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588937"/>
    <a:srgbClr val="ED7D31"/>
    <a:srgbClr val="BD62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9533" autoAdjust="0"/>
  </p:normalViewPr>
  <p:slideViewPr>
    <p:cSldViewPr snapToGrid="0">
      <p:cViewPr varScale="1">
        <p:scale>
          <a:sx n="59" d="100"/>
          <a:sy n="59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240A3F-5150-464E-A49B-A916EF8F37CF}" type="doc">
      <dgm:prSet loTypeId="urn:microsoft.com/office/officeart/2005/8/layout/chart3" loCatId="relationship" qsTypeId="urn:microsoft.com/office/officeart/2005/8/quickstyle/3d1" qsCatId="3D" csTypeId="urn:microsoft.com/office/officeart/2005/8/colors/colorful4" csCatId="colorful" phldr="1"/>
      <dgm:spPr/>
    </dgm:pt>
    <dgm:pt modelId="{47717515-DDF6-4E25-BF8C-A3CDB6E916D7}">
      <dgm:prSet phldrT="[Text]"/>
      <dgm:spPr/>
      <dgm:t>
        <a:bodyPr/>
        <a:lstStyle/>
        <a:p>
          <a:r>
            <a:rPr lang="en-US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Claim</a:t>
          </a:r>
        </a:p>
      </dgm:t>
    </dgm:pt>
    <dgm:pt modelId="{1A8D330A-2B4F-4102-9DCB-6EEE78C29EF6}" type="parTrans" cxnId="{9DB91080-1DC0-48E6-B384-AD070BB6A48E}">
      <dgm:prSet/>
      <dgm:spPr/>
      <dgm:t>
        <a:bodyPr/>
        <a:lstStyle/>
        <a:p>
          <a:endParaRPr lang="en-US" b="1" cap="none" spc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16940D4B-D794-412C-BACC-C13A58E1B251}" type="sibTrans" cxnId="{9DB91080-1DC0-48E6-B384-AD070BB6A48E}">
      <dgm:prSet/>
      <dgm:spPr/>
      <dgm:t>
        <a:bodyPr/>
        <a:lstStyle/>
        <a:p>
          <a:endParaRPr lang="en-US" b="1" cap="none" spc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B660704B-F4FC-4B59-8BDA-BEBF0F31EFF8}">
      <dgm:prSet phldrT="[Text]"/>
      <dgm:spPr/>
      <dgm:t>
        <a:bodyPr/>
        <a:lstStyle/>
        <a:p>
          <a:r>
            <a:rPr lang="en-US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Evidence</a:t>
          </a:r>
          <a:endParaRPr lang="en-US" b="1" cap="none" spc="0" dirty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B89AA927-70F5-4D14-9C0D-3BB5B22F9A95}" type="parTrans" cxnId="{F7805481-CE25-4A0A-9118-3FB132607EBC}">
      <dgm:prSet/>
      <dgm:spPr/>
      <dgm:t>
        <a:bodyPr/>
        <a:lstStyle/>
        <a:p>
          <a:endParaRPr lang="en-US" b="1" cap="none" spc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57EDDC94-8C2B-409D-8A9B-2E14236E4EB7}" type="sibTrans" cxnId="{F7805481-CE25-4A0A-9118-3FB132607EBC}">
      <dgm:prSet/>
      <dgm:spPr/>
      <dgm:t>
        <a:bodyPr/>
        <a:lstStyle/>
        <a:p>
          <a:endParaRPr lang="en-US" b="1" cap="none" spc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8CB0C8F8-EE32-4B6B-B650-59F8C6F2015E}">
      <dgm:prSet phldrT="[Text]"/>
      <dgm:spPr/>
      <dgm:t>
        <a:bodyPr/>
        <a:lstStyle/>
        <a:p>
          <a:r>
            <a:rPr lang="en-US" b="1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Counter Claim</a:t>
          </a:r>
          <a:endParaRPr lang="en-US" b="1" cap="none" spc="0" dirty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80CA6A3B-73D9-426F-ACCF-1E21B4D0C0F1}" type="parTrans" cxnId="{2B7E3BF9-A672-4CFB-AA65-1C4335DC55AD}">
      <dgm:prSet/>
      <dgm:spPr/>
      <dgm:t>
        <a:bodyPr/>
        <a:lstStyle/>
        <a:p>
          <a:endParaRPr lang="en-US" b="1" cap="none" spc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FDB3E742-C232-42F0-AAA7-089A5F4C3575}" type="sibTrans" cxnId="{2B7E3BF9-A672-4CFB-AA65-1C4335DC55AD}">
      <dgm:prSet/>
      <dgm:spPr/>
      <dgm:t>
        <a:bodyPr/>
        <a:lstStyle/>
        <a:p>
          <a:endParaRPr lang="en-US" b="1" cap="none" spc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gm:t>
    </dgm:pt>
    <dgm:pt modelId="{E50D57F1-B5BE-4CCD-80EE-BF0AFE3DB7D3}" type="pres">
      <dgm:prSet presAssocID="{F9240A3F-5150-464E-A49B-A916EF8F37CF}" presName="compositeShape" presStyleCnt="0">
        <dgm:presLayoutVars>
          <dgm:chMax val="7"/>
          <dgm:dir/>
          <dgm:resizeHandles val="exact"/>
        </dgm:presLayoutVars>
      </dgm:prSet>
      <dgm:spPr/>
    </dgm:pt>
    <dgm:pt modelId="{6E79E97C-A518-4D72-80CE-549007450AF8}" type="pres">
      <dgm:prSet presAssocID="{F9240A3F-5150-464E-A49B-A916EF8F37CF}" presName="wedge1" presStyleLbl="node1" presStyleIdx="0" presStyleCnt="3"/>
      <dgm:spPr/>
      <dgm:t>
        <a:bodyPr/>
        <a:lstStyle/>
        <a:p>
          <a:endParaRPr lang="en-US"/>
        </a:p>
      </dgm:t>
    </dgm:pt>
    <dgm:pt modelId="{42232231-362A-4469-BE32-2E0E034D1C82}" type="pres">
      <dgm:prSet presAssocID="{F9240A3F-5150-464E-A49B-A916EF8F37C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0B7F48-261D-4493-A969-7AA304889616}" type="pres">
      <dgm:prSet presAssocID="{F9240A3F-5150-464E-A49B-A916EF8F37CF}" presName="wedge2" presStyleLbl="node1" presStyleIdx="1" presStyleCnt="3"/>
      <dgm:spPr/>
      <dgm:t>
        <a:bodyPr/>
        <a:lstStyle/>
        <a:p>
          <a:endParaRPr lang="en-US"/>
        </a:p>
      </dgm:t>
    </dgm:pt>
    <dgm:pt modelId="{FB9C701F-3975-4FB2-9B90-E0226F70608F}" type="pres">
      <dgm:prSet presAssocID="{F9240A3F-5150-464E-A49B-A916EF8F37C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08202C-8D20-43B5-A634-A228E0BCDF30}" type="pres">
      <dgm:prSet presAssocID="{F9240A3F-5150-464E-A49B-A916EF8F37CF}" presName="wedge3" presStyleLbl="node1" presStyleIdx="2" presStyleCnt="3"/>
      <dgm:spPr/>
      <dgm:t>
        <a:bodyPr/>
        <a:lstStyle/>
        <a:p>
          <a:endParaRPr lang="en-US"/>
        </a:p>
      </dgm:t>
    </dgm:pt>
    <dgm:pt modelId="{B17673D5-E761-49CF-97A7-52FAF740D62B}" type="pres">
      <dgm:prSet presAssocID="{F9240A3F-5150-464E-A49B-A916EF8F37C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7430D4-EE44-4928-B9F4-CB25D8B41559}" type="presOf" srcId="{B660704B-F4FC-4B59-8BDA-BEBF0F31EFF8}" destId="{FB9C701F-3975-4FB2-9B90-E0226F70608F}" srcOrd="1" destOrd="0" presId="urn:microsoft.com/office/officeart/2005/8/layout/chart3"/>
    <dgm:cxn modelId="{86F41CF0-6C22-4AA2-A538-6DC6E7224999}" type="presOf" srcId="{47717515-DDF6-4E25-BF8C-A3CDB6E916D7}" destId="{42232231-362A-4469-BE32-2E0E034D1C82}" srcOrd="1" destOrd="0" presId="urn:microsoft.com/office/officeart/2005/8/layout/chart3"/>
    <dgm:cxn modelId="{85F474B3-E693-4318-B917-60717F355657}" type="presOf" srcId="{F9240A3F-5150-464E-A49B-A916EF8F37CF}" destId="{E50D57F1-B5BE-4CCD-80EE-BF0AFE3DB7D3}" srcOrd="0" destOrd="0" presId="urn:microsoft.com/office/officeart/2005/8/layout/chart3"/>
    <dgm:cxn modelId="{F706ED6B-D80E-4CED-B867-A7D1D62716D2}" type="presOf" srcId="{47717515-DDF6-4E25-BF8C-A3CDB6E916D7}" destId="{6E79E97C-A518-4D72-80CE-549007450AF8}" srcOrd="0" destOrd="0" presId="urn:microsoft.com/office/officeart/2005/8/layout/chart3"/>
    <dgm:cxn modelId="{23C2D54F-8D5A-40E9-9F09-C3847EAF66FA}" type="presOf" srcId="{8CB0C8F8-EE32-4B6B-B650-59F8C6F2015E}" destId="{9408202C-8D20-43B5-A634-A228E0BCDF30}" srcOrd="0" destOrd="0" presId="urn:microsoft.com/office/officeart/2005/8/layout/chart3"/>
    <dgm:cxn modelId="{9DB91080-1DC0-48E6-B384-AD070BB6A48E}" srcId="{F9240A3F-5150-464E-A49B-A916EF8F37CF}" destId="{47717515-DDF6-4E25-BF8C-A3CDB6E916D7}" srcOrd="0" destOrd="0" parTransId="{1A8D330A-2B4F-4102-9DCB-6EEE78C29EF6}" sibTransId="{16940D4B-D794-412C-BACC-C13A58E1B251}"/>
    <dgm:cxn modelId="{5DF13C73-41EF-493A-8A29-7D015AEC181E}" type="presOf" srcId="{8CB0C8F8-EE32-4B6B-B650-59F8C6F2015E}" destId="{B17673D5-E761-49CF-97A7-52FAF740D62B}" srcOrd="1" destOrd="0" presId="urn:microsoft.com/office/officeart/2005/8/layout/chart3"/>
    <dgm:cxn modelId="{BAFB81B4-5716-4B2D-B304-CEAB7DE7492B}" type="presOf" srcId="{B660704B-F4FC-4B59-8BDA-BEBF0F31EFF8}" destId="{400B7F48-261D-4493-A969-7AA304889616}" srcOrd="0" destOrd="0" presId="urn:microsoft.com/office/officeart/2005/8/layout/chart3"/>
    <dgm:cxn modelId="{F7805481-CE25-4A0A-9118-3FB132607EBC}" srcId="{F9240A3F-5150-464E-A49B-A916EF8F37CF}" destId="{B660704B-F4FC-4B59-8BDA-BEBF0F31EFF8}" srcOrd="1" destOrd="0" parTransId="{B89AA927-70F5-4D14-9C0D-3BB5B22F9A95}" sibTransId="{57EDDC94-8C2B-409D-8A9B-2E14236E4EB7}"/>
    <dgm:cxn modelId="{2B7E3BF9-A672-4CFB-AA65-1C4335DC55AD}" srcId="{F9240A3F-5150-464E-A49B-A916EF8F37CF}" destId="{8CB0C8F8-EE32-4B6B-B650-59F8C6F2015E}" srcOrd="2" destOrd="0" parTransId="{80CA6A3B-73D9-426F-ACCF-1E21B4D0C0F1}" sibTransId="{FDB3E742-C232-42F0-AAA7-089A5F4C3575}"/>
    <dgm:cxn modelId="{BB5A045C-94F9-473B-826C-DC2A28BE788E}" type="presParOf" srcId="{E50D57F1-B5BE-4CCD-80EE-BF0AFE3DB7D3}" destId="{6E79E97C-A518-4D72-80CE-549007450AF8}" srcOrd="0" destOrd="0" presId="urn:microsoft.com/office/officeart/2005/8/layout/chart3"/>
    <dgm:cxn modelId="{7E0F4293-5286-45DB-90DE-6841CB759AA4}" type="presParOf" srcId="{E50D57F1-B5BE-4CCD-80EE-BF0AFE3DB7D3}" destId="{42232231-362A-4469-BE32-2E0E034D1C82}" srcOrd="1" destOrd="0" presId="urn:microsoft.com/office/officeart/2005/8/layout/chart3"/>
    <dgm:cxn modelId="{E3EDF0E5-F8D7-49B5-AA8A-12A4548BFB6D}" type="presParOf" srcId="{E50D57F1-B5BE-4CCD-80EE-BF0AFE3DB7D3}" destId="{400B7F48-261D-4493-A969-7AA304889616}" srcOrd="2" destOrd="0" presId="urn:microsoft.com/office/officeart/2005/8/layout/chart3"/>
    <dgm:cxn modelId="{75AAF35A-C665-4A37-B9CF-1D90638BFA79}" type="presParOf" srcId="{E50D57F1-B5BE-4CCD-80EE-BF0AFE3DB7D3}" destId="{FB9C701F-3975-4FB2-9B90-E0226F70608F}" srcOrd="3" destOrd="0" presId="urn:microsoft.com/office/officeart/2005/8/layout/chart3"/>
    <dgm:cxn modelId="{59992A7B-F733-4CDC-8A69-B8E512112727}" type="presParOf" srcId="{E50D57F1-B5BE-4CCD-80EE-BF0AFE3DB7D3}" destId="{9408202C-8D20-43B5-A634-A228E0BCDF30}" srcOrd="4" destOrd="0" presId="urn:microsoft.com/office/officeart/2005/8/layout/chart3"/>
    <dgm:cxn modelId="{BDC74C90-01F1-49CE-9529-753BFC59323F}" type="presParOf" srcId="{E50D57F1-B5BE-4CCD-80EE-BF0AFE3DB7D3}" destId="{B17673D5-E761-49CF-97A7-52FAF740D62B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9E97C-A518-4D72-80CE-549007450AF8}">
      <dsp:nvSpPr>
        <dsp:cNvPr id="0" name=""/>
        <dsp:cNvSpPr/>
      </dsp:nvSpPr>
      <dsp:spPr>
        <a:xfrm>
          <a:off x="1157604" y="333055"/>
          <a:ext cx="4144693" cy="414469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Claim</a:t>
          </a:r>
        </a:p>
      </dsp:txBody>
      <dsp:txXfrm>
        <a:off x="3411035" y="1097850"/>
        <a:ext cx="1406235" cy="1381564"/>
      </dsp:txXfrm>
    </dsp:sp>
    <dsp:sp modelId="{400B7F48-261D-4493-A969-7AA304889616}">
      <dsp:nvSpPr>
        <dsp:cNvPr id="0" name=""/>
        <dsp:cNvSpPr/>
      </dsp:nvSpPr>
      <dsp:spPr>
        <a:xfrm>
          <a:off x="943955" y="456409"/>
          <a:ext cx="4144693" cy="414469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Evidence</a:t>
          </a:r>
          <a:endParaRPr lang="en-US" sz="3100" b="1" kern="1200" cap="none" spc="0" dirty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sp:txBody>
      <dsp:txXfrm>
        <a:off x="2078812" y="3071513"/>
        <a:ext cx="1874980" cy="1282881"/>
      </dsp:txXfrm>
    </dsp:sp>
    <dsp:sp modelId="{9408202C-8D20-43B5-A634-A228E0BCDF30}">
      <dsp:nvSpPr>
        <dsp:cNvPr id="0" name=""/>
        <dsp:cNvSpPr/>
      </dsp:nvSpPr>
      <dsp:spPr>
        <a:xfrm>
          <a:off x="943955" y="456409"/>
          <a:ext cx="4144693" cy="414469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cap="none" spc="0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rPr>
            <a:t>Counter Claim</a:t>
          </a:r>
          <a:endParaRPr lang="en-US" sz="3100" b="1" kern="1200" cap="none" spc="0" dirty="0">
            <a:ln w="10160">
              <a:solidFill>
                <a:schemeClr val="accent5"/>
              </a:solidFill>
              <a:prstDash val="solid"/>
            </a:ln>
            <a:solidFill>
              <a:srgbClr val="FFFFFF"/>
            </a:solidFill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</a:endParaRPr>
        </a:p>
      </dsp:txBody>
      <dsp:txXfrm>
        <a:off x="1388029" y="1270545"/>
        <a:ext cx="1406235" cy="13815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D420A-F310-4D3B-9E69-49E48EB0A81A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42209-4F86-4770-8F0C-FA51B0D5F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68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So and so doesn’t think we should use </a:t>
            </a:r>
            <a:r>
              <a:rPr lang="en-US" baseline="0" dirty="0" err="1" smtClean="0"/>
              <a:t>NodeJS</a:t>
            </a:r>
            <a:r>
              <a:rPr lang="en-US" baseline="0" dirty="0" smtClean="0"/>
              <a:t> for this project.  I don’t understand why he wants the website to run slowly.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2209-4F86-4770-8F0C-FA51B0D5F6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88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8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7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0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27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9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1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0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4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79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2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91112-1D0F-4901-8828-A5A93240C4E5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84DFB-5F5D-4D78-B729-C7F93195D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5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rsanity.blogspot.com/2006/04/strategies-for-dealing-with-denial_14.html" TargetMode="External"/><Relationship Id="rId2" Type="http://schemas.openxmlformats.org/officeDocument/2006/relationships/hyperlink" Target="http://blog.smartbear.com/development/how-to-disagree-without-being-disagreeabl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659" y="1122363"/>
            <a:ext cx="11510681" cy="238760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solidFill>
                  <a:srgbClr val="FFC000"/>
                </a:solidFill>
                <a:latin typeface="+mn-lt"/>
              </a:rPr>
              <a:t>How to Disagree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/>
            </a:r>
            <a:br>
              <a:rPr lang="en-US" b="1" dirty="0" smtClean="0">
                <a:solidFill>
                  <a:srgbClr val="FFC000"/>
                </a:solidFill>
                <a:latin typeface="+mn-lt"/>
              </a:rPr>
            </a:br>
            <a:r>
              <a:rPr lang="en-US" sz="4400" b="1" dirty="0" smtClean="0">
                <a:solidFill>
                  <a:srgbClr val="92D050"/>
                </a:solidFill>
                <a:latin typeface="+mn-lt"/>
              </a:rPr>
              <a:t>But Still Be Agreeable</a:t>
            </a:r>
            <a:endParaRPr lang="en-US" sz="4400" b="1" dirty="0">
              <a:solidFill>
                <a:srgbClr val="92D05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655327"/>
          </a:xfrm>
        </p:spPr>
        <p:txBody>
          <a:bodyPr>
            <a:noAutofit/>
          </a:bodyPr>
          <a:lstStyle/>
          <a:p>
            <a:r>
              <a:rPr lang="en-US" sz="3600" b="1" dirty="0" err="1">
                <a:solidFill>
                  <a:srgbClr val="00B0F0"/>
                </a:solidFill>
              </a:rPr>
              <a:t>OpenWest</a:t>
            </a:r>
            <a:r>
              <a:rPr lang="en-US" sz="3600" b="1" dirty="0">
                <a:solidFill>
                  <a:srgbClr val="00B0F0"/>
                </a:solidFill>
              </a:rPr>
              <a:t>  2015</a:t>
            </a:r>
          </a:p>
          <a:p>
            <a:r>
              <a:rPr lang="en-US" sz="3600" b="1" dirty="0" smtClean="0">
                <a:solidFill>
                  <a:srgbClr val="00B0F0"/>
                </a:solidFill>
              </a:rPr>
              <a:t>Robert Stone</a:t>
            </a:r>
          </a:p>
          <a:p>
            <a:r>
              <a:rPr lang="en-US" sz="3600" b="1" dirty="0" err="1" smtClean="0">
                <a:solidFill>
                  <a:srgbClr val="00B0F0"/>
                </a:solidFill>
              </a:rPr>
              <a:t>BrainStorm</a:t>
            </a:r>
            <a:r>
              <a:rPr lang="en-US" sz="3600" b="1" dirty="0" smtClean="0">
                <a:solidFill>
                  <a:srgbClr val="00B0F0"/>
                </a:solidFill>
              </a:rPr>
              <a:t> Incubator</a:t>
            </a:r>
          </a:p>
        </p:txBody>
      </p:sp>
    </p:spTree>
    <p:extLst>
      <p:ext uri="{BB962C8B-B14F-4D97-AF65-F5344CB8AC3E}">
        <p14:creationId xmlns:p14="http://schemas.microsoft.com/office/powerpoint/2010/main" val="419582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Overview</a:t>
            </a:r>
            <a:endParaRPr lang="en-US" sz="3600" b="1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585847" cy="47158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What is an Argument?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Components of an Argument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Reasons People </a:t>
            </a:r>
            <a:r>
              <a:rPr lang="en-US" dirty="0" smtClean="0">
                <a:solidFill>
                  <a:schemeClr val="accent4"/>
                </a:solidFill>
              </a:rPr>
              <a:t>Disagree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Strategies For Healthy Debate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Identify, Avoid and Address </a:t>
            </a:r>
            <a:r>
              <a:rPr lang="en-US" dirty="0">
                <a:solidFill>
                  <a:schemeClr val="accent4"/>
                </a:solidFill>
              </a:rPr>
              <a:t>Logical </a:t>
            </a:r>
            <a:r>
              <a:rPr lang="en-US" dirty="0" smtClean="0">
                <a:solidFill>
                  <a:schemeClr val="accent4"/>
                </a:solidFill>
              </a:rPr>
              <a:t>Fallacies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Support With Facts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Use the Right Words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Defusing A Tense Situation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Keeping an Open Mind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How and When to Empathize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Keeping Your Cool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Questions</a:t>
            </a: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9218" name="Picture 2" descr="http://newsimg.bbc.co.uk/media/images/45110000/jpg/_45110136_bombdisposal_af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992" y="4095258"/>
            <a:ext cx="3538702" cy="227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36172" y="6379159"/>
            <a:ext cx="3226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British Broadcasting Corporation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1028" name="Picture 4" descr="A scene from the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517" y="1349194"/>
            <a:ext cx="3118954" cy="243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41517" y="3689133"/>
            <a:ext cx="323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Monty Python – Argument Clinic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28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Argument - Components</a:t>
            </a:r>
            <a:endParaRPr lang="en-US" sz="3600" b="1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4699715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Oxford Pocket Dictionary Definition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“A reason or set of reasons given with the aim of persuading others that an action or idea is right or wrong</a:t>
            </a:r>
            <a:r>
              <a:rPr lang="en-US" dirty="0" smtClean="0">
                <a:solidFill>
                  <a:schemeClr val="accent4"/>
                </a:solidFill>
              </a:rPr>
              <a:t>”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Types of Arguments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Formal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Informal</a:t>
            </a: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endParaRPr lang="en-US" dirty="0" smtClean="0">
              <a:solidFill>
                <a:schemeClr val="accent4"/>
              </a:solidFill>
            </a:endParaRPr>
          </a:p>
        </p:txBody>
      </p:sp>
      <p:pic>
        <p:nvPicPr>
          <p:cNvPr id="1026" name="Picture 2" descr="http://ecx.images-amazon.com/images/I/6189%2BwkmK5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927" y="1690688"/>
            <a:ext cx="2857352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52649" y="6176963"/>
            <a:ext cx="94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Amazon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9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Argument - Components</a:t>
            </a:r>
            <a:endParaRPr lang="en-US" sz="3600" b="1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044757"/>
              </p:ext>
            </p:extLst>
          </p:nvPr>
        </p:nvGraphicFramePr>
        <p:xfrm>
          <a:off x="167425" y="1440883"/>
          <a:ext cx="6246254" cy="4934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915442" y="1690688"/>
            <a:ext cx="4699715" cy="471011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Claim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A Position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Provable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NOT an </a:t>
            </a:r>
            <a:r>
              <a:rPr lang="en-US" dirty="0" smtClean="0">
                <a:solidFill>
                  <a:schemeClr val="accent4"/>
                </a:solidFill>
              </a:rPr>
              <a:t>opinion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Supported By Evidence</a:t>
            </a:r>
          </a:p>
          <a:p>
            <a:r>
              <a:rPr lang="en-US" dirty="0">
                <a:solidFill>
                  <a:schemeClr val="accent4"/>
                </a:solidFill>
              </a:rPr>
              <a:t>Evidence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Facts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Research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Parallels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Counter Claim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Opposing Positions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Acknowledged and Refuted</a:t>
            </a:r>
          </a:p>
        </p:txBody>
      </p:sp>
    </p:spTree>
    <p:extLst>
      <p:ext uri="{BB962C8B-B14F-4D97-AF65-F5344CB8AC3E}">
        <p14:creationId xmlns:p14="http://schemas.microsoft.com/office/powerpoint/2010/main" val="138843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79E97C-A518-4D72-80CE-549007450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6E79E97C-A518-4D72-80CE-549007450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0B7F48-261D-4493-A969-7AA304889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400B7F48-261D-4493-A969-7AA304889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08202C-8D20-43B5-A634-A228E0BCD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dgm id="{9408202C-8D20-43B5-A634-A228E0BCD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Argument – Reasons People Disagree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99" y="1843209"/>
            <a:ext cx="4780085" cy="4351338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Why do people disagree?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Different Experiences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Different Skill Sets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Different </a:t>
            </a:r>
            <a:r>
              <a:rPr lang="en-US" dirty="0" smtClean="0">
                <a:solidFill>
                  <a:srgbClr val="FFC000"/>
                </a:solidFill>
              </a:rPr>
              <a:t>Values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Different Priorities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Different Communication Skills</a:t>
            </a:r>
          </a:p>
          <a:p>
            <a:pPr marL="457200" lvl="1" indent="0">
              <a:buNone/>
            </a:pPr>
            <a:endParaRPr lang="en-US" dirty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DIFFERENT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 Team’s Greatest Strength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2050" name="Picture 2" descr="http://vignette4.wikia.nocookie.net/captainplanet/images/b/b5/Mindpollution74.jpg/revision/latest?cb=201009111118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420" y="1285957"/>
            <a:ext cx="2308463" cy="165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atchlink.com/wp-content/uploads/2012/07/whee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77648" y="3020382"/>
            <a:ext cx="2198360" cy="165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tatic.comicvine.com/uploads/original/14/146226/2892548-planet0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733" y="3020382"/>
            <a:ext cx="2227140" cy="164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static.comicvine.com/uploads/original/14/146226/2892547-planet0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591" y="4788123"/>
            <a:ext cx="2349253" cy="175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3208" y="4820290"/>
            <a:ext cx="2099297" cy="17187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80319" y="6506996"/>
            <a:ext cx="154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Captain Planet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8" name="Picture 10" descr="http://cdn.collider.com/wp-content/uploads/captain-planet-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28581">
            <a:off x="6520557" y="1610188"/>
            <a:ext cx="4100265" cy="416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16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-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False Dichotomy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Only two possible solutions</a:t>
            </a:r>
          </a:p>
        </p:txBody>
      </p:sp>
      <p:pic>
        <p:nvPicPr>
          <p:cNvPr id="3074" name="Picture 2" descr="http://c4.staticflickr.com/4/3645/3514835248_478d1594f3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007" y="4297983"/>
            <a:ext cx="2719510" cy="203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32995" y="6298780"/>
            <a:ext cx="2093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Flickr - </a:t>
            </a:r>
            <a:r>
              <a:rPr lang="en-US" dirty="0" err="1" smtClean="0">
                <a:solidFill>
                  <a:srgbClr val="00B0F0"/>
                </a:solidFill>
              </a:rPr>
              <a:t>MagnuMicah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076" name="Picture 4" descr="http://c1.staticflickr.com/5/4028/4566262271_5db60a26af_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376" y="1441096"/>
            <a:ext cx="3607533" cy="240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89300" y="3836336"/>
            <a:ext cx="22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Flickr – Steven </a:t>
            </a:r>
            <a:r>
              <a:rPr lang="en-US" dirty="0" err="1" smtClean="0">
                <a:solidFill>
                  <a:srgbClr val="00B0F0"/>
                </a:solidFill>
              </a:rPr>
              <a:t>Depolo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3080" name="Picture 8" descr="http://s3.amazonaws.com/estock/fspid9/11/10/84/4/penny-macro-stock-1110844-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804" y="1441096"/>
            <a:ext cx="2336727" cy="233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314158" y="3777823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B0F0"/>
                </a:solidFill>
              </a:rPr>
              <a:t>pixgood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2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-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False Dichotomy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Only two possible solutions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Appeal to Authority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All Hail Larry Wall / Donald Knuth / Martin Fowler</a:t>
            </a:r>
            <a:endParaRPr lang="en-US" sz="1700" dirty="0">
              <a:solidFill>
                <a:srgbClr val="FFC000"/>
              </a:solidFill>
            </a:endParaRPr>
          </a:p>
        </p:txBody>
      </p:sp>
      <p:pic>
        <p:nvPicPr>
          <p:cNvPr id="2050" name="Picture 2" descr="Larry Wall YAPC 2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687" y="1398281"/>
            <a:ext cx="1825995" cy="256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337259" y="4021682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2052" name="Picture 4" descr="KnuthAtOpenContentAlli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584" y="1398281"/>
            <a:ext cx="2197271" cy="259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rtin_Fowler_(2008).jpg (1933×1475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849" y="4446470"/>
            <a:ext cx="2449528" cy="186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978432" y="3997763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65856" y="6308986"/>
            <a:ext cx="1355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Ade </a:t>
            </a:r>
            <a:r>
              <a:rPr lang="en-US" dirty="0" err="1" smtClean="0">
                <a:solidFill>
                  <a:srgbClr val="00B0F0"/>
                </a:solidFill>
              </a:rPr>
              <a:t>Osineye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6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-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False Dichotomy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Only two possible solutions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Appeal to Authority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All Hail Larry Wall / Donald Knuth / Martin Fowler</a:t>
            </a:r>
            <a:endParaRPr lang="en-US" sz="1700" dirty="0">
              <a:solidFill>
                <a:srgbClr val="FFC000"/>
              </a:solidFill>
            </a:endParaRP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Ad Hominem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“To The Man”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Attacking the Person and not the 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93648" y="6488668"/>
            <a:ext cx="266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Monty Python – Holy Grail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122" name="Picture 2" descr="http://31.media.tumblr.com/tumblr_lsax2rL1P91qmr448o1_r1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383" y="4205956"/>
            <a:ext cx="4120417" cy="228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intriguing.com/mp/_pictures/grail/large/HolyGrail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383" y="1517354"/>
            <a:ext cx="4120417" cy="22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693648" y="3788734"/>
            <a:ext cx="266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Monty Python – Holy Grail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7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Healthy Debate -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False Dichotomy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Only two possible solutions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Appeal to Authority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All Hail Larry Wall / Donald Knuth / Martin Fowler</a:t>
            </a:r>
            <a:endParaRPr lang="en-US" sz="1700" dirty="0">
              <a:solidFill>
                <a:srgbClr val="FFC000"/>
              </a:solidFill>
            </a:endParaRP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Ad Hominem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“To The Man”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Attacking the Person and not the Evidence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Bandwagon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Everyone else does it this way</a:t>
            </a:r>
          </a:p>
        </p:txBody>
      </p:sp>
      <p:pic>
        <p:nvPicPr>
          <p:cNvPr id="4098" name="Picture 2" descr="http://1037qcountry.com/wp-content/blogs.dir/54/files/2013/07/Superman-62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16" y="1690688"/>
            <a:ext cx="3048000" cy="196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53516" y="3662296"/>
            <a:ext cx="1720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103.7 Q Country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7170" name="Picture 2" descr="http://www.abandonia.com/files/games/272/Lemmings%202%20-%20The%20Tribes_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16" y="4279958"/>
            <a:ext cx="30480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719076" y="6178668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Lemmings - PC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7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-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False Dichotomy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Only two possible solutions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Appeal to Authority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All Hail Larry Wall / Donald Knuth / Martin Fowler</a:t>
            </a:r>
            <a:endParaRPr lang="en-US" sz="1700" dirty="0">
              <a:solidFill>
                <a:srgbClr val="FFC000"/>
              </a:solidFill>
            </a:endParaRP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Ad Hominem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“To The Man”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Attacking the Person and not the Evidence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Bandwagon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Everyone else does it this way</a:t>
            </a:r>
          </a:p>
          <a:p>
            <a:pPr>
              <a:lnSpc>
                <a:spcPct val="70000"/>
              </a:lnSpc>
            </a:pPr>
            <a:r>
              <a:rPr lang="en-US" sz="2000" dirty="0" smtClean="0">
                <a:solidFill>
                  <a:srgbClr val="FFC000"/>
                </a:solidFill>
              </a:rPr>
              <a:t>Straw Man</a:t>
            </a:r>
          </a:p>
          <a:p>
            <a:pPr lvl="1">
              <a:lnSpc>
                <a:spcPct val="70000"/>
              </a:lnSpc>
            </a:pPr>
            <a:r>
              <a:rPr lang="en-US" sz="1700" dirty="0" smtClean="0">
                <a:solidFill>
                  <a:srgbClr val="FFC000"/>
                </a:solidFill>
              </a:rPr>
              <a:t>Distorting a claim and attacking that 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2582" y="4451229"/>
            <a:ext cx="1380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Wizard of Oz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6146" name="Picture 2" descr="http://liberalbias.com/images/content/Wizard-of-Oz-Scarecr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335" y="1574678"/>
            <a:ext cx="4238625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62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-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False Dichotomy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Only two possible solutions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Appeal to Authority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All Hail Larry Wall / Donald Knuth / Martin Fowler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Ad Hominem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“To The Man”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Attacking the Person and not the Evidence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Bandwagon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Everyone else does it this way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Straw Man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Distorting a claim and attacking that position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Fallacy of Fallacies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Just because the method is invalid doesn’t mean the claim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8825" y="4451229"/>
            <a:ext cx="3163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sarcasticsarcasms.blogspot.com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8194" name="Picture 2" descr="http://2.bp.blogspot.com/-zDhM51V89Tw/UWTCipzrrVI/AAAAAAAAHPk/S4YKZMpeg_0/s1600/Insane-homemade-car-repair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021" y="1639272"/>
            <a:ext cx="4697779" cy="281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5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– Avoiding Logical Fallacies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6077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Be Aware Of Them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Subtly Point Them Out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But don’t identify them by name!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How to address them?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Naturally develops better argument skills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DEMAND (politely) evidence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Not just of others, of yourself</a:t>
            </a:r>
          </a:p>
          <a:p>
            <a:pPr lvl="1"/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15404" y="1595021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B0F0"/>
                </a:solidFill>
              </a:rPr>
              <a:t>False </a:t>
            </a:r>
            <a:r>
              <a:rPr lang="en-US" sz="2800" dirty="0">
                <a:solidFill>
                  <a:srgbClr val="00B0F0"/>
                </a:solidFill>
              </a:rPr>
              <a:t>Dichotomy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Present a third 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Appeal to Authority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Ask </a:t>
            </a:r>
            <a:r>
              <a:rPr lang="en-US" sz="2800" i="1" dirty="0">
                <a:solidFill>
                  <a:srgbClr val="00B0F0"/>
                </a:solidFill>
              </a:rPr>
              <a:t>why</a:t>
            </a:r>
            <a:r>
              <a:rPr lang="en-US" sz="2800" dirty="0">
                <a:solidFill>
                  <a:srgbClr val="00B0F0"/>
                </a:solidFill>
              </a:rPr>
              <a:t> the authority feels that 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Ad Hominem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Steer the discussion back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B0F0"/>
                </a:solidFill>
              </a:rPr>
              <a:t>Provide </a:t>
            </a:r>
            <a:r>
              <a:rPr lang="en-US" sz="2800" dirty="0">
                <a:solidFill>
                  <a:srgbClr val="00B0F0"/>
                </a:solidFill>
              </a:rPr>
              <a:t>additional </a:t>
            </a:r>
            <a:r>
              <a:rPr lang="en-US" sz="2800" dirty="0" smtClean="0">
                <a:solidFill>
                  <a:srgbClr val="00B0F0"/>
                </a:solidFill>
              </a:rPr>
              <a:t>evidence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B0F0"/>
                </a:solidFill>
              </a:rPr>
              <a:t>Bandwagon</a:t>
            </a:r>
            <a:endParaRPr lang="en-US" sz="2800" dirty="0">
              <a:solidFill>
                <a:srgbClr val="00B0F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Ask </a:t>
            </a:r>
            <a:r>
              <a:rPr lang="en-US" sz="2800" i="1" dirty="0">
                <a:solidFill>
                  <a:srgbClr val="00B0F0"/>
                </a:solidFill>
              </a:rPr>
              <a:t>why</a:t>
            </a:r>
            <a:r>
              <a:rPr lang="en-US" sz="2800" dirty="0">
                <a:solidFill>
                  <a:srgbClr val="00B0F0"/>
                </a:solidFill>
              </a:rPr>
              <a:t> everyone is doing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Straw Man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F0"/>
                </a:solidFill>
              </a:rPr>
              <a:t>Reiterate the original claim</a:t>
            </a:r>
          </a:p>
        </p:txBody>
      </p:sp>
    </p:spTree>
    <p:extLst>
      <p:ext uri="{BB962C8B-B14F-4D97-AF65-F5344CB8AC3E}">
        <p14:creationId xmlns:p14="http://schemas.microsoft.com/office/powerpoint/2010/main" val="304352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– Support With Facts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Claims must be supported with evidence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Types of Evidence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Numbers / Statistics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Physical</a:t>
            </a:r>
          </a:p>
          <a:p>
            <a:pPr lvl="2"/>
            <a:r>
              <a:rPr lang="en-US" dirty="0" smtClean="0">
                <a:solidFill>
                  <a:srgbClr val="FFC000"/>
                </a:solidFill>
              </a:rPr>
              <a:t>Can be observed or demonstrated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Documentary</a:t>
            </a:r>
          </a:p>
          <a:p>
            <a:pPr lvl="2"/>
            <a:r>
              <a:rPr lang="en-US" dirty="0" smtClean="0">
                <a:solidFill>
                  <a:srgbClr val="FFC000"/>
                </a:solidFill>
              </a:rPr>
              <a:t>Policies</a:t>
            </a:r>
          </a:p>
          <a:p>
            <a:pPr lvl="2"/>
            <a:r>
              <a:rPr lang="en-US" dirty="0" smtClean="0">
                <a:solidFill>
                  <a:srgbClr val="FFC000"/>
                </a:solidFill>
              </a:rPr>
              <a:t>User Stories</a:t>
            </a:r>
          </a:p>
          <a:p>
            <a:pPr lvl="2"/>
            <a:r>
              <a:rPr lang="en-US" dirty="0" smtClean="0">
                <a:solidFill>
                  <a:srgbClr val="FFC000"/>
                </a:solidFill>
              </a:rPr>
              <a:t>Acceptance Criteria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Anecdotal</a:t>
            </a:r>
          </a:p>
          <a:p>
            <a:pPr lvl="2"/>
            <a:r>
              <a:rPr lang="en-US" dirty="0" smtClean="0">
                <a:solidFill>
                  <a:srgbClr val="FFC000"/>
                </a:solidFill>
              </a:rPr>
              <a:t>Experience and Example</a:t>
            </a:r>
          </a:p>
        </p:txBody>
      </p:sp>
      <p:pic>
        <p:nvPicPr>
          <p:cNvPr id="5124" name="Picture 4" descr="Profit Chart Curve by simpletutorials.net - This is a common graph depiction of a profit chart and curve for a company on its way up. This shows a somewhat historical depiction of what ideal growth for a company would be.&#10;&#10;profit, chart, curve, income, bar chart, business income, growth, graph, grid, profit, busine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08" y="1563322"/>
            <a:ext cx="2487369" cy="1685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6" name="Picture 6" descr="magnifying glass by jarda - magnifying glass over piece of paper with lette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48"/>
          <a:stretch/>
        </p:blipFill>
        <p:spPr bwMode="auto">
          <a:xfrm>
            <a:off x="9142195" y="1449022"/>
            <a:ext cx="2988259" cy="291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upload.wikimedia.org/wikipedia/en/7/75/Tps_repo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08" y="3434617"/>
            <a:ext cx="2247936" cy="290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58542" y="6340690"/>
            <a:ext cx="1346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Office Space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130" name="Picture 10" descr="http://www.tomorrowstarted.com/wp-content/uploads/2012/06/I-NEVER-MAKE-THE-SAME-MISTAKE-TWICE-480x3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767" y="4104909"/>
            <a:ext cx="3127629" cy="207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181344" y="6176963"/>
            <a:ext cx="27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b</a:t>
            </a:r>
            <a:r>
              <a:rPr lang="en-US" dirty="0" smtClean="0">
                <a:solidFill>
                  <a:srgbClr val="00B0F0"/>
                </a:solidFill>
              </a:rPr>
              <a:t>eliefmakers.blogspot.com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473689"/>
              </p:ext>
            </p:extLst>
          </p:nvPr>
        </p:nvGraphicFramePr>
        <p:xfrm>
          <a:off x="1886316" y="4670343"/>
          <a:ext cx="8945807" cy="182880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782485"/>
                <a:gridCol w="3698501"/>
                <a:gridCol w="3464821"/>
              </a:tblGrid>
              <a:tr h="1813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Loaded 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Connotation</a:t>
                      </a:r>
                      <a:endParaRPr lang="en-US" dirty="0"/>
                    </a:p>
                  </a:txBody>
                  <a:tcPr/>
                </a:tc>
              </a:tr>
              <a:tr h="1813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="1" baseline="0" dirty="0" smtClean="0"/>
                        <a:t>right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way to do this is to…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</a:t>
                      </a:r>
                      <a:r>
                        <a:rPr lang="en-US" baseline="0" dirty="0" smtClean="0"/>
                        <a:t> other solutions are wrong</a:t>
                      </a:r>
                      <a:endParaRPr lang="en-US" dirty="0"/>
                    </a:p>
                  </a:txBody>
                  <a:tcPr/>
                </a:tc>
              </a:tr>
              <a:tr h="251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Smart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="1" baseline="0" dirty="0" smtClean="0"/>
                        <a:t>smart</a:t>
                      </a:r>
                      <a:r>
                        <a:rPr lang="en-US" baseline="0" dirty="0" smtClean="0"/>
                        <a:t> solution is…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Proposer</a:t>
                      </a:r>
                      <a:r>
                        <a:rPr lang="en-US" baseline="0" dirty="0" smtClean="0"/>
                        <a:t> is smarter than everyone</a:t>
                      </a:r>
                      <a:endParaRPr lang="en-US" dirty="0"/>
                    </a:p>
                  </a:txBody>
                  <a:tcPr/>
                </a:tc>
              </a:tr>
              <a:tr h="251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 can </a:t>
                      </a:r>
                      <a:r>
                        <a:rPr lang="en-US" b="1" dirty="0" smtClean="0"/>
                        <a:t>fix</a:t>
                      </a:r>
                      <a:r>
                        <a:rPr lang="en-US" dirty="0" smtClean="0"/>
                        <a:t> the implementation by…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implementation</a:t>
                      </a:r>
                      <a:r>
                        <a:rPr lang="en-US" baseline="0" dirty="0" smtClean="0"/>
                        <a:t> is broken</a:t>
                      </a:r>
                      <a:endParaRPr lang="en-US" dirty="0"/>
                    </a:p>
                  </a:txBody>
                  <a:tcPr/>
                </a:tc>
              </a:tr>
              <a:tr h="251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Easy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Isn’t it </a:t>
                      </a:r>
                      <a:r>
                        <a:rPr lang="en-US" b="1" dirty="0" smtClean="0"/>
                        <a:t>easy</a:t>
                      </a:r>
                      <a:r>
                        <a:rPr lang="en-US" dirty="0" smtClean="0"/>
                        <a:t> to refund the invoice?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objector is lazy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066405"/>
              </p:ext>
            </p:extLst>
          </p:nvPr>
        </p:nvGraphicFramePr>
        <p:xfrm>
          <a:off x="1918555" y="2514600"/>
          <a:ext cx="8939944" cy="182880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1781317"/>
                <a:gridCol w="3696077"/>
                <a:gridCol w="3462550"/>
              </a:tblGrid>
              <a:tr h="1813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Loaded 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Connotation</a:t>
                      </a:r>
                      <a:endParaRPr lang="en-US" dirty="0"/>
                    </a:p>
                  </a:txBody>
                  <a:tcPr/>
                </a:tc>
              </a:tr>
              <a:tr h="1813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Wrong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That’s the </a:t>
                      </a:r>
                      <a:r>
                        <a:rPr lang="en-US" b="1" dirty="0" smtClean="0"/>
                        <a:t>wrong</a:t>
                      </a:r>
                      <a:r>
                        <a:rPr lang="en-US" dirty="0" smtClean="0"/>
                        <a:t> way to do this…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The person proposing is wrong</a:t>
                      </a:r>
                      <a:endParaRPr lang="en-US" dirty="0"/>
                    </a:p>
                  </a:txBody>
                  <a:tcPr/>
                </a:tc>
              </a:tr>
              <a:tr h="251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Stupid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That is a </a:t>
                      </a:r>
                      <a:r>
                        <a:rPr lang="en-US" b="1" dirty="0" smtClean="0"/>
                        <a:t>stupid</a:t>
                      </a:r>
                      <a:r>
                        <a:rPr lang="en-US" dirty="0" smtClean="0"/>
                        <a:t> solution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The person proposing is stupid</a:t>
                      </a:r>
                      <a:endParaRPr lang="en-US" dirty="0"/>
                    </a:p>
                  </a:txBody>
                  <a:tcPr/>
                </a:tc>
              </a:tr>
              <a:tr h="251711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Broken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implementation is </a:t>
                      </a:r>
                      <a:r>
                        <a:rPr lang="en-US" b="1" dirty="0" smtClean="0"/>
                        <a:t>broken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The creator is terrible</a:t>
                      </a:r>
                      <a:endParaRPr lang="en-US" dirty="0"/>
                    </a:p>
                  </a:txBody>
                  <a:tcPr/>
                </a:tc>
              </a:tr>
              <a:tr h="251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Can’t you </a:t>
                      </a:r>
                      <a:r>
                        <a:rPr lang="en-US" b="1" dirty="0" smtClean="0"/>
                        <a:t>just</a:t>
                      </a:r>
                      <a:r>
                        <a:rPr lang="en-US" dirty="0" smtClean="0"/>
                        <a:t> refund the invoice?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objection is trivial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Healthy Debate – Use The Right Words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473934"/>
            <a:ext cx="11353800" cy="90878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Words have Connotations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“An idea or feeling that a word invokes in addition to it’s literal or primary meaning”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19100" y="5275142"/>
            <a:ext cx="11353800" cy="908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6168" name="Rectangle 6167"/>
          <p:cNvSpPr/>
          <p:nvPr/>
        </p:nvSpPr>
        <p:spPr>
          <a:xfrm>
            <a:off x="1978270" y="2937935"/>
            <a:ext cx="5424854" cy="263768"/>
          </a:xfrm>
          <a:prstGeom prst="rect">
            <a:avLst/>
          </a:prstGeom>
          <a:solidFill>
            <a:srgbClr val="BD622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978270" y="3654508"/>
            <a:ext cx="5424854" cy="263768"/>
          </a:xfrm>
          <a:prstGeom prst="rect">
            <a:avLst/>
          </a:prstGeom>
          <a:solidFill>
            <a:srgbClr val="BD622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7403124" y="2937935"/>
            <a:ext cx="3341076" cy="263768"/>
          </a:xfrm>
          <a:prstGeom prst="rect">
            <a:avLst/>
          </a:prstGeom>
          <a:solidFill>
            <a:srgbClr val="BD622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403124" y="3654508"/>
            <a:ext cx="3341076" cy="263768"/>
          </a:xfrm>
          <a:prstGeom prst="rect">
            <a:avLst/>
          </a:prstGeom>
          <a:solidFill>
            <a:srgbClr val="BD622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1978270" y="3283033"/>
            <a:ext cx="5424854" cy="263768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2042747" y="4019388"/>
            <a:ext cx="5424854" cy="263768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403124" y="3298420"/>
            <a:ext cx="3215176" cy="263768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7435363" y="4021586"/>
            <a:ext cx="3215176" cy="263768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016369" y="5121276"/>
            <a:ext cx="5424854" cy="263768"/>
          </a:xfrm>
          <a:prstGeom prst="rect">
            <a:avLst/>
          </a:prstGeom>
          <a:solidFill>
            <a:srgbClr val="58893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978270" y="5825721"/>
            <a:ext cx="5424854" cy="263768"/>
          </a:xfrm>
          <a:prstGeom prst="rect">
            <a:avLst/>
          </a:prstGeom>
          <a:solidFill>
            <a:srgbClr val="58893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450017" y="5121276"/>
            <a:ext cx="3276599" cy="263768"/>
          </a:xfrm>
          <a:prstGeom prst="rect">
            <a:avLst/>
          </a:prstGeom>
          <a:solidFill>
            <a:srgbClr val="58893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7423639" y="5825721"/>
            <a:ext cx="3276599" cy="263768"/>
          </a:xfrm>
          <a:prstGeom prst="rect">
            <a:avLst/>
          </a:prstGeom>
          <a:solidFill>
            <a:srgbClr val="58893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1978270" y="5477650"/>
            <a:ext cx="5424854" cy="263768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447086" y="5477650"/>
            <a:ext cx="3276599" cy="263768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1978270" y="6182299"/>
            <a:ext cx="5424854" cy="263768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7447086" y="6182299"/>
            <a:ext cx="3276599" cy="263768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0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168" grpId="0" animBg="1"/>
      <p:bldP spid="6168" grpId="1" animBg="1"/>
      <p:bldP spid="60" grpId="0" animBg="1"/>
      <p:bldP spid="60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Defusing a Tense Situation – Keep an Open Mind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What is an “Open Mind?”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Benefits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Additional Points of View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Shared Responsibility and Workload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Learning Opportunities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Great, but how?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Embrace Intellectual Curiosity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Ask Open Ended Questions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Be Patient and Respectful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Be Honest</a:t>
            </a:r>
          </a:p>
          <a:p>
            <a:pPr lvl="1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098" name="Picture 2" descr="http://www.st-andrews.ac.uk/media/press-office/2013-images/open-mind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542" y="1690688"/>
            <a:ext cx="4347258" cy="434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874852" y="6037948"/>
            <a:ext cx="2478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University of St Andrews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5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>
                <a:solidFill>
                  <a:srgbClr val="92D050"/>
                </a:solidFill>
                <a:latin typeface="Arial Black" panose="020B0A04020102020204" pitchFamily="34" charset="0"/>
              </a:rPr>
              <a:t>Defusing a Tense Situation - </a:t>
            </a:r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Empathize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1062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Understand and Share the Feelings of Another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Put yourself in their shoes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Why do they feel the way they feel?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Empathize, Don’t Sympathize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What’s the difference?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Why is it bad to Sympathize?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Use Feeling Words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“I Think” vs “I Feel”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Create an Emotional Connection to </a:t>
            </a:r>
            <a:r>
              <a:rPr lang="en-US" b="1" dirty="0" smtClean="0">
                <a:solidFill>
                  <a:srgbClr val="FFC000"/>
                </a:solidFill>
              </a:rPr>
              <a:t>support</a:t>
            </a:r>
            <a:r>
              <a:rPr lang="en-US" dirty="0" smtClean="0">
                <a:solidFill>
                  <a:srgbClr val="FFC000"/>
                </a:solidFill>
              </a:rPr>
              <a:t> your Logic Based Argument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Avoid appeals to Emotion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2050" name="Picture 2" descr="http://images4.fanpop.com/image/photos/24100000/Counselor-Deanna-Troi-counselor-deanna-troi-24182625-1533-22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933" y="1666527"/>
            <a:ext cx="3154867" cy="466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90835" y="6336060"/>
            <a:ext cx="146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Star Trek TNG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03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>
                <a:solidFill>
                  <a:srgbClr val="92D050"/>
                </a:solidFill>
                <a:latin typeface="Arial Black" panose="020B0A04020102020204" pitchFamily="34" charset="0"/>
              </a:rPr>
              <a:t>Defusing a Tense </a:t>
            </a:r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Situation – Keep Cool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6668" cy="4351338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Why Is it Important to Keep cool?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Strategies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Don’t Take it Personally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Be Aware of your Thoughts and Feelings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Use Humor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Take a Break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Bring Reinforcements</a:t>
            </a:r>
          </a:p>
          <a:p>
            <a:pPr lvl="1"/>
            <a:endParaRPr lang="en-US" dirty="0" smtClean="0">
              <a:solidFill>
                <a:srgbClr val="FFC000"/>
              </a:solidFill>
            </a:endParaRPr>
          </a:p>
          <a:p>
            <a:pPr lvl="1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7170" name="Picture 2" descr="http://upload.wikimedia.org/wikipedia/commons/a/af/Tu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207" y="1286242"/>
            <a:ext cx="1778698" cy="210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49375" y="3311506"/>
            <a:ext cx="2208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lewing@isc.tamu.edu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7172" name="Picture 4" descr="File:Vanilla I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02" y="3680838"/>
            <a:ext cx="1827997" cy="236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55914" y="6046804"/>
            <a:ext cx="191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Dave </a:t>
            </a:r>
            <a:r>
              <a:rPr lang="en-US" dirty="0" err="1" smtClean="0">
                <a:solidFill>
                  <a:srgbClr val="00B0F0"/>
                </a:solidFill>
              </a:rPr>
              <a:t>Kleinschmidt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7174" name="Picture 6" descr="File:Ice-Cube 2014-01-09-Chicago-photoby-Adam-Bielaws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175" y="3680838"/>
            <a:ext cx="1705707" cy="255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737314" y="6281135"/>
            <a:ext cx="1652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Adam </a:t>
            </a:r>
            <a:r>
              <a:rPr lang="en-US" dirty="0" err="1" smtClean="0">
                <a:solidFill>
                  <a:srgbClr val="00B0F0"/>
                </a:solidFill>
              </a:rPr>
              <a:t>Bielawski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7176" name="Picture 8" descr="File:Ice T SVU March 20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258" y="3680838"/>
            <a:ext cx="1740606" cy="261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253624" y="6293929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Flickr - Vicky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8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8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>
                <a:solidFill>
                  <a:srgbClr val="92D050"/>
                </a:solidFill>
                <a:latin typeface="Arial Black" panose="020B0A04020102020204" pitchFamily="34" charset="0"/>
              </a:rPr>
              <a:t>Defusing a Tense Situation </a:t>
            </a:r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– Shutting Down / Abstaining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Difference between “compromise” and “shutting down”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Compromise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Shutting Down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Consequences of Shutting Down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Difference between “choosing your battles” and “abstaining”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Choosing your Battles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Abstaining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Consequences of Abstaining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46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Questions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19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References and Further Reading</a:t>
            </a:r>
            <a:endParaRPr lang="en-US" sz="36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  <a:hlinkClick r:id="rId2"/>
              </a:rPr>
              <a:t>http://blog.smartbear.com/development/how-to-disagree-without-being-disagreeable</a:t>
            </a:r>
            <a:r>
              <a:rPr lang="en-US" dirty="0" smtClean="0">
                <a:solidFill>
                  <a:srgbClr val="FFC000"/>
                </a:solidFill>
                <a:hlinkClick r:id="rId2"/>
              </a:rPr>
              <a:t>/</a:t>
            </a:r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rgbClr val="FFC00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FFC000"/>
                </a:solidFill>
                <a:hlinkClick r:id="rId3"/>
              </a:rPr>
              <a:t>drsanity.blogspot.com/2006/04/strategies-for-dealing-with-denial_14.html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927</Words>
  <Application>Microsoft Office PowerPoint</Application>
  <PresentationFormat>Widescreen</PresentationFormat>
  <Paragraphs>236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Consolas</vt:lpstr>
      <vt:lpstr>Office Theme</vt:lpstr>
      <vt:lpstr>How to Disagree But Still Be Agreeable</vt:lpstr>
      <vt:lpstr>Overview</vt:lpstr>
      <vt:lpstr>Argument - Components</vt:lpstr>
      <vt:lpstr>Argument - Components</vt:lpstr>
      <vt:lpstr>Argument – Reasons People Disagree</vt:lpstr>
      <vt:lpstr>Healthy Debate - Logical Fallacies</vt:lpstr>
      <vt:lpstr>Healthy Debate - Logical Fallacies</vt:lpstr>
      <vt:lpstr>Healthy Debate - Logical Fallacies</vt:lpstr>
      <vt:lpstr>Healthy Debate - Logical Fallacies</vt:lpstr>
      <vt:lpstr>Healthy Debate - Logical Fallacies</vt:lpstr>
      <vt:lpstr>Healthy Debate - Logical Fallacies</vt:lpstr>
      <vt:lpstr>Healthy Debate – Avoiding Logical Fallacies</vt:lpstr>
      <vt:lpstr>Healthy Debate – Support With Facts</vt:lpstr>
      <vt:lpstr>Healthy Debate – Use The Right Words</vt:lpstr>
      <vt:lpstr>Defusing a Tense Situation – Keep an Open Mind</vt:lpstr>
      <vt:lpstr>Defusing a Tense Situation - Empathize</vt:lpstr>
      <vt:lpstr>Defusing a Tense Situation – Keep Cool</vt:lpstr>
      <vt:lpstr>Defusing a Tense Situation – Shutting Down / Abstaining</vt:lpstr>
      <vt:lpstr>Questions</vt:lpstr>
      <vt:lpstr>References and Further Reading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Stone</dc:creator>
  <cp:lastModifiedBy>Robert Stone</cp:lastModifiedBy>
  <cp:revision>120</cp:revision>
  <dcterms:created xsi:type="dcterms:W3CDTF">2014-01-05T18:54:03Z</dcterms:created>
  <dcterms:modified xsi:type="dcterms:W3CDTF">2015-03-12T19:47:06Z</dcterms:modified>
</cp:coreProperties>
</file>