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5"/>
  </p:notesMasterIdLst>
  <p:sldIdLst>
    <p:sldId id="339" r:id="rId2"/>
    <p:sldId id="257" r:id="rId3"/>
    <p:sldId id="260" r:id="rId4"/>
    <p:sldId id="259" r:id="rId5"/>
    <p:sldId id="264" r:id="rId6"/>
    <p:sldId id="265" r:id="rId7"/>
    <p:sldId id="266" r:id="rId8"/>
    <p:sldId id="267" r:id="rId9"/>
    <p:sldId id="268" r:id="rId10"/>
    <p:sldId id="269" r:id="rId11"/>
    <p:sldId id="270" r:id="rId12"/>
    <p:sldId id="271" r:id="rId13"/>
    <p:sldId id="272" r:id="rId14"/>
    <p:sldId id="273" r:id="rId15"/>
    <p:sldId id="274" r:id="rId16"/>
    <p:sldId id="275" r:id="rId17"/>
    <p:sldId id="261" r:id="rId18"/>
    <p:sldId id="276" r:id="rId19"/>
    <p:sldId id="280" r:id="rId20"/>
    <p:sldId id="282" r:id="rId21"/>
    <p:sldId id="283" r:id="rId22"/>
    <p:sldId id="284" r:id="rId23"/>
    <p:sldId id="285" r:id="rId24"/>
    <p:sldId id="286" r:id="rId25"/>
    <p:sldId id="287" r:id="rId26"/>
    <p:sldId id="289" r:id="rId27"/>
    <p:sldId id="290" r:id="rId28"/>
    <p:sldId id="291" r:id="rId29"/>
    <p:sldId id="292" r:id="rId30"/>
    <p:sldId id="293" r:id="rId31"/>
    <p:sldId id="294" r:id="rId32"/>
    <p:sldId id="295" r:id="rId33"/>
    <p:sldId id="296" r:id="rId34"/>
    <p:sldId id="297" r:id="rId35"/>
    <p:sldId id="298" r:id="rId36"/>
    <p:sldId id="299" r:id="rId37"/>
    <p:sldId id="300" r:id="rId38"/>
    <p:sldId id="301" r:id="rId39"/>
    <p:sldId id="302" r:id="rId40"/>
    <p:sldId id="303" r:id="rId41"/>
    <p:sldId id="304" r:id="rId42"/>
    <p:sldId id="305" r:id="rId43"/>
    <p:sldId id="306" r:id="rId44"/>
    <p:sldId id="309" r:id="rId45"/>
    <p:sldId id="310" r:id="rId46"/>
    <p:sldId id="311" r:id="rId47"/>
    <p:sldId id="314" r:id="rId48"/>
    <p:sldId id="315" r:id="rId49"/>
    <p:sldId id="316" r:id="rId50"/>
    <p:sldId id="317" r:id="rId51"/>
    <p:sldId id="319" r:id="rId52"/>
    <p:sldId id="320" r:id="rId53"/>
    <p:sldId id="321" r:id="rId54"/>
    <p:sldId id="322" r:id="rId55"/>
    <p:sldId id="323" r:id="rId56"/>
    <p:sldId id="324" r:id="rId57"/>
    <p:sldId id="325" r:id="rId58"/>
    <p:sldId id="340" r:id="rId59"/>
    <p:sldId id="326" r:id="rId60"/>
    <p:sldId id="327" r:id="rId61"/>
    <p:sldId id="328" r:id="rId62"/>
    <p:sldId id="329" r:id="rId63"/>
    <p:sldId id="330" r:id="rId64"/>
    <p:sldId id="331" r:id="rId65"/>
    <p:sldId id="332" r:id="rId66"/>
    <p:sldId id="341" r:id="rId67"/>
    <p:sldId id="334" r:id="rId68"/>
    <p:sldId id="335" r:id="rId69"/>
    <p:sldId id="336" r:id="rId70"/>
    <p:sldId id="337" r:id="rId71"/>
    <p:sldId id="338" r:id="rId72"/>
    <p:sldId id="278" r:id="rId73"/>
    <p:sldId id="342" r:id="rId7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138" autoAdjust="0"/>
    <p:restoredTop sz="86396" autoAdjust="0"/>
  </p:normalViewPr>
  <p:slideViewPr>
    <p:cSldViewPr snapToGrid="0">
      <p:cViewPr varScale="1">
        <p:scale>
          <a:sx n="98" d="100"/>
          <a:sy n="98" d="100"/>
        </p:scale>
        <p:origin x="204" y="57"/>
      </p:cViewPr>
      <p:guideLst/>
    </p:cSldViewPr>
  </p:slideViewPr>
  <p:outlineViewPr>
    <p:cViewPr>
      <p:scale>
        <a:sx n="33" d="100"/>
        <a:sy n="33" d="100"/>
      </p:scale>
      <p:origin x="0" y="-15513"/>
    </p:cViewPr>
  </p:outlineViewPr>
  <p:notesTextViewPr>
    <p:cViewPr>
      <p:scale>
        <a:sx n="1" d="1"/>
        <a:sy n="1" d="1"/>
      </p:scale>
      <p:origin x="0" y="0"/>
    </p:cViewPr>
  </p:notesTextViewPr>
  <p:notesViewPr>
    <p:cSldViewPr snapToGrid="0">
      <p:cViewPr varScale="1">
        <p:scale>
          <a:sx n="86" d="100"/>
          <a:sy n="86" d="100"/>
        </p:scale>
        <p:origin x="3852" y="39"/>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Robert%20Stone\Desktop\Homophonic%20Substitution%20Cipher\frequency_analysi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Robert%20Stone\Desktop\Homophonic%20Substitution%20Cipher\frequency_analysi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Robert%20Stone\Desktop\Homophonic%20Substitution%20Cipher\frequency_analysis.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Robert%20Stone\Desktop\Homophonic%20Substitution%20Cipher\frequency_analysis.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Robert%20Stone\Desktop\Homophonic%20Substitution%20Cipher\frequency_analysis.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Robert%20Stone\Desktop\Homophonic%20Substitution%20Cipher\frequency_analysis.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Robert%20Stone\Desktop\Homophonic%20Substitution%20Cipher\frequency_analysis.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Robert%20Stone\Desktop\Homophonic%20Substitution%20Cipher\frequency_analysis.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Robert%20Stone\Desktop\Homophonic%20Substitution%20Cipher\frequency_analysis.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Robert%20Stone\Desktop\Homophonic%20Substitution%20Cipher\frequency_analysis.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Robert%20Stone\Desktop\Homophonic%20Substitution%20Cipher\frequency_analysis.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file:///C:\Users\Robert%20Stone\Desktop\Homophonic%20Substitution%20Cipher\frequency_analysis.xlsx"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Robert%20Stone\Desktop\Homophonic%20Substitution%20Cipher\frequency_analysis.xlsx" TargetMode="External"/><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Robert%20Stone\Desktop\Homophonic%20Substitution%20Cipher\frequency_analysis.xlsx" TargetMode="External"/><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oleObject" Target="file:///C:\Users\Robert%20Stone\Desktop\Homophonic%20Substitution%20Cipher\frequency_analysis.xlsx" TargetMode="External"/><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oleObject" Target="file:///C:\Users\Robert%20Stone\Desktop\Homophonic%20Substitution%20Cipher\frequency_analysis.xlsx" TargetMode="External"/><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oleObject" Target="file:///C:\Users\Robert%20Stone\Desktop\Homophonic%20Substitution%20Cipher\frequency_analysis.xlsx" TargetMode="External"/><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oleObject" Target="file:///C:\Users\Robert%20Stone\Desktop\Homophonic%20Substitution%20Cipher\frequency_analysis.xlsx" TargetMode="External"/><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oleObject" Target="file:///C:\Users\Robert%20Stone\Desktop\Homophonic%20Substitution%20Cipher\frequency_analysis.xlsx" TargetMode="External"/><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oleObject" Target="file:///C:\Users\Robert%20Stone\Desktop\Homophonic%20Substitution%20Cipher\frequency_analysis.xlsx" TargetMode="External"/><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oleObject" Target="file:///C:\Users\Robert%20Stone\Desktop\Homophonic%20Substitution%20Cipher\frequency_analysis.xlsx" TargetMode="External"/><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oleObject" Target="file:///C:\Users\Robert%20Stone\Desktop\Homophonic%20Substitution%20Cipher\frequency_analysis.xlsx" TargetMode="External"/><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oleObject" Target="file:///C:\Users\Robert%20Stone\Desktop\Homophonic%20Substitution%20Cipher\frequency_analysis.xlsx" TargetMode="External"/><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oleObject" Target="file:///C:\Users\Robert%20Stone\Desktop\Homophonic%20Substitution%20Cipher\frequency_analysis.xlsx" TargetMode="External"/><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oleObject" Target="file:///C:\Users\Robert%20Stone\Desktop\Homophonic%20Substitution%20Cipher\frequency_analysis.xlsx" TargetMode="External"/><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oleObject" Target="file:///C:\Users\Robert%20Stone\Desktop\Homophonic%20Substitution%20Cipher\frequency_analysis.xlsx" TargetMode="External"/><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oleObject" Target="file:///C:\Users\Robert%20Stone\Desktop\Homophonic%20Substitution%20Cipher\frequency_analysis.xlsx" TargetMode="External"/><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oleObject" Target="file:///C:\Users\Robert%20Stone\Desktop\Homophonic%20Substitution%20Cipher\frequency_analysis.xlsx" TargetMode="External"/><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oleObject" Target="file:///C:\Users\Robert%20Stone\Desktop\Homophonic%20Substitution%20Cipher\frequency_analysis.xlsx" TargetMode="External"/><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oleObject" Target="file:///C:\Users\Robert%20Stone\Desktop\Homophonic%20Substitution%20Cipher\frequency_analysis.xlsx" TargetMode="External"/><Relationship Id="rId2" Type="http://schemas.microsoft.com/office/2011/relationships/chartColorStyle" Target="colors38.xml"/><Relationship Id="rId1" Type="http://schemas.microsoft.com/office/2011/relationships/chartStyle" Target="style3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'English - 1 Letter Freq'!$B$1</c:f>
              <c:strCache>
                <c:ptCount val="1"/>
                <c:pt idx="0">
                  <c:v>Frequency</c:v>
                </c:pt>
              </c:strCache>
            </c:strRef>
          </c:tx>
          <c:spPr>
            <a:solidFill>
              <a:srgbClr val="92D050"/>
            </a:solidFill>
            <a:ln>
              <a:noFill/>
            </a:ln>
            <a:effectLst/>
          </c:spPr>
          <c:invertIfNegative val="0"/>
          <c:cat>
            <c:strRef>
              <c:f>'English - 1 Letter Freq'!$A$2:$A$27</c:f>
              <c:strCache>
                <c:ptCount val="26"/>
                <c:pt idx="0">
                  <c:v>a</c:v>
                </c:pt>
                <c:pt idx="1">
                  <c:v>b</c:v>
                </c:pt>
                <c:pt idx="2">
                  <c:v>c</c:v>
                </c:pt>
                <c:pt idx="3">
                  <c:v>d</c:v>
                </c:pt>
                <c:pt idx="4">
                  <c:v>e</c:v>
                </c:pt>
                <c:pt idx="5">
                  <c:v>f</c:v>
                </c:pt>
                <c:pt idx="6">
                  <c:v>g</c:v>
                </c:pt>
                <c:pt idx="7">
                  <c:v>h</c:v>
                </c:pt>
                <c:pt idx="8">
                  <c:v>i</c:v>
                </c:pt>
                <c:pt idx="9">
                  <c:v>j</c:v>
                </c:pt>
                <c:pt idx="10">
                  <c:v>k</c:v>
                </c:pt>
                <c:pt idx="11">
                  <c:v>l</c:v>
                </c:pt>
                <c:pt idx="12">
                  <c:v>m</c:v>
                </c:pt>
                <c:pt idx="13">
                  <c:v>n</c:v>
                </c:pt>
                <c:pt idx="14">
                  <c:v>o</c:v>
                </c:pt>
                <c:pt idx="15">
                  <c:v>p</c:v>
                </c:pt>
                <c:pt idx="16">
                  <c:v>q</c:v>
                </c:pt>
                <c:pt idx="17">
                  <c:v>r</c:v>
                </c:pt>
                <c:pt idx="18">
                  <c:v>s</c:v>
                </c:pt>
                <c:pt idx="19">
                  <c:v>t</c:v>
                </c:pt>
                <c:pt idx="20">
                  <c:v>u</c:v>
                </c:pt>
                <c:pt idx="21">
                  <c:v>v</c:v>
                </c:pt>
                <c:pt idx="22">
                  <c:v>w</c:v>
                </c:pt>
                <c:pt idx="23">
                  <c:v>x</c:v>
                </c:pt>
                <c:pt idx="24">
                  <c:v>y</c:v>
                </c:pt>
                <c:pt idx="25">
                  <c:v>z</c:v>
                </c:pt>
              </c:strCache>
            </c:strRef>
          </c:cat>
          <c:val>
            <c:numRef>
              <c:f>'English - 1 Letter Freq'!$B$2:$B$27</c:f>
              <c:numCache>
                <c:formatCode>0.00%</c:formatCode>
                <c:ptCount val="26"/>
                <c:pt idx="0">
                  <c:v>8.1670000000000006E-2</c:v>
                </c:pt>
                <c:pt idx="1">
                  <c:v>1.4919999999999999E-2</c:v>
                </c:pt>
                <c:pt idx="2">
                  <c:v>2.7820000000000001E-2</c:v>
                </c:pt>
                <c:pt idx="3">
                  <c:v>4.2529999999999998E-2</c:v>
                </c:pt>
                <c:pt idx="4">
                  <c:v>0.12701999999999999</c:v>
                </c:pt>
                <c:pt idx="5">
                  <c:v>2.2280000000000001E-2</c:v>
                </c:pt>
                <c:pt idx="6">
                  <c:v>2.0150000000000001E-2</c:v>
                </c:pt>
                <c:pt idx="7">
                  <c:v>6.0940000000000001E-2</c:v>
                </c:pt>
                <c:pt idx="8">
                  <c:v>6.966E-2</c:v>
                </c:pt>
                <c:pt idx="9">
                  <c:v>1.5299999999999999E-3</c:v>
                </c:pt>
                <c:pt idx="10">
                  <c:v>7.7200000000000003E-3</c:v>
                </c:pt>
                <c:pt idx="11">
                  <c:v>4.0250000000000001E-2</c:v>
                </c:pt>
                <c:pt idx="12">
                  <c:v>2.4060000000000002E-2</c:v>
                </c:pt>
                <c:pt idx="13">
                  <c:v>6.7489999999999994E-2</c:v>
                </c:pt>
                <c:pt idx="14">
                  <c:v>7.5069999999999998E-2</c:v>
                </c:pt>
                <c:pt idx="15">
                  <c:v>1.9290000000000002E-2</c:v>
                </c:pt>
                <c:pt idx="16">
                  <c:v>9.5E-4</c:v>
                </c:pt>
                <c:pt idx="17">
                  <c:v>5.987E-2</c:v>
                </c:pt>
                <c:pt idx="18">
                  <c:v>6.3270000000000007E-2</c:v>
                </c:pt>
                <c:pt idx="19">
                  <c:v>9.0560000000000002E-2</c:v>
                </c:pt>
                <c:pt idx="20">
                  <c:v>2.758E-2</c:v>
                </c:pt>
                <c:pt idx="21">
                  <c:v>9.7800000000000005E-3</c:v>
                </c:pt>
                <c:pt idx="22">
                  <c:v>2.3599999999999999E-2</c:v>
                </c:pt>
                <c:pt idx="23">
                  <c:v>1.5E-3</c:v>
                </c:pt>
                <c:pt idx="24">
                  <c:v>1.9740000000000001E-2</c:v>
                </c:pt>
                <c:pt idx="25">
                  <c:v>7.3999999999999999E-4</c:v>
                </c:pt>
              </c:numCache>
            </c:numRef>
          </c:val>
          <c:extLst>
            <c:ext xmlns:c16="http://schemas.microsoft.com/office/drawing/2014/chart" uri="{C3380CC4-5D6E-409C-BE32-E72D297353CC}">
              <c16:uniqueId val="{00000000-77C7-4AA7-B552-38F7E04F188E}"/>
            </c:ext>
          </c:extLst>
        </c:ser>
        <c:dLbls>
          <c:showLegendKey val="0"/>
          <c:showVal val="0"/>
          <c:showCatName val="0"/>
          <c:showSerName val="0"/>
          <c:showPercent val="0"/>
          <c:showBubbleSize val="0"/>
        </c:dLbls>
        <c:gapWidth val="219"/>
        <c:overlap val="-27"/>
        <c:axId val="578194016"/>
        <c:axId val="578195656"/>
      </c:barChart>
      <c:catAx>
        <c:axId val="578194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78195656"/>
        <c:crosses val="autoZero"/>
        <c:auto val="1"/>
        <c:lblAlgn val="ctr"/>
        <c:lblOffset val="100"/>
        <c:noMultiLvlLbl val="0"/>
      </c:catAx>
      <c:valAx>
        <c:axId val="57819565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781940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'Ciphertext - 1 Letter Freq'!$B$1</c:f>
              <c:strCache>
                <c:ptCount val="1"/>
                <c:pt idx="0">
                  <c:v>Count</c:v>
                </c:pt>
              </c:strCache>
            </c:strRef>
          </c:tx>
          <c:spPr>
            <a:solidFill>
              <a:schemeClr val="accent2"/>
            </a:solidFill>
            <a:ln>
              <a:noFill/>
            </a:ln>
            <a:effectLst/>
          </c:spPr>
          <c:invertIfNegative val="0"/>
          <c:cat>
            <c:strRef>
              <c:f>'Ciphertext - 1 Letter Freq'!$A$2:$A$20</c:f>
              <c:strCache>
                <c:ptCount val="19"/>
                <c:pt idx="0">
                  <c:v>C</c:v>
                </c:pt>
                <c:pt idx="1">
                  <c:v>D</c:v>
                </c:pt>
                <c:pt idx="2">
                  <c:v>G</c:v>
                </c:pt>
                <c:pt idx="3">
                  <c:v>H</c:v>
                </c:pt>
                <c:pt idx="4">
                  <c:v>I</c:v>
                </c:pt>
                <c:pt idx="5">
                  <c:v>J</c:v>
                </c:pt>
                <c:pt idx="6">
                  <c:v>K</c:v>
                </c:pt>
                <c:pt idx="7">
                  <c:v>L</c:v>
                </c:pt>
                <c:pt idx="8">
                  <c:v>M</c:v>
                </c:pt>
                <c:pt idx="9">
                  <c:v>N</c:v>
                </c:pt>
                <c:pt idx="10">
                  <c:v>O</c:v>
                </c:pt>
                <c:pt idx="11">
                  <c:v>P</c:v>
                </c:pt>
                <c:pt idx="12">
                  <c:v>Q</c:v>
                </c:pt>
                <c:pt idx="13">
                  <c:v>R</c:v>
                </c:pt>
                <c:pt idx="14">
                  <c:v>T</c:v>
                </c:pt>
                <c:pt idx="15">
                  <c:v>V</c:v>
                </c:pt>
                <c:pt idx="16">
                  <c:v>W</c:v>
                </c:pt>
                <c:pt idx="17">
                  <c:v>X</c:v>
                </c:pt>
                <c:pt idx="18">
                  <c:v>Y</c:v>
                </c:pt>
              </c:strCache>
            </c:strRef>
          </c:cat>
          <c:val>
            <c:numRef>
              <c:f>'Ciphertext - 1 Letter Freq'!$B$2:$B$20</c:f>
              <c:numCache>
                <c:formatCode>General</c:formatCode>
                <c:ptCount val="19"/>
                <c:pt idx="0">
                  <c:v>2</c:v>
                </c:pt>
                <c:pt idx="1">
                  <c:v>5</c:v>
                </c:pt>
                <c:pt idx="2">
                  <c:v>5</c:v>
                </c:pt>
                <c:pt idx="3">
                  <c:v>5</c:v>
                </c:pt>
                <c:pt idx="4">
                  <c:v>2</c:v>
                </c:pt>
                <c:pt idx="5">
                  <c:v>7</c:v>
                </c:pt>
                <c:pt idx="6">
                  <c:v>4</c:v>
                </c:pt>
                <c:pt idx="7">
                  <c:v>9</c:v>
                </c:pt>
                <c:pt idx="8">
                  <c:v>12</c:v>
                </c:pt>
                <c:pt idx="9">
                  <c:v>2</c:v>
                </c:pt>
                <c:pt idx="10">
                  <c:v>1</c:v>
                </c:pt>
                <c:pt idx="11">
                  <c:v>13</c:v>
                </c:pt>
                <c:pt idx="12">
                  <c:v>4</c:v>
                </c:pt>
                <c:pt idx="13">
                  <c:v>6</c:v>
                </c:pt>
                <c:pt idx="14">
                  <c:v>7</c:v>
                </c:pt>
                <c:pt idx="15">
                  <c:v>1</c:v>
                </c:pt>
                <c:pt idx="16">
                  <c:v>7</c:v>
                </c:pt>
                <c:pt idx="17">
                  <c:v>3</c:v>
                </c:pt>
                <c:pt idx="18">
                  <c:v>4</c:v>
                </c:pt>
              </c:numCache>
            </c:numRef>
          </c:val>
          <c:extLst>
            <c:ext xmlns:c16="http://schemas.microsoft.com/office/drawing/2014/chart" uri="{C3380CC4-5D6E-409C-BE32-E72D297353CC}">
              <c16:uniqueId val="{00000000-3687-4AAB-8DBB-61630DB9E78D}"/>
            </c:ext>
          </c:extLst>
        </c:ser>
        <c:dLbls>
          <c:showLegendKey val="0"/>
          <c:showVal val="0"/>
          <c:showCatName val="0"/>
          <c:showSerName val="0"/>
          <c:showPercent val="0"/>
          <c:showBubbleSize val="0"/>
        </c:dLbls>
        <c:gapWidth val="219"/>
        <c:overlap val="-27"/>
        <c:axId val="290468208"/>
        <c:axId val="290475752"/>
      </c:barChart>
      <c:catAx>
        <c:axId val="290468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90475752"/>
        <c:crosses val="autoZero"/>
        <c:auto val="1"/>
        <c:lblAlgn val="ctr"/>
        <c:lblOffset val="100"/>
        <c:noMultiLvlLbl val="0"/>
      </c:catAx>
      <c:valAx>
        <c:axId val="290475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904682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Sheet3!$B$1</c:f>
              <c:strCache>
                <c:ptCount val="1"/>
                <c:pt idx="0">
                  <c:v>Count</c:v>
                </c:pt>
              </c:strCache>
            </c:strRef>
          </c:tx>
          <c:spPr>
            <a:solidFill>
              <a:srgbClr val="FFFF00"/>
            </a:solidFill>
            <a:ln>
              <a:noFill/>
            </a:ln>
            <a:effectLst/>
          </c:spPr>
          <c:invertIfNegative val="0"/>
          <c:cat>
            <c:strRef>
              <c:f>Sheet3!$A$2:$A$20</c:f>
              <c:strCache>
                <c:ptCount val="19"/>
                <c:pt idx="0">
                  <c:v>A</c:v>
                </c:pt>
                <c:pt idx="1">
                  <c:v>B</c:v>
                </c:pt>
                <c:pt idx="2">
                  <c:v>C</c:v>
                </c:pt>
                <c:pt idx="3">
                  <c:v>D</c:v>
                </c:pt>
                <c:pt idx="4">
                  <c:v>E</c:v>
                </c:pt>
                <c:pt idx="5">
                  <c:v>F</c:v>
                </c:pt>
                <c:pt idx="6">
                  <c:v>G</c:v>
                </c:pt>
                <c:pt idx="7">
                  <c:v>H</c:v>
                </c:pt>
                <c:pt idx="8">
                  <c:v>I</c:v>
                </c:pt>
                <c:pt idx="9">
                  <c:v>M</c:v>
                </c:pt>
                <c:pt idx="10">
                  <c:v>N</c:v>
                </c:pt>
                <c:pt idx="11">
                  <c:v>O</c:v>
                </c:pt>
                <c:pt idx="12">
                  <c:v>R</c:v>
                </c:pt>
                <c:pt idx="13">
                  <c:v>S</c:v>
                </c:pt>
                <c:pt idx="14">
                  <c:v>T</c:v>
                </c:pt>
                <c:pt idx="15">
                  <c:v>U</c:v>
                </c:pt>
                <c:pt idx="16">
                  <c:v>V</c:v>
                </c:pt>
                <c:pt idx="17">
                  <c:v>W</c:v>
                </c:pt>
                <c:pt idx="18">
                  <c:v>Y</c:v>
                </c:pt>
              </c:strCache>
            </c:strRef>
          </c:cat>
          <c:val>
            <c:numRef>
              <c:f>Sheet3!$B$2:$B$20</c:f>
              <c:numCache>
                <c:formatCode>General</c:formatCode>
                <c:ptCount val="19"/>
                <c:pt idx="0">
                  <c:v>5</c:v>
                </c:pt>
                <c:pt idx="1">
                  <c:v>2</c:v>
                </c:pt>
                <c:pt idx="2">
                  <c:v>5</c:v>
                </c:pt>
                <c:pt idx="3">
                  <c:v>3</c:v>
                </c:pt>
                <c:pt idx="4">
                  <c:v>12</c:v>
                </c:pt>
                <c:pt idx="5">
                  <c:v>1</c:v>
                </c:pt>
                <c:pt idx="6">
                  <c:v>2</c:v>
                </c:pt>
                <c:pt idx="7">
                  <c:v>7</c:v>
                </c:pt>
                <c:pt idx="8">
                  <c:v>2</c:v>
                </c:pt>
                <c:pt idx="9">
                  <c:v>4</c:v>
                </c:pt>
                <c:pt idx="10">
                  <c:v>4</c:v>
                </c:pt>
                <c:pt idx="11">
                  <c:v>13</c:v>
                </c:pt>
                <c:pt idx="12">
                  <c:v>7</c:v>
                </c:pt>
                <c:pt idx="13">
                  <c:v>6</c:v>
                </c:pt>
                <c:pt idx="14">
                  <c:v>9</c:v>
                </c:pt>
                <c:pt idx="15">
                  <c:v>7</c:v>
                </c:pt>
                <c:pt idx="16">
                  <c:v>1</c:v>
                </c:pt>
                <c:pt idx="17">
                  <c:v>4</c:v>
                </c:pt>
                <c:pt idx="18">
                  <c:v>5</c:v>
                </c:pt>
              </c:numCache>
            </c:numRef>
          </c:val>
          <c:extLst>
            <c:ext xmlns:c16="http://schemas.microsoft.com/office/drawing/2014/chart" uri="{C3380CC4-5D6E-409C-BE32-E72D297353CC}">
              <c16:uniqueId val="{00000000-7958-4380-A9CF-DE7338C1A730}"/>
            </c:ext>
          </c:extLst>
        </c:ser>
        <c:dLbls>
          <c:showLegendKey val="0"/>
          <c:showVal val="0"/>
          <c:showCatName val="0"/>
          <c:showSerName val="0"/>
          <c:showPercent val="0"/>
          <c:showBubbleSize val="0"/>
        </c:dLbls>
        <c:gapWidth val="219"/>
        <c:overlap val="-27"/>
        <c:axId val="287682064"/>
        <c:axId val="287682392"/>
      </c:barChart>
      <c:catAx>
        <c:axId val="287682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87682392"/>
        <c:crosses val="autoZero"/>
        <c:auto val="1"/>
        <c:lblAlgn val="ctr"/>
        <c:lblOffset val="100"/>
        <c:noMultiLvlLbl val="0"/>
      </c:catAx>
      <c:valAx>
        <c:axId val="287682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876820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'Ciphertext - 1 Letter Freq'!$B$1</c:f>
              <c:strCache>
                <c:ptCount val="1"/>
                <c:pt idx="0">
                  <c:v>Count</c:v>
                </c:pt>
              </c:strCache>
            </c:strRef>
          </c:tx>
          <c:spPr>
            <a:solidFill>
              <a:schemeClr val="accent2"/>
            </a:solidFill>
            <a:ln>
              <a:noFill/>
            </a:ln>
            <a:effectLst/>
          </c:spPr>
          <c:invertIfNegative val="0"/>
          <c:cat>
            <c:strRef>
              <c:f>'Ciphertext - 1 Letter Freq'!$A$2:$A$20</c:f>
              <c:strCache>
                <c:ptCount val="19"/>
                <c:pt idx="0">
                  <c:v>C</c:v>
                </c:pt>
                <c:pt idx="1">
                  <c:v>D</c:v>
                </c:pt>
                <c:pt idx="2">
                  <c:v>G</c:v>
                </c:pt>
                <c:pt idx="3">
                  <c:v>H</c:v>
                </c:pt>
                <c:pt idx="4">
                  <c:v>I</c:v>
                </c:pt>
                <c:pt idx="5">
                  <c:v>J</c:v>
                </c:pt>
                <c:pt idx="6">
                  <c:v>K</c:v>
                </c:pt>
                <c:pt idx="7">
                  <c:v>L</c:v>
                </c:pt>
                <c:pt idx="8">
                  <c:v>M</c:v>
                </c:pt>
                <c:pt idx="9">
                  <c:v>N</c:v>
                </c:pt>
                <c:pt idx="10">
                  <c:v>O</c:v>
                </c:pt>
                <c:pt idx="11">
                  <c:v>P</c:v>
                </c:pt>
                <c:pt idx="12">
                  <c:v>Q</c:v>
                </c:pt>
                <c:pt idx="13">
                  <c:v>R</c:v>
                </c:pt>
                <c:pt idx="14">
                  <c:v>T</c:v>
                </c:pt>
                <c:pt idx="15">
                  <c:v>V</c:v>
                </c:pt>
                <c:pt idx="16">
                  <c:v>W</c:v>
                </c:pt>
                <c:pt idx="17">
                  <c:v>X</c:v>
                </c:pt>
                <c:pt idx="18">
                  <c:v>Y</c:v>
                </c:pt>
              </c:strCache>
            </c:strRef>
          </c:cat>
          <c:val>
            <c:numRef>
              <c:f>'Ciphertext - 1 Letter Freq'!$B$2:$B$20</c:f>
              <c:numCache>
                <c:formatCode>General</c:formatCode>
                <c:ptCount val="19"/>
                <c:pt idx="0">
                  <c:v>2</c:v>
                </c:pt>
                <c:pt idx="1">
                  <c:v>5</c:v>
                </c:pt>
                <c:pt idx="2">
                  <c:v>5</c:v>
                </c:pt>
                <c:pt idx="3">
                  <c:v>5</c:v>
                </c:pt>
                <c:pt idx="4">
                  <c:v>2</c:v>
                </c:pt>
                <c:pt idx="5">
                  <c:v>7</c:v>
                </c:pt>
                <c:pt idx="6">
                  <c:v>4</c:v>
                </c:pt>
                <c:pt idx="7">
                  <c:v>9</c:v>
                </c:pt>
                <c:pt idx="8">
                  <c:v>12</c:v>
                </c:pt>
                <c:pt idx="9">
                  <c:v>2</c:v>
                </c:pt>
                <c:pt idx="10">
                  <c:v>1</c:v>
                </c:pt>
                <c:pt idx="11">
                  <c:v>13</c:v>
                </c:pt>
                <c:pt idx="12">
                  <c:v>4</c:v>
                </c:pt>
                <c:pt idx="13">
                  <c:v>6</c:v>
                </c:pt>
                <c:pt idx="14">
                  <c:v>7</c:v>
                </c:pt>
                <c:pt idx="15">
                  <c:v>1</c:v>
                </c:pt>
                <c:pt idx="16">
                  <c:v>7</c:v>
                </c:pt>
                <c:pt idx="17">
                  <c:v>3</c:v>
                </c:pt>
                <c:pt idx="18">
                  <c:v>4</c:v>
                </c:pt>
              </c:numCache>
            </c:numRef>
          </c:val>
          <c:extLst>
            <c:ext xmlns:c16="http://schemas.microsoft.com/office/drawing/2014/chart" uri="{C3380CC4-5D6E-409C-BE32-E72D297353CC}">
              <c16:uniqueId val="{00000000-0AAE-4183-8FF7-96021FDE9D89}"/>
            </c:ext>
          </c:extLst>
        </c:ser>
        <c:dLbls>
          <c:showLegendKey val="0"/>
          <c:showVal val="0"/>
          <c:showCatName val="0"/>
          <c:showSerName val="0"/>
          <c:showPercent val="0"/>
          <c:showBubbleSize val="0"/>
        </c:dLbls>
        <c:gapWidth val="219"/>
        <c:overlap val="-27"/>
        <c:axId val="290468208"/>
        <c:axId val="290475752"/>
      </c:barChart>
      <c:catAx>
        <c:axId val="290468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90475752"/>
        <c:crosses val="autoZero"/>
        <c:auto val="1"/>
        <c:lblAlgn val="ctr"/>
        <c:lblOffset val="100"/>
        <c:noMultiLvlLbl val="0"/>
      </c:catAx>
      <c:valAx>
        <c:axId val="290475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904682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Sheet3!$B$1</c:f>
              <c:strCache>
                <c:ptCount val="1"/>
                <c:pt idx="0">
                  <c:v>Count</c:v>
                </c:pt>
              </c:strCache>
            </c:strRef>
          </c:tx>
          <c:spPr>
            <a:solidFill>
              <a:srgbClr val="FFFF00"/>
            </a:solidFill>
            <a:ln>
              <a:noFill/>
            </a:ln>
            <a:effectLst/>
          </c:spPr>
          <c:invertIfNegative val="0"/>
          <c:cat>
            <c:strRef>
              <c:f>Sheet3!$A$2:$A$20</c:f>
              <c:strCache>
                <c:ptCount val="19"/>
                <c:pt idx="0">
                  <c:v>A</c:v>
                </c:pt>
                <c:pt idx="1">
                  <c:v>B</c:v>
                </c:pt>
                <c:pt idx="2">
                  <c:v>C</c:v>
                </c:pt>
                <c:pt idx="3">
                  <c:v>D</c:v>
                </c:pt>
                <c:pt idx="4">
                  <c:v>E</c:v>
                </c:pt>
                <c:pt idx="5">
                  <c:v>F</c:v>
                </c:pt>
                <c:pt idx="6">
                  <c:v>G</c:v>
                </c:pt>
                <c:pt idx="7">
                  <c:v>H</c:v>
                </c:pt>
                <c:pt idx="8">
                  <c:v>I</c:v>
                </c:pt>
                <c:pt idx="9">
                  <c:v>M</c:v>
                </c:pt>
                <c:pt idx="10">
                  <c:v>N</c:v>
                </c:pt>
                <c:pt idx="11">
                  <c:v>O</c:v>
                </c:pt>
                <c:pt idx="12">
                  <c:v>R</c:v>
                </c:pt>
                <c:pt idx="13">
                  <c:v>S</c:v>
                </c:pt>
                <c:pt idx="14">
                  <c:v>T</c:v>
                </c:pt>
                <c:pt idx="15">
                  <c:v>U</c:v>
                </c:pt>
                <c:pt idx="16">
                  <c:v>V</c:v>
                </c:pt>
                <c:pt idx="17">
                  <c:v>W</c:v>
                </c:pt>
                <c:pt idx="18">
                  <c:v>Y</c:v>
                </c:pt>
              </c:strCache>
            </c:strRef>
          </c:cat>
          <c:val>
            <c:numRef>
              <c:f>Sheet3!$B$2:$B$20</c:f>
              <c:numCache>
                <c:formatCode>General</c:formatCode>
                <c:ptCount val="19"/>
                <c:pt idx="0">
                  <c:v>5</c:v>
                </c:pt>
                <c:pt idx="1">
                  <c:v>2</c:v>
                </c:pt>
                <c:pt idx="2">
                  <c:v>5</c:v>
                </c:pt>
                <c:pt idx="3">
                  <c:v>3</c:v>
                </c:pt>
                <c:pt idx="4">
                  <c:v>12</c:v>
                </c:pt>
                <c:pt idx="5">
                  <c:v>1</c:v>
                </c:pt>
                <c:pt idx="6">
                  <c:v>2</c:v>
                </c:pt>
                <c:pt idx="7">
                  <c:v>7</c:v>
                </c:pt>
                <c:pt idx="8">
                  <c:v>2</c:v>
                </c:pt>
                <c:pt idx="9">
                  <c:v>4</c:v>
                </c:pt>
                <c:pt idx="10">
                  <c:v>4</c:v>
                </c:pt>
                <c:pt idx="11">
                  <c:v>13</c:v>
                </c:pt>
                <c:pt idx="12">
                  <c:v>7</c:v>
                </c:pt>
                <c:pt idx="13">
                  <c:v>6</c:v>
                </c:pt>
                <c:pt idx="14">
                  <c:v>9</c:v>
                </c:pt>
                <c:pt idx="15">
                  <c:v>7</c:v>
                </c:pt>
                <c:pt idx="16">
                  <c:v>1</c:v>
                </c:pt>
                <c:pt idx="17">
                  <c:v>4</c:v>
                </c:pt>
                <c:pt idx="18">
                  <c:v>5</c:v>
                </c:pt>
              </c:numCache>
            </c:numRef>
          </c:val>
          <c:extLst>
            <c:ext xmlns:c16="http://schemas.microsoft.com/office/drawing/2014/chart" uri="{C3380CC4-5D6E-409C-BE32-E72D297353CC}">
              <c16:uniqueId val="{00000000-7958-4380-A9CF-DE7338C1A730}"/>
            </c:ext>
          </c:extLst>
        </c:ser>
        <c:dLbls>
          <c:showLegendKey val="0"/>
          <c:showVal val="0"/>
          <c:showCatName val="0"/>
          <c:showSerName val="0"/>
          <c:showPercent val="0"/>
          <c:showBubbleSize val="0"/>
        </c:dLbls>
        <c:gapWidth val="219"/>
        <c:overlap val="-27"/>
        <c:axId val="287682064"/>
        <c:axId val="287682392"/>
      </c:barChart>
      <c:catAx>
        <c:axId val="287682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87682392"/>
        <c:crosses val="autoZero"/>
        <c:auto val="1"/>
        <c:lblAlgn val="ctr"/>
        <c:lblOffset val="100"/>
        <c:noMultiLvlLbl val="0"/>
      </c:catAx>
      <c:valAx>
        <c:axId val="287682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876820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'Ciphertext - 1 Letter Freq'!$B$1</c:f>
              <c:strCache>
                <c:ptCount val="1"/>
                <c:pt idx="0">
                  <c:v>Count</c:v>
                </c:pt>
              </c:strCache>
            </c:strRef>
          </c:tx>
          <c:spPr>
            <a:solidFill>
              <a:schemeClr val="accent2"/>
            </a:solidFill>
            <a:ln>
              <a:noFill/>
            </a:ln>
            <a:effectLst/>
          </c:spPr>
          <c:invertIfNegative val="0"/>
          <c:cat>
            <c:strRef>
              <c:f>'Ciphertext - 1 Letter Freq'!$A$2:$A$20</c:f>
              <c:strCache>
                <c:ptCount val="19"/>
                <c:pt idx="0">
                  <c:v>C</c:v>
                </c:pt>
                <c:pt idx="1">
                  <c:v>D</c:v>
                </c:pt>
                <c:pt idx="2">
                  <c:v>G</c:v>
                </c:pt>
                <c:pt idx="3">
                  <c:v>H</c:v>
                </c:pt>
                <c:pt idx="4">
                  <c:v>I</c:v>
                </c:pt>
                <c:pt idx="5">
                  <c:v>J</c:v>
                </c:pt>
                <c:pt idx="6">
                  <c:v>K</c:v>
                </c:pt>
                <c:pt idx="7">
                  <c:v>L</c:v>
                </c:pt>
                <c:pt idx="8">
                  <c:v>M</c:v>
                </c:pt>
                <c:pt idx="9">
                  <c:v>N</c:v>
                </c:pt>
                <c:pt idx="10">
                  <c:v>O</c:v>
                </c:pt>
                <c:pt idx="11">
                  <c:v>P</c:v>
                </c:pt>
                <c:pt idx="12">
                  <c:v>Q</c:v>
                </c:pt>
                <c:pt idx="13">
                  <c:v>R</c:v>
                </c:pt>
                <c:pt idx="14">
                  <c:v>T</c:v>
                </c:pt>
                <c:pt idx="15">
                  <c:v>V</c:v>
                </c:pt>
                <c:pt idx="16">
                  <c:v>W</c:v>
                </c:pt>
                <c:pt idx="17">
                  <c:v>X</c:v>
                </c:pt>
                <c:pt idx="18">
                  <c:v>Y</c:v>
                </c:pt>
              </c:strCache>
            </c:strRef>
          </c:cat>
          <c:val>
            <c:numRef>
              <c:f>'Ciphertext - 1 Letter Freq'!$B$2:$B$20</c:f>
              <c:numCache>
                <c:formatCode>General</c:formatCode>
                <c:ptCount val="19"/>
                <c:pt idx="0">
                  <c:v>2</c:v>
                </c:pt>
                <c:pt idx="1">
                  <c:v>5</c:v>
                </c:pt>
                <c:pt idx="2">
                  <c:v>5</c:v>
                </c:pt>
                <c:pt idx="3">
                  <c:v>5</c:v>
                </c:pt>
                <c:pt idx="4">
                  <c:v>2</c:v>
                </c:pt>
                <c:pt idx="5">
                  <c:v>7</c:v>
                </c:pt>
                <c:pt idx="6">
                  <c:v>4</c:v>
                </c:pt>
                <c:pt idx="7">
                  <c:v>9</c:v>
                </c:pt>
                <c:pt idx="8">
                  <c:v>12</c:v>
                </c:pt>
                <c:pt idx="9">
                  <c:v>2</c:v>
                </c:pt>
                <c:pt idx="10">
                  <c:v>1</c:v>
                </c:pt>
                <c:pt idx="11">
                  <c:v>13</c:v>
                </c:pt>
                <c:pt idx="12">
                  <c:v>4</c:v>
                </c:pt>
                <c:pt idx="13">
                  <c:v>6</c:v>
                </c:pt>
                <c:pt idx="14">
                  <c:v>7</c:v>
                </c:pt>
                <c:pt idx="15">
                  <c:v>1</c:v>
                </c:pt>
                <c:pt idx="16">
                  <c:v>7</c:v>
                </c:pt>
                <c:pt idx="17">
                  <c:v>3</c:v>
                </c:pt>
                <c:pt idx="18">
                  <c:v>4</c:v>
                </c:pt>
              </c:numCache>
            </c:numRef>
          </c:val>
          <c:extLst>
            <c:ext xmlns:c16="http://schemas.microsoft.com/office/drawing/2014/chart" uri="{C3380CC4-5D6E-409C-BE32-E72D297353CC}">
              <c16:uniqueId val="{00000000-407A-4AB7-BA6C-009132C57BB1}"/>
            </c:ext>
          </c:extLst>
        </c:ser>
        <c:dLbls>
          <c:showLegendKey val="0"/>
          <c:showVal val="0"/>
          <c:showCatName val="0"/>
          <c:showSerName val="0"/>
          <c:showPercent val="0"/>
          <c:showBubbleSize val="0"/>
        </c:dLbls>
        <c:gapWidth val="219"/>
        <c:overlap val="-27"/>
        <c:axId val="290468208"/>
        <c:axId val="290475752"/>
      </c:barChart>
      <c:catAx>
        <c:axId val="290468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90475752"/>
        <c:crosses val="autoZero"/>
        <c:auto val="1"/>
        <c:lblAlgn val="ctr"/>
        <c:lblOffset val="100"/>
        <c:noMultiLvlLbl val="0"/>
      </c:catAx>
      <c:valAx>
        <c:axId val="290475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904682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Sheet3!$B$1</c:f>
              <c:strCache>
                <c:ptCount val="1"/>
                <c:pt idx="0">
                  <c:v>Count</c:v>
                </c:pt>
              </c:strCache>
            </c:strRef>
          </c:tx>
          <c:spPr>
            <a:solidFill>
              <a:srgbClr val="FFFF00"/>
            </a:solidFill>
            <a:ln>
              <a:noFill/>
            </a:ln>
            <a:effectLst/>
          </c:spPr>
          <c:invertIfNegative val="0"/>
          <c:cat>
            <c:strRef>
              <c:f>Sheet3!$A$2:$A$20</c:f>
              <c:strCache>
                <c:ptCount val="19"/>
                <c:pt idx="0">
                  <c:v>A</c:v>
                </c:pt>
                <c:pt idx="1">
                  <c:v>B</c:v>
                </c:pt>
                <c:pt idx="2">
                  <c:v>C</c:v>
                </c:pt>
                <c:pt idx="3">
                  <c:v>D</c:v>
                </c:pt>
                <c:pt idx="4">
                  <c:v>E</c:v>
                </c:pt>
                <c:pt idx="5">
                  <c:v>F</c:v>
                </c:pt>
                <c:pt idx="6">
                  <c:v>G</c:v>
                </c:pt>
                <c:pt idx="7">
                  <c:v>H</c:v>
                </c:pt>
                <c:pt idx="8">
                  <c:v>I</c:v>
                </c:pt>
                <c:pt idx="9">
                  <c:v>M</c:v>
                </c:pt>
                <c:pt idx="10">
                  <c:v>N</c:v>
                </c:pt>
                <c:pt idx="11">
                  <c:v>O</c:v>
                </c:pt>
                <c:pt idx="12">
                  <c:v>R</c:v>
                </c:pt>
                <c:pt idx="13">
                  <c:v>S</c:v>
                </c:pt>
                <c:pt idx="14">
                  <c:v>T</c:v>
                </c:pt>
                <c:pt idx="15">
                  <c:v>U</c:v>
                </c:pt>
                <c:pt idx="16">
                  <c:v>V</c:v>
                </c:pt>
                <c:pt idx="17">
                  <c:v>W</c:v>
                </c:pt>
                <c:pt idx="18">
                  <c:v>Y</c:v>
                </c:pt>
              </c:strCache>
            </c:strRef>
          </c:cat>
          <c:val>
            <c:numRef>
              <c:f>Sheet3!$B$2:$B$20</c:f>
              <c:numCache>
                <c:formatCode>General</c:formatCode>
                <c:ptCount val="19"/>
                <c:pt idx="0">
                  <c:v>5</c:v>
                </c:pt>
                <c:pt idx="1">
                  <c:v>2</c:v>
                </c:pt>
                <c:pt idx="2">
                  <c:v>5</c:v>
                </c:pt>
                <c:pt idx="3">
                  <c:v>3</c:v>
                </c:pt>
                <c:pt idx="4">
                  <c:v>12</c:v>
                </c:pt>
                <c:pt idx="5">
                  <c:v>1</c:v>
                </c:pt>
                <c:pt idx="6">
                  <c:v>2</c:v>
                </c:pt>
                <c:pt idx="7">
                  <c:v>7</c:v>
                </c:pt>
                <c:pt idx="8">
                  <c:v>2</c:v>
                </c:pt>
                <c:pt idx="9">
                  <c:v>4</c:v>
                </c:pt>
                <c:pt idx="10">
                  <c:v>4</c:v>
                </c:pt>
                <c:pt idx="11">
                  <c:v>13</c:v>
                </c:pt>
                <c:pt idx="12">
                  <c:v>7</c:v>
                </c:pt>
                <c:pt idx="13">
                  <c:v>6</c:v>
                </c:pt>
                <c:pt idx="14">
                  <c:v>9</c:v>
                </c:pt>
                <c:pt idx="15">
                  <c:v>7</c:v>
                </c:pt>
                <c:pt idx="16">
                  <c:v>1</c:v>
                </c:pt>
                <c:pt idx="17">
                  <c:v>4</c:v>
                </c:pt>
                <c:pt idx="18">
                  <c:v>5</c:v>
                </c:pt>
              </c:numCache>
            </c:numRef>
          </c:val>
          <c:extLst>
            <c:ext xmlns:c16="http://schemas.microsoft.com/office/drawing/2014/chart" uri="{C3380CC4-5D6E-409C-BE32-E72D297353CC}">
              <c16:uniqueId val="{00000000-7958-4380-A9CF-DE7338C1A730}"/>
            </c:ext>
          </c:extLst>
        </c:ser>
        <c:dLbls>
          <c:showLegendKey val="0"/>
          <c:showVal val="0"/>
          <c:showCatName val="0"/>
          <c:showSerName val="0"/>
          <c:showPercent val="0"/>
          <c:showBubbleSize val="0"/>
        </c:dLbls>
        <c:gapWidth val="219"/>
        <c:overlap val="-27"/>
        <c:axId val="287682064"/>
        <c:axId val="287682392"/>
      </c:barChart>
      <c:catAx>
        <c:axId val="287682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87682392"/>
        <c:crosses val="autoZero"/>
        <c:auto val="1"/>
        <c:lblAlgn val="ctr"/>
        <c:lblOffset val="100"/>
        <c:noMultiLvlLbl val="0"/>
      </c:catAx>
      <c:valAx>
        <c:axId val="287682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876820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'English - Bigram Freq'!$B$1</c:f>
              <c:strCache>
                <c:ptCount val="1"/>
                <c:pt idx="0">
                  <c:v>Frequency</c:v>
                </c:pt>
              </c:strCache>
            </c:strRef>
          </c:tx>
          <c:spPr>
            <a:solidFill>
              <a:srgbClr val="92D050"/>
            </a:solidFill>
            <a:ln>
              <a:noFill/>
            </a:ln>
            <a:effectLst/>
          </c:spPr>
          <c:invertIfNegative val="0"/>
          <c:cat>
            <c:strRef>
              <c:f>'English - Bigram Freq'!$A$2:$A$26</c:f>
              <c:strCache>
                <c:ptCount val="25"/>
                <c:pt idx="0">
                  <c:v>AL</c:v>
                </c:pt>
                <c:pt idx="1">
                  <c:v>AN</c:v>
                </c:pt>
                <c:pt idx="2">
                  <c:v>AR</c:v>
                </c:pt>
                <c:pt idx="3">
                  <c:v>AT</c:v>
                </c:pt>
                <c:pt idx="4">
                  <c:v>ED</c:v>
                </c:pt>
                <c:pt idx="5">
                  <c:v>EN</c:v>
                </c:pt>
                <c:pt idx="6">
                  <c:v>ER</c:v>
                </c:pt>
                <c:pt idx="7">
                  <c:v>ES</c:v>
                </c:pt>
                <c:pt idx="8">
                  <c:v>HE</c:v>
                </c:pt>
                <c:pt idx="9">
                  <c:v>IN</c:v>
                </c:pt>
                <c:pt idx="10">
                  <c:v>IS</c:v>
                </c:pt>
                <c:pt idx="11">
                  <c:v>IT</c:v>
                </c:pt>
                <c:pt idx="12">
                  <c:v>ND</c:v>
                </c:pt>
                <c:pt idx="13">
                  <c:v>NG</c:v>
                </c:pt>
                <c:pt idx="14">
                  <c:v>NT</c:v>
                </c:pt>
                <c:pt idx="15">
                  <c:v>OF</c:v>
                </c:pt>
                <c:pt idx="16">
                  <c:v>ON</c:v>
                </c:pt>
                <c:pt idx="17">
                  <c:v>OR</c:v>
                </c:pt>
                <c:pt idx="18">
                  <c:v>RE</c:v>
                </c:pt>
                <c:pt idx="19">
                  <c:v>SE</c:v>
                </c:pt>
                <c:pt idx="20">
                  <c:v>ST</c:v>
                </c:pt>
                <c:pt idx="21">
                  <c:v>TE</c:v>
                </c:pt>
                <c:pt idx="22">
                  <c:v>TH</c:v>
                </c:pt>
                <c:pt idx="23">
                  <c:v>TI</c:v>
                </c:pt>
                <c:pt idx="24">
                  <c:v>TO</c:v>
                </c:pt>
              </c:strCache>
            </c:strRef>
          </c:cat>
          <c:val>
            <c:numRef>
              <c:f>'English - Bigram Freq'!$B$2:$B$26</c:f>
              <c:numCache>
                <c:formatCode>0.00%</c:formatCode>
                <c:ptCount val="25"/>
                <c:pt idx="0">
                  <c:v>1.09E-2</c:v>
                </c:pt>
                <c:pt idx="1">
                  <c:v>1.9900000000000001E-2</c:v>
                </c:pt>
                <c:pt idx="2">
                  <c:v>1.0699999999999999E-2</c:v>
                </c:pt>
                <c:pt idx="3">
                  <c:v>1.49E-2</c:v>
                </c:pt>
                <c:pt idx="4">
                  <c:v>1.17E-2</c:v>
                </c:pt>
                <c:pt idx="5">
                  <c:v>1.4500000000000001E-2</c:v>
                </c:pt>
                <c:pt idx="6">
                  <c:v>2.0500000000000001E-2</c:v>
                </c:pt>
                <c:pt idx="7">
                  <c:v>1.34E-2</c:v>
                </c:pt>
                <c:pt idx="8">
                  <c:v>3.0700000000000002E-2</c:v>
                </c:pt>
                <c:pt idx="9">
                  <c:v>2.4299999999999999E-2</c:v>
                </c:pt>
                <c:pt idx="10">
                  <c:v>1.1299999999999999E-2</c:v>
                </c:pt>
                <c:pt idx="11">
                  <c:v>1.12E-2</c:v>
                </c:pt>
                <c:pt idx="12">
                  <c:v>1.35E-2</c:v>
                </c:pt>
                <c:pt idx="13">
                  <c:v>9.4999999999999998E-3</c:v>
                </c:pt>
                <c:pt idx="14">
                  <c:v>1.04E-2</c:v>
                </c:pt>
                <c:pt idx="15">
                  <c:v>1.17E-2</c:v>
                </c:pt>
                <c:pt idx="16">
                  <c:v>1.7600000000000001E-2</c:v>
                </c:pt>
                <c:pt idx="17">
                  <c:v>1.2800000000000001E-2</c:v>
                </c:pt>
                <c:pt idx="18">
                  <c:v>1.8499999999999999E-2</c:v>
                </c:pt>
                <c:pt idx="19">
                  <c:v>9.2999999999999992E-3</c:v>
                </c:pt>
                <c:pt idx="20">
                  <c:v>1.0500000000000001E-2</c:v>
                </c:pt>
                <c:pt idx="21">
                  <c:v>1.2E-2</c:v>
                </c:pt>
                <c:pt idx="22">
                  <c:v>3.56E-2</c:v>
                </c:pt>
                <c:pt idx="23">
                  <c:v>1.34E-2</c:v>
                </c:pt>
                <c:pt idx="24">
                  <c:v>1.04E-2</c:v>
                </c:pt>
              </c:numCache>
            </c:numRef>
          </c:val>
          <c:extLst>
            <c:ext xmlns:c16="http://schemas.microsoft.com/office/drawing/2014/chart" uri="{C3380CC4-5D6E-409C-BE32-E72D297353CC}">
              <c16:uniqueId val="{00000000-F538-4BAC-B3BD-7A6163DD927E}"/>
            </c:ext>
          </c:extLst>
        </c:ser>
        <c:dLbls>
          <c:showLegendKey val="0"/>
          <c:showVal val="0"/>
          <c:showCatName val="0"/>
          <c:showSerName val="0"/>
          <c:showPercent val="0"/>
          <c:showBubbleSize val="0"/>
        </c:dLbls>
        <c:gapWidth val="219"/>
        <c:overlap val="-27"/>
        <c:axId val="577643216"/>
        <c:axId val="577643544"/>
      </c:barChart>
      <c:catAx>
        <c:axId val="577643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77643544"/>
        <c:crosses val="autoZero"/>
        <c:auto val="1"/>
        <c:lblAlgn val="ctr"/>
        <c:lblOffset val="100"/>
        <c:noMultiLvlLbl val="0"/>
      </c:catAx>
      <c:valAx>
        <c:axId val="57764354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776432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'Ciphertext - Bigram Freq'!$B$1</c:f>
              <c:strCache>
                <c:ptCount val="1"/>
                <c:pt idx="0">
                  <c:v>Frequency</c:v>
                </c:pt>
              </c:strCache>
            </c:strRef>
          </c:tx>
          <c:spPr>
            <a:solidFill>
              <a:schemeClr val="accent2"/>
            </a:solidFill>
            <a:ln>
              <a:noFill/>
            </a:ln>
            <a:effectLst/>
          </c:spPr>
          <c:invertIfNegative val="0"/>
          <c:cat>
            <c:strRef>
              <c:f>'Ciphertext - Bigram Freq'!$A$2:$A$23</c:f>
              <c:strCache>
                <c:ptCount val="22"/>
                <c:pt idx="0">
                  <c:v>DJ</c:v>
                </c:pt>
                <c:pt idx="1">
                  <c:v>GJ</c:v>
                </c:pt>
                <c:pt idx="2">
                  <c:v>GP</c:v>
                </c:pt>
                <c:pt idx="3">
                  <c:v>HL</c:v>
                </c:pt>
                <c:pt idx="4">
                  <c:v>HY</c:v>
                </c:pt>
                <c:pt idx="5">
                  <c:v>IG</c:v>
                </c:pt>
                <c:pt idx="6">
                  <c:v>JM</c:v>
                </c:pt>
                <c:pt idx="7">
                  <c:v>JP</c:v>
                </c:pt>
                <c:pt idx="8">
                  <c:v>KQ</c:v>
                </c:pt>
                <c:pt idx="9">
                  <c:v>LJ</c:v>
                </c:pt>
                <c:pt idx="10">
                  <c:v>LP</c:v>
                </c:pt>
                <c:pt idx="11">
                  <c:v>MH</c:v>
                </c:pt>
                <c:pt idx="12">
                  <c:v>MT</c:v>
                </c:pt>
                <c:pt idx="13">
                  <c:v>MX</c:v>
                </c:pt>
                <c:pt idx="14">
                  <c:v>PK</c:v>
                </c:pt>
                <c:pt idx="15">
                  <c:v>PL</c:v>
                </c:pt>
                <c:pt idx="16">
                  <c:v>PW</c:v>
                </c:pt>
                <c:pt idx="17">
                  <c:v>QW</c:v>
                </c:pt>
                <c:pt idx="18">
                  <c:v>TM</c:v>
                </c:pt>
                <c:pt idx="19">
                  <c:v>TR</c:v>
                </c:pt>
                <c:pt idx="20">
                  <c:v>WD</c:v>
                </c:pt>
                <c:pt idx="21">
                  <c:v>XP</c:v>
                </c:pt>
              </c:strCache>
            </c:strRef>
          </c:cat>
          <c:val>
            <c:numRef>
              <c:f>'Ciphertext - Bigram Freq'!$B$2:$B$23</c:f>
              <c:numCache>
                <c:formatCode>General</c:formatCode>
                <c:ptCount val="22"/>
                <c:pt idx="0">
                  <c:v>2</c:v>
                </c:pt>
                <c:pt idx="1">
                  <c:v>2</c:v>
                </c:pt>
                <c:pt idx="2">
                  <c:v>3</c:v>
                </c:pt>
                <c:pt idx="3">
                  <c:v>2</c:v>
                </c:pt>
                <c:pt idx="4">
                  <c:v>2</c:v>
                </c:pt>
                <c:pt idx="5">
                  <c:v>2</c:v>
                </c:pt>
                <c:pt idx="6">
                  <c:v>2</c:v>
                </c:pt>
                <c:pt idx="7">
                  <c:v>2</c:v>
                </c:pt>
                <c:pt idx="8">
                  <c:v>2</c:v>
                </c:pt>
                <c:pt idx="9">
                  <c:v>2</c:v>
                </c:pt>
                <c:pt idx="10">
                  <c:v>2</c:v>
                </c:pt>
                <c:pt idx="11">
                  <c:v>2</c:v>
                </c:pt>
                <c:pt idx="12">
                  <c:v>3</c:v>
                </c:pt>
                <c:pt idx="13">
                  <c:v>2</c:v>
                </c:pt>
                <c:pt idx="14">
                  <c:v>3</c:v>
                </c:pt>
                <c:pt idx="15">
                  <c:v>3</c:v>
                </c:pt>
                <c:pt idx="16">
                  <c:v>3</c:v>
                </c:pt>
                <c:pt idx="17">
                  <c:v>2</c:v>
                </c:pt>
                <c:pt idx="18">
                  <c:v>3</c:v>
                </c:pt>
                <c:pt idx="19">
                  <c:v>2</c:v>
                </c:pt>
                <c:pt idx="20">
                  <c:v>3</c:v>
                </c:pt>
                <c:pt idx="21">
                  <c:v>2</c:v>
                </c:pt>
              </c:numCache>
            </c:numRef>
          </c:val>
          <c:extLst>
            <c:ext xmlns:c16="http://schemas.microsoft.com/office/drawing/2014/chart" uri="{C3380CC4-5D6E-409C-BE32-E72D297353CC}">
              <c16:uniqueId val="{00000000-9854-4BA9-A5BB-E6161262801A}"/>
            </c:ext>
          </c:extLst>
        </c:ser>
        <c:dLbls>
          <c:showLegendKey val="0"/>
          <c:showVal val="0"/>
          <c:showCatName val="0"/>
          <c:showSerName val="0"/>
          <c:showPercent val="0"/>
          <c:showBubbleSize val="0"/>
        </c:dLbls>
        <c:gapWidth val="219"/>
        <c:overlap val="-27"/>
        <c:axId val="577636328"/>
        <c:axId val="577638952"/>
      </c:barChart>
      <c:catAx>
        <c:axId val="577636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77638952"/>
        <c:crosses val="autoZero"/>
        <c:auto val="1"/>
        <c:lblAlgn val="ctr"/>
        <c:lblOffset val="100"/>
        <c:noMultiLvlLbl val="0"/>
      </c:catAx>
      <c:valAx>
        <c:axId val="577638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776363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'Plaintext - Bigram Freq'!$B$1</c:f>
              <c:strCache>
                <c:ptCount val="1"/>
                <c:pt idx="0">
                  <c:v>Count</c:v>
                </c:pt>
              </c:strCache>
            </c:strRef>
          </c:tx>
          <c:spPr>
            <a:solidFill>
              <a:srgbClr val="FFFF00"/>
            </a:solidFill>
            <a:ln>
              <a:noFill/>
            </a:ln>
            <a:effectLst/>
          </c:spPr>
          <c:invertIfNegative val="0"/>
          <c:cat>
            <c:strRef>
              <c:f>'Plaintext - Bigram Freq'!$A$2:$A$23</c:f>
              <c:strCache>
                <c:ptCount val="22"/>
                <c:pt idx="0">
                  <c:v>AN</c:v>
                </c:pt>
                <c:pt idx="1">
                  <c:v>AT</c:v>
                </c:pt>
                <c:pt idx="2">
                  <c:v>BY</c:v>
                </c:pt>
                <c:pt idx="3">
                  <c:v>CH</c:v>
                </c:pt>
                <c:pt idx="4">
                  <c:v>DO</c:v>
                </c:pt>
                <c:pt idx="5">
                  <c:v>EA</c:v>
                </c:pt>
                <c:pt idx="6">
                  <c:v>ED</c:v>
                </c:pt>
                <c:pt idx="7">
                  <c:v>ER</c:v>
                </c:pt>
                <c:pt idx="8">
                  <c:v>HE</c:v>
                </c:pt>
                <c:pt idx="9">
                  <c:v>HO</c:v>
                </c:pt>
                <c:pt idx="10">
                  <c:v>MU</c:v>
                </c:pt>
                <c:pt idx="11">
                  <c:v>OT</c:v>
                </c:pt>
                <c:pt idx="12">
                  <c:v>OU</c:v>
                </c:pt>
                <c:pt idx="13">
                  <c:v>OW</c:v>
                </c:pt>
                <c:pt idx="14">
                  <c:v>RE</c:v>
                </c:pt>
                <c:pt idx="15">
                  <c:v>RS</c:v>
                </c:pt>
                <c:pt idx="16">
                  <c:v>TH</c:v>
                </c:pt>
                <c:pt idx="17">
                  <c:v>TO</c:v>
                </c:pt>
                <c:pt idx="18">
                  <c:v>UC</c:v>
                </c:pt>
                <c:pt idx="19">
                  <c:v>WM</c:v>
                </c:pt>
                <c:pt idx="20">
                  <c:v>YH</c:v>
                </c:pt>
                <c:pt idx="21">
                  <c:v>YO</c:v>
                </c:pt>
              </c:strCache>
            </c:strRef>
          </c:cat>
          <c:val>
            <c:numRef>
              <c:f>'Plaintext - Bigram Freq'!$B$2:$B$23</c:f>
              <c:numCache>
                <c:formatCode>General</c:formatCode>
                <c:ptCount val="22"/>
                <c:pt idx="0">
                  <c:v>2</c:v>
                </c:pt>
                <c:pt idx="1">
                  <c:v>2</c:v>
                </c:pt>
                <c:pt idx="2">
                  <c:v>2</c:v>
                </c:pt>
                <c:pt idx="3">
                  <c:v>2</c:v>
                </c:pt>
                <c:pt idx="4">
                  <c:v>2</c:v>
                </c:pt>
                <c:pt idx="5">
                  <c:v>2</c:v>
                </c:pt>
                <c:pt idx="6">
                  <c:v>2</c:v>
                </c:pt>
                <c:pt idx="7">
                  <c:v>3</c:v>
                </c:pt>
                <c:pt idx="8">
                  <c:v>2</c:v>
                </c:pt>
                <c:pt idx="9">
                  <c:v>2</c:v>
                </c:pt>
                <c:pt idx="10">
                  <c:v>2</c:v>
                </c:pt>
                <c:pt idx="11">
                  <c:v>3</c:v>
                </c:pt>
                <c:pt idx="12">
                  <c:v>3</c:v>
                </c:pt>
                <c:pt idx="13">
                  <c:v>3</c:v>
                </c:pt>
                <c:pt idx="14">
                  <c:v>3</c:v>
                </c:pt>
                <c:pt idx="15">
                  <c:v>2</c:v>
                </c:pt>
                <c:pt idx="16">
                  <c:v>2</c:v>
                </c:pt>
                <c:pt idx="17">
                  <c:v>2</c:v>
                </c:pt>
                <c:pt idx="18">
                  <c:v>3</c:v>
                </c:pt>
                <c:pt idx="19">
                  <c:v>2</c:v>
                </c:pt>
                <c:pt idx="20">
                  <c:v>2</c:v>
                </c:pt>
                <c:pt idx="21">
                  <c:v>3</c:v>
                </c:pt>
              </c:numCache>
            </c:numRef>
          </c:val>
          <c:extLst>
            <c:ext xmlns:c16="http://schemas.microsoft.com/office/drawing/2014/chart" uri="{C3380CC4-5D6E-409C-BE32-E72D297353CC}">
              <c16:uniqueId val="{00000000-676F-4134-AF90-956272521FEF}"/>
            </c:ext>
          </c:extLst>
        </c:ser>
        <c:dLbls>
          <c:showLegendKey val="0"/>
          <c:showVal val="0"/>
          <c:showCatName val="0"/>
          <c:showSerName val="0"/>
          <c:showPercent val="0"/>
          <c:showBubbleSize val="0"/>
        </c:dLbls>
        <c:gapWidth val="219"/>
        <c:overlap val="-27"/>
        <c:axId val="290050808"/>
        <c:axId val="290051136"/>
      </c:barChart>
      <c:catAx>
        <c:axId val="290050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90051136"/>
        <c:crosses val="autoZero"/>
        <c:auto val="1"/>
        <c:lblAlgn val="ctr"/>
        <c:lblOffset val="100"/>
        <c:noMultiLvlLbl val="0"/>
      </c:catAx>
      <c:valAx>
        <c:axId val="290051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900508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'Ciphertext - Bigram Freq'!$B$1</c:f>
              <c:strCache>
                <c:ptCount val="1"/>
                <c:pt idx="0">
                  <c:v>Frequency</c:v>
                </c:pt>
              </c:strCache>
            </c:strRef>
          </c:tx>
          <c:spPr>
            <a:solidFill>
              <a:schemeClr val="accent2"/>
            </a:solidFill>
            <a:ln>
              <a:noFill/>
            </a:ln>
            <a:effectLst/>
          </c:spPr>
          <c:invertIfNegative val="0"/>
          <c:cat>
            <c:strRef>
              <c:f>'Ciphertext - Bigram Freq'!$A$2:$A$23</c:f>
              <c:strCache>
                <c:ptCount val="22"/>
                <c:pt idx="0">
                  <c:v>DJ</c:v>
                </c:pt>
                <c:pt idx="1">
                  <c:v>GJ</c:v>
                </c:pt>
                <c:pt idx="2">
                  <c:v>GP</c:v>
                </c:pt>
                <c:pt idx="3">
                  <c:v>HL</c:v>
                </c:pt>
                <c:pt idx="4">
                  <c:v>HY</c:v>
                </c:pt>
                <c:pt idx="5">
                  <c:v>IG</c:v>
                </c:pt>
                <c:pt idx="6">
                  <c:v>JM</c:v>
                </c:pt>
                <c:pt idx="7">
                  <c:v>JP</c:v>
                </c:pt>
                <c:pt idx="8">
                  <c:v>KQ</c:v>
                </c:pt>
                <c:pt idx="9">
                  <c:v>LJ</c:v>
                </c:pt>
                <c:pt idx="10">
                  <c:v>LP</c:v>
                </c:pt>
                <c:pt idx="11">
                  <c:v>MH</c:v>
                </c:pt>
                <c:pt idx="12">
                  <c:v>MT</c:v>
                </c:pt>
                <c:pt idx="13">
                  <c:v>MX</c:v>
                </c:pt>
                <c:pt idx="14">
                  <c:v>PK</c:v>
                </c:pt>
                <c:pt idx="15">
                  <c:v>PL</c:v>
                </c:pt>
                <c:pt idx="16">
                  <c:v>PW</c:v>
                </c:pt>
                <c:pt idx="17">
                  <c:v>QW</c:v>
                </c:pt>
                <c:pt idx="18">
                  <c:v>TM</c:v>
                </c:pt>
                <c:pt idx="19">
                  <c:v>TR</c:v>
                </c:pt>
                <c:pt idx="20">
                  <c:v>WD</c:v>
                </c:pt>
                <c:pt idx="21">
                  <c:v>XP</c:v>
                </c:pt>
              </c:strCache>
            </c:strRef>
          </c:cat>
          <c:val>
            <c:numRef>
              <c:f>'Ciphertext - Bigram Freq'!$B$2:$B$23</c:f>
              <c:numCache>
                <c:formatCode>General</c:formatCode>
                <c:ptCount val="22"/>
                <c:pt idx="0">
                  <c:v>2</c:v>
                </c:pt>
                <c:pt idx="1">
                  <c:v>2</c:v>
                </c:pt>
                <c:pt idx="2">
                  <c:v>3</c:v>
                </c:pt>
                <c:pt idx="3">
                  <c:v>2</c:v>
                </c:pt>
                <c:pt idx="4">
                  <c:v>2</c:v>
                </c:pt>
                <c:pt idx="5">
                  <c:v>2</c:v>
                </c:pt>
                <c:pt idx="6">
                  <c:v>2</c:v>
                </c:pt>
                <c:pt idx="7">
                  <c:v>2</c:v>
                </c:pt>
                <c:pt idx="8">
                  <c:v>2</c:v>
                </c:pt>
                <c:pt idx="9">
                  <c:v>2</c:v>
                </c:pt>
                <c:pt idx="10">
                  <c:v>2</c:v>
                </c:pt>
                <c:pt idx="11">
                  <c:v>2</c:v>
                </c:pt>
                <c:pt idx="12">
                  <c:v>3</c:v>
                </c:pt>
                <c:pt idx="13">
                  <c:v>2</c:v>
                </c:pt>
                <c:pt idx="14">
                  <c:v>3</c:v>
                </c:pt>
                <c:pt idx="15">
                  <c:v>3</c:v>
                </c:pt>
                <c:pt idx="16">
                  <c:v>3</c:v>
                </c:pt>
                <c:pt idx="17">
                  <c:v>2</c:v>
                </c:pt>
                <c:pt idx="18">
                  <c:v>3</c:v>
                </c:pt>
                <c:pt idx="19">
                  <c:v>2</c:v>
                </c:pt>
                <c:pt idx="20">
                  <c:v>3</c:v>
                </c:pt>
                <c:pt idx="21">
                  <c:v>2</c:v>
                </c:pt>
              </c:numCache>
            </c:numRef>
          </c:val>
          <c:extLst>
            <c:ext xmlns:c16="http://schemas.microsoft.com/office/drawing/2014/chart" uri="{C3380CC4-5D6E-409C-BE32-E72D297353CC}">
              <c16:uniqueId val="{00000000-9854-4BA9-A5BB-E6161262801A}"/>
            </c:ext>
          </c:extLst>
        </c:ser>
        <c:dLbls>
          <c:showLegendKey val="0"/>
          <c:showVal val="0"/>
          <c:showCatName val="0"/>
          <c:showSerName val="0"/>
          <c:showPercent val="0"/>
          <c:showBubbleSize val="0"/>
        </c:dLbls>
        <c:gapWidth val="219"/>
        <c:overlap val="-27"/>
        <c:axId val="577636328"/>
        <c:axId val="577638952"/>
      </c:barChart>
      <c:catAx>
        <c:axId val="577636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77638952"/>
        <c:crosses val="autoZero"/>
        <c:auto val="1"/>
        <c:lblAlgn val="ctr"/>
        <c:lblOffset val="100"/>
        <c:noMultiLvlLbl val="0"/>
      </c:catAx>
      <c:valAx>
        <c:axId val="577638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776363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'Plaintext - Bigram Freq'!$B$1</c:f>
              <c:strCache>
                <c:ptCount val="1"/>
                <c:pt idx="0">
                  <c:v>Count</c:v>
                </c:pt>
              </c:strCache>
            </c:strRef>
          </c:tx>
          <c:spPr>
            <a:solidFill>
              <a:srgbClr val="FFFF00"/>
            </a:solidFill>
            <a:ln>
              <a:noFill/>
            </a:ln>
            <a:effectLst/>
          </c:spPr>
          <c:invertIfNegative val="0"/>
          <c:cat>
            <c:strRef>
              <c:f>'Plaintext - Bigram Freq'!$A$2:$A$23</c:f>
              <c:strCache>
                <c:ptCount val="22"/>
                <c:pt idx="0">
                  <c:v>AN</c:v>
                </c:pt>
                <c:pt idx="1">
                  <c:v>AT</c:v>
                </c:pt>
                <c:pt idx="2">
                  <c:v>BY</c:v>
                </c:pt>
                <c:pt idx="3">
                  <c:v>CH</c:v>
                </c:pt>
                <c:pt idx="4">
                  <c:v>DO</c:v>
                </c:pt>
                <c:pt idx="5">
                  <c:v>EA</c:v>
                </c:pt>
                <c:pt idx="6">
                  <c:v>ED</c:v>
                </c:pt>
                <c:pt idx="7">
                  <c:v>ER</c:v>
                </c:pt>
                <c:pt idx="8">
                  <c:v>HE</c:v>
                </c:pt>
                <c:pt idx="9">
                  <c:v>HO</c:v>
                </c:pt>
                <c:pt idx="10">
                  <c:v>MU</c:v>
                </c:pt>
                <c:pt idx="11">
                  <c:v>OT</c:v>
                </c:pt>
                <c:pt idx="12">
                  <c:v>OU</c:v>
                </c:pt>
                <c:pt idx="13">
                  <c:v>OW</c:v>
                </c:pt>
                <c:pt idx="14">
                  <c:v>RE</c:v>
                </c:pt>
                <c:pt idx="15">
                  <c:v>RS</c:v>
                </c:pt>
                <c:pt idx="16">
                  <c:v>TH</c:v>
                </c:pt>
                <c:pt idx="17">
                  <c:v>TO</c:v>
                </c:pt>
                <c:pt idx="18">
                  <c:v>UC</c:v>
                </c:pt>
                <c:pt idx="19">
                  <c:v>WM</c:v>
                </c:pt>
                <c:pt idx="20">
                  <c:v>YH</c:v>
                </c:pt>
                <c:pt idx="21">
                  <c:v>YO</c:v>
                </c:pt>
              </c:strCache>
            </c:strRef>
          </c:cat>
          <c:val>
            <c:numRef>
              <c:f>'Plaintext - Bigram Freq'!$B$2:$B$23</c:f>
              <c:numCache>
                <c:formatCode>General</c:formatCode>
                <c:ptCount val="22"/>
                <c:pt idx="0">
                  <c:v>2</c:v>
                </c:pt>
                <c:pt idx="1">
                  <c:v>2</c:v>
                </c:pt>
                <c:pt idx="2">
                  <c:v>2</c:v>
                </c:pt>
                <c:pt idx="3">
                  <c:v>2</c:v>
                </c:pt>
                <c:pt idx="4">
                  <c:v>2</c:v>
                </c:pt>
                <c:pt idx="5">
                  <c:v>2</c:v>
                </c:pt>
                <c:pt idx="6">
                  <c:v>2</c:v>
                </c:pt>
                <c:pt idx="7">
                  <c:v>3</c:v>
                </c:pt>
                <c:pt idx="8">
                  <c:v>2</c:v>
                </c:pt>
                <c:pt idx="9">
                  <c:v>2</c:v>
                </c:pt>
                <c:pt idx="10">
                  <c:v>2</c:v>
                </c:pt>
                <c:pt idx="11">
                  <c:v>3</c:v>
                </c:pt>
                <c:pt idx="12">
                  <c:v>3</c:v>
                </c:pt>
                <c:pt idx="13">
                  <c:v>3</c:v>
                </c:pt>
                <c:pt idx="14">
                  <c:v>3</c:v>
                </c:pt>
                <c:pt idx="15">
                  <c:v>2</c:v>
                </c:pt>
                <c:pt idx="16">
                  <c:v>2</c:v>
                </c:pt>
                <c:pt idx="17">
                  <c:v>2</c:v>
                </c:pt>
                <c:pt idx="18">
                  <c:v>3</c:v>
                </c:pt>
                <c:pt idx="19">
                  <c:v>2</c:v>
                </c:pt>
                <c:pt idx="20">
                  <c:v>2</c:v>
                </c:pt>
                <c:pt idx="21">
                  <c:v>3</c:v>
                </c:pt>
              </c:numCache>
            </c:numRef>
          </c:val>
          <c:extLst>
            <c:ext xmlns:c16="http://schemas.microsoft.com/office/drawing/2014/chart" uri="{C3380CC4-5D6E-409C-BE32-E72D297353CC}">
              <c16:uniqueId val="{00000000-676F-4134-AF90-956272521FEF}"/>
            </c:ext>
          </c:extLst>
        </c:ser>
        <c:dLbls>
          <c:showLegendKey val="0"/>
          <c:showVal val="0"/>
          <c:showCatName val="0"/>
          <c:showSerName val="0"/>
          <c:showPercent val="0"/>
          <c:showBubbleSize val="0"/>
        </c:dLbls>
        <c:gapWidth val="219"/>
        <c:overlap val="-27"/>
        <c:axId val="290050808"/>
        <c:axId val="290051136"/>
      </c:barChart>
      <c:catAx>
        <c:axId val="290050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90051136"/>
        <c:crosses val="autoZero"/>
        <c:auto val="1"/>
        <c:lblAlgn val="ctr"/>
        <c:lblOffset val="100"/>
        <c:noMultiLvlLbl val="0"/>
      </c:catAx>
      <c:valAx>
        <c:axId val="290051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900508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'Ciphertext - Bigram Freq'!$B$1</c:f>
              <c:strCache>
                <c:ptCount val="1"/>
                <c:pt idx="0">
                  <c:v>Frequency</c:v>
                </c:pt>
              </c:strCache>
            </c:strRef>
          </c:tx>
          <c:spPr>
            <a:solidFill>
              <a:schemeClr val="accent2"/>
            </a:solidFill>
            <a:ln>
              <a:noFill/>
            </a:ln>
            <a:effectLst/>
          </c:spPr>
          <c:invertIfNegative val="0"/>
          <c:cat>
            <c:strRef>
              <c:f>'Ciphertext - Bigram Freq'!$A$2:$A$23</c:f>
              <c:strCache>
                <c:ptCount val="22"/>
                <c:pt idx="0">
                  <c:v>DJ</c:v>
                </c:pt>
                <c:pt idx="1">
                  <c:v>GJ</c:v>
                </c:pt>
                <c:pt idx="2">
                  <c:v>GP</c:v>
                </c:pt>
                <c:pt idx="3">
                  <c:v>HL</c:v>
                </c:pt>
                <c:pt idx="4">
                  <c:v>HY</c:v>
                </c:pt>
                <c:pt idx="5">
                  <c:v>IG</c:v>
                </c:pt>
                <c:pt idx="6">
                  <c:v>JM</c:v>
                </c:pt>
                <c:pt idx="7">
                  <c:v>JP</c:v>
                </c:pt>
                <c:pt idx="8">
                  <c:v>KQ</c:v>
                </c:pt>
                <c:pt idx="9">
                  <c:v>LJ</c:v>
                </c:pt>
                <c:pt idx="10">
                  <c:v>LP</c:v>
                </c:pt>
                <c:pt idx="11">
                  <c:v>MH</c:v>
                </c:pt>
                <c:pt idx="12">
                  <c:v>MT</c:v>
                </c:pt>
                <c:pt idx="13">
                  <c:v>MX</c:v>
                </c:pt>
                <c:pt idx="14">
                  <c:v>PK</c:v>
                </c:pt>
                <c:pt idx="15">
                  <c:v>PL</c:v>
                </c:pt>
                <c:pt idx="16">
                  <c:v>PW</c:v>
                </c:pt>
                <c:pt idx="17">
                  <c:v>QW</c:v>
                </c:pt>
                <c:pt idx="18">
                  <c:v>TM</c:v>
                </c:pt>
                <c:pt idx="19">
                  <c:v>TR</c:v>
                </c:pt>
                <c:pt idx="20">
                  <c:v>WD</c:v>
                </c:pt>
                <c:pt idx="21">
                  <c:v>XP</c:v>
                </c:pt>
              </c:strCache>
            </c:strRef>
          </c:cat>
          <c:val>
            <c:numRef>
              <c:f>'Ciphertext - Bigram Freq'!$B$2:$B$23</c:f>
              <c:numCache>
                <c:formatCode>General</c:formatCode>
                <c:ptCount val="22"/>
                <c:pt idx="0">
                  <c:v>2</c:v>
                </c:pt>
                <c:pt idx="1">
                  <c:v>2</c:v>
                </c:pt>
                <c:pt idx="2">
                  <c:v>3</c:v>
                </c:pt>
                <c:pt idx="3">
                  <c:v>2</c:v>
                </c:pt>
                <c:pt idx="4">
                  <c:v>2</c:v>
                </c:pt>
                <c:pt idx="5">
                  <c:v>2</c:v>
                </c:pt>
                <c:pt idx="6">
                  <c:v>2</c:v>
                </c:pt>
                <c:pt idx="7">
                  <c:v>2</c:v>
                </c:pt>
                <c:pt idx="8">
                  <c:v>2</c:v>
                </c:pt>
                <c:pt idx="9">
                  <c:v>2</c:v>
                </c:pt>
                <c:pt idx="10">
                  <c:v>2</c:v>
                </c:pt>
                <c:pt idx="11">
                  <c:v>2</c:v>
                </c:pt>
                <c:pt idx="12">
                  <c:v>3</c:v>
                </c:pt>
                <c:pt idx="13">
                  <c:v>2</c:v>
                </c:pt>
                <c:pt idx="14">
                  <c:v>3</c:v>
                </c:pt>
                <c:pt idx="15">
                  <c:v>3</c:v>
                </c:pt>
                <c:pt idx="16">
                  <c:v>3</c:v>
                </c:pt>
                <c:pt idx="17">
                  <c:v>2</c:v>
                </c:pt>
                <c:pt idx="18">
                  <c:v>3</c:v>
                </c:pt>
                <c:pt idx="19">
                  <c:v>2</c:v>
                </c:pt>
                <c:pt idx="20">
                  <c:v>3</c:v>
                </c:pt>
                <c:pt idx="21">
                  <c:v>2</c:v>
                </c:pt>
              </c:numCache>
            </c:numRef>
          </c:val>
          <c:extLst>
            <c:ext xmlns:c16="http://schemas.microsoft.com/office/drawing/2014/chart" uri="{C3380CC4-5D6E-409C-BE32-E72D297353CC}">
              <c16:uniqueId val="{00000000-9854-4BA9-A5BB-E6161262801A}"/>
            </c:ext>
          </c:extLst>
        </c:ser>
        <c:dLbls>
          <c:showLegendKey val="0"/>
          <c:showVal val="0"/>
          <c:showCatName val="0"/>
          <c:showSerName val="0"/>
          <c:showPercent val="0"/>
          <c:showBubbleSize val="0"/>
        </c:dLbls>
        <c:gapWidth val="219"/>
        <c:overlap val="-27"/>
        <c:axId val="577636328"/>
        <c:axId val="577638952"/>
      </c:barChart>
      <c:catAx>
        <c:axId val="577636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77638952"/>
        <c:crosses val="autoZero"/>
        <c:auto val="1"/>
        <c:lblAlgn val="ctr"/>
        <c:lblOffset val="100"/>
        <c:noMultiLvlLbl val="0"/>
      </c:catAx>
      <c:valAx>
        <c:axId val="577638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776363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'Plaintext - Bigram Freq'!$B$1</c:f>
              <c:strCache>
                <c:ptCount val="1"/>
                <c:pt idx="0">
                  <c:v>Count</c:v>
                </c:pt>
              </c:strCache>
            </c:strRef>
          </c:tx>
          <c:spPr>
            <a:solidFill>
              <a:srgbClr val="FFFF00"/>
            </a:solidFill>
            <a:ln>
              <a:noFill/>
            </a:ln>
            <a:effectLst/>
          </c:spPr>
          <c:invertIfNegative val="0"/>
          <c:cat>
            <c:strRef>
              <c:f>'Plaintext - Bigram Freq'!$A$2:$A$23</c:f>
              <c:strCache>
                <c:ptCount val="22"/>
                <c:pt idx="0">
                  <c:v>AN</c:v>
                </c:pt>
                <c:pt idx="1">
                  <c:v>AT</c:v>
                </c:pt>
                <c:pt idx="2">
                  <c:v>BY</c:v>
                </c:pt>
                <c:pt idx="3">
                  <c:v>CH</c:v>
                </c:pt>
                <c:pt idx="4">
                  <c:v>DO</c:v>
                </c:pt>
                <c:pt idx="5">
                  <c:v>EA</c:v>
                </c:pt>
                <c:pt idx="6">
                  <c:v>ED</c:v>
                </c:pt>
                <c:pt idx="7">
                  <c:v>ER</c:v>
                </c:pt>
                <c:pt idx="8">
                  <c:v>HE</c:v>
                </c:pt>
                <c:pt idx="9">
                  <c:v>HO</c:v>
                </c:pt>
                <c:pt idx="10">
                  <c:v>MU</c:v>
                </c:pt>
                <c:pt idx="11">
                  <c:v>OT</c:v>
                </c:pt>
                <c:pt idx="12">
                  <c:v>OU</c:v>
                </c:pt>
                <c:pt idx="13">
                  <c:v>OW</c:v>
                </c:pt>
                <c:pt idx="14">
                  <c:v>RE</c:v>
                </c:pt>
                <c:pt idx="15">
                  <c:v>RS</c:v>
                </c:pt>
                <c:pt idx="16">
                  <c:v>TH</c:v>
                </c:pt>
                <c:pt idx="17">
                  <c:v>TO</c:v>
                </c:pt>
                <c:pt idx="18">
                  <c:v>UC</c:v>
                </c:pt>
                <c:pt idx="19">
                  <c:v>WM</c:v>
                </c:pt>
                <c:pt idx="20">
                  <c:v>YH</c:v>
                </c:pt>
                <c:pt idx="21">
                  <c:v>YO</c:v>
                </c:pt>
              </c:strCache>
            </c:strRef>
          </c:cat>
          <c:val>
            <c:numRef>
              <c:f>'Plaintext - Bigram Freq'!$B$2:$B$23</c:f>
              <c:numCache>
                <c:formatCode>General</c:formatCode>
                <c:ptCount val="22"/>
                <c:pt idx="0">
                  <c:v>2</c:v>
                </c:pt>
                <c:pt idx="1">
                  <c:v>2</c:v>
                </c:pt>
                <c:pt idx="2">
                  <c:v>2</c:v>
                </c:pt>
                <c:pt idx="3">
                  <c:v>2</c:v>
                </c:pt>
                <c:pt idx="4">
                  <c:v>2</c:v>
                </c:pt>
                <c:pt idx="5">
                  <c:v>2</c:v>
                </c:pt>
                <c:pt idx="6">
                  <c:v>2</c:v>
                </c:pt>
                <c:pt idx="7">
                  <c:v>3</c:v>
                </c:pt>
                <c:pt idx="8">
                  <c:v>2</c:v>
                </c:pt>
                <c:pt idx="9">
                  <c:v>2</c:v>
                </c:pt>
                <c:pt idx="10">
                  <c:v>2</c:v>
                </c:pt>
                <c:pt idx="11">
                  <c:v>3</c:v>
                </c:pt>
                <c:pt idx="12">
                  <c:v>3</c:v>
                </c:pt>
                <c:pt idx="13">
                  <c:v>3</c:v>
                </c:pt>
                <c:pt idx="14">
                  <c:v>3</c:v>
                </c:pt>
                <c:pt idx="15">
                  <c:v>2</c:v>
                </c:pt>
                <c:pt idx="16">
                  <c:v>2</c:v>
                </c:pt>
                <c:pt idx="17">
                  <c:v>2</c:v>
                </c:pt>
                <c:pt idx="18">
                  <c:v>3</c:v>
                </c:pt>
                <c:pt idx="19">
                  <c:v>2</c:v>
                </c:pt>
                <c:pt idx="20">
                  <c:v>2</c:v>
                </c:pt>
                <c:pt idx="21">
                  <c:v>3</c:v>
                </c:pt>
              </c:numCache>
            </c:numRef>
          </c:val>
          <c:extLst>
            <c:ext xmlns:c16="http://schemas.microsoft.com/office/drawing/2014/chart" uri="{C3380CC4-5D6E-409C-BE32-E72D297353CC}">
              <c16:uniqueId val="{00000000-676F-4134-AF90-956272521FEF}"/>
            </c:ext>
          </c:extLst>
        </c:ser>
        <c:dLbls>
          <c:showLegendKey val="0"/>
          <c:showVal val="0"/>
          <c:showCatName val="0"/>
          <c:showSerName val="0"/>
          <c:showPercent val="0"/>
          <c:showBubbleSize val="0"/>
        </c:dLbls>
        <c:gapWidth val="219"/>
        <c:overlap val="-27"/>
        <c:axId val="290050808"/>
        <c:axId val="290051136"/>
      </c:barChart>
      <c:catAx>
        <c:axId val="290050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90051136"/>
        <c:crosses val="autoZero"/>
        <c:auto val="1"/>
        <c:lblAlgn val="ctr"/>
        <c:lblOffset val="100"/>
        <c:noMultiLvlLbl val="0"/>
      </c:catAx>
      <c:valAx>
        <c:axId val="290051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900508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'Ciphertext - 1 Letter Freq'!$B$1</c:f>
              <c:strCache>
                <c:ptCount val="1"/>
                <c:pt idx="0">
                  <c:v>Count</c:v>
                </c:pt>
              </c:strCache>
            </c:strRef>
          </c:tx>
          <c:spPr>
            <a:solidFill>
              <a:schemeClr val="accent2"/>
            </a:solidFill>
            <a:ln>
              <a:noFill/>
            </a:ln>
            <a:effectLst/>
          </c:spPr>
          <c:invertIfNegative val="0"/>
          <c:cat>
            <c:strRef>
              <c:f>'Ciphertext - 1 Letter Freq'!$A$2:$A$20</c:f>
              <c:strCache>
                <c:ptCount val="19"/>
                <c:pt idx="0">
                  <c:v>C</c:v>
                </c:pt>
                <c:pt idx="1">
                  <c:v>D</c:v>
                </c:pt>
                <c:pt idx="2">
                  <c:v>G</c:v>
                </c:pt>
                <c:pt idx="3">
                  <c:v>H</c:v>
                </c:pt>
                <c:pt idx="4">
                  <c:v>I</c:v>
                </c:pt>
                <c:pt idx="5">
                  <c:v>J</c:v>
                </c:pt>
                <c:pt idx="6">
                  <c:v>K</c:v>
                </c:pt>
                <c:pt idx="7">
                  <c:v>L</c:v>
                </c:pt>
                <c:pt idx="8">
                  <c:v>M</c:v>
                </c:pt>
                <c:pt idx="9">
                  <c:v>N</c:v>
                </c:pt>
                <c:pt idx="10">
                  <c:v>O</c:v>
                </c:pt>
                <c:pt idx="11">
                  <c:v>P</c:v>
                </c:pt>
                <c:pt idx="12">
                  <c:v>Q</c:v>
                </c:pt>
                <c:pt idx="13">
                  <c:v>R</c:v>
                </c:pt>
                <c:pt idx="14">
                  <c:v>T</c:v>
                </c:pt>
                <c:pt idx="15">
                  <c:v>V</c:v>
                </c:pt>
                <c:pt idx="16">
                  <c:v>W</c:v>
                </c:pt>
                <c:pt idx="17">
                  <c:v>X</c:v>
                </c:pt>
                <c:pt idx="18">
                  <c:v>Y</c:v>
                </c:pt>
              </c:strCache>
            </c:strRef>
          </c:cat>
          <c:val>
            <c:numRef>
              <c:f>'Ciphertext - 1 Letter Freq'!$B$2:$B$20</c:f>
              <c:numCache>
                <c:formatCode>General</c:formatCode>
                <c:ptCount val="19"/>
                <c:pt idx="0">
                  <c:v>2</c:v>
                </c:pt>
                <c:pt idx="1">
                  <c:v>5</c:v>
                </c:pt>
                <c:pt idx="2">
                  <c:v>5</c:v>
                </c:pt>
                <c:pt idx="3">
                  <c:v>5</c:v>
                </c:pt>
                <c:pt idx="4">
                  <c:v>2</c:v>
                </c:pt>
                <c:pt idx="5">
                  <c:v>7</c:v>
                </c:pt>
                <c:pt idx="6">
                  <c:v>4</c:v>
                </c:pt>
                <c:pt idx="7">
                  <c:v>9</c:v>
                </c:pt>
                <c:pt idx="8">
                  <c:v>12</c:v>
                </c:pt>
                <c:pt idx="9">
                  <c:v>2</c:v>
                </c:pt>
                <c:pt idx="10">
                  <c:v>1</c:v>
                </c:pt>
                <c:pt idx="11">
                  <c:v>13</c:v>
                </c:pt>
                <c:pt idx="12">
                  <c:v>4</c:v>
                </c:pt>
                <c:pt idx="13">
                  <c:v>6</c:v>
                </c:pt>
                <c:pt idx="14">
                  <c:v>7</c:v>
                </c:pt>
                <c:pt idx="15">
                  <c:v>1</c:v>
                </c:pt>
                <c:pt idx="16">
                  <c:v>7</c:v>
                </c:pt>
                <c:pt idx="17">
                  <c:v>3</c:v>
                </c:pt>
                <c:pt idx="18">
                  <c:v>4</c:v>
                </c:pt>
              </c:numCache>
            </c:numRef>
          </c:val>
          <c:extLst>
            <c:ext xmlns:c16="http://schemas.microsoft.com/office/drawing/2014/chart" uri="{C3380CC4-5D6E-409C-BE32-E72D297353CC}">
              <c16:uniqueId val="{00000000-3687-4AAB-8DBB-61630DB9E78D}"/>
            </c:ext>
          </c:extLst>
        </c:ser>
        <c:dLbls>
          <c:showLegendKey val="0"/>
          <c:showVal val="0"/>
          <c:showCatName val="0"/>
          <c:showSerName val="0"/>
          <c:showPercent val="0"/>
          <c:showBubbleSize val="0"/>
        </c:dLbls>
        <c:gapWidth val="219"/>
        <c:overlap val="-27"/>
        <c:axId val="290468208"/>
        <c:axId val="290475752"/>
      </c:barChart>
      <c:catAx>
        <c:axId val="290468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90475752"/>
        <c:crosses val="autoZero"/>
        <c:auto val="1"/>
        <c:lblAlgn val="ctr"/>
        <c:lblOffset val="100"/>
        <c:noMultiLvlLbl val="0"/>
      </c:catAx>
      <c:valAx>
        <c:axId val="290475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904682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Sheet3!$B$1</c:f>
              <c:strCache>
                <c:ptCount val="1"/>
                <c:pt idx="0">
                  <c:v>Count</c:v>
                </c:pt>
              </c:strCache>
            </c:strRef>
          </c:tx>
          <c:spPr>
            <a:solidFill>
              <a:srgbClr val="FFFF00"/>
            </a:solidFill>
            <a:ln>
              <a:noFill/>
            </a:ln>
            <a:effectLst/>
          </c:spPr>
          <c:invertIfNegative val="0"/>
          <c:cat>
            <c:strRef>
              <c:f>Sheet3!$A$2:$A$20</c:f>
              <c:strCache>
                <c:ptCount val="19"/>
                <c:pt idx="0">
                  <c:v>A</c:v>
                </c:pt>
                <c:pt idx="1">
                  <c:v>B</c:v>
                </c:pt>
                <c:pt idx="2">
                  <c:v>C</c:v>
                </c:pt>
                <c:pt idx="3">
                  <c:v>D</c:v>
                </c:pt>
                <c:pt idx="4">
                  <c:v>E</c:v>
                </c:pt>
                <c:pt idx="5">
                  <c:v>F</c:v>
                </c:pt>
                <c:pt idx="6">
                  <c:v>G</c:v>
                </c:pt>
                <c:pt idx="7">
                  <c:v>H</c:v>
                </c:pt>
                <c:pt idx="8">
                  <c:v>I</c:v>
                </c:pt>
                <c:pt idx="9">
                  <c:v>M</c:v>
                </c:pt>
                <c:pt idx="10">
                  <c:v>N</c:v>
                </c:pt>
                <c:pt idx="11">
                  <c:v>O</c:v>
                </c:pt>
                <c:pt idx="12">
                  <c:v>R</c:v>
                </c:pt>
                <c:pt idx="13">
                  <c:v>S</c:v>
                </c:pt>
                <c:pt idx="14">
                  <c:v>T</c:v>
                </c:pt>
                <c:pt idx="15">
                  <c:v>U</c:v>
                </c:pt>
                <c:pt idx="16">
                  <c:v>V</c:v>
                </c:pt>
                <c:pt idx="17">
                  <c:v>W</c:v>
                </c:pt>
                <c:pt idx="18">
                  <c:v>Y</c:v>
                </c:pt>
              </c:strCache>
            </c:strRef>
          </c:cat>
          <c:val>
            <c:numRef>
              <c:f>Sheet3!$B$2:$B$20</c:f>
              <c:numCache>
                <c:formatCode>General</c:formatCode>
                <c:ptCount val="19"/>
                <c:pt idx="0">
                  <c:v>5</c:v>
                </c:pt>
                <c:pt idx="1">
                  <c:v>2</c:v>
                </c:pt>
                <c:pt idx="2">
                  <c:v>5</c:v>
                </c:pt>
                <c:pt idx="3">
                  <c:v>3</c:v>
                </c:pt>
                <c:pt idx="4">
                  <c:v>12</c:v>
                </c:pt>
                <c:pt idx="5">
                  <c:v>1</c:v>
                </c:pt>
                <c:pt idx="6">
                  <c:v>2</c:v>
                </c:pt>
                <c:pt idx="7">
                  <c:v>7</c:v>
                </c:pt>
                <c:pt idx="8">
                  <c:v>2</c:v>
                </c:pt>
                <c:pt idx="9">
                  <c:v>4</c:v>
                </c:pt>
                <c:pt idx="10">
                  <c:v>4</c:v>
                </c:pt>
                <c:pt idx="11">
                  <c:v>13</c:v>
                </c:pt>
                <c:pt idx="12">
                  <c:v>7</c:v>
                </c:pt>
                <c:pt idx="13">
                  <c:v>6</c:v>
                </c:pt>
                <c:pt idx="14">
                  <c:v>9</c:v>
                </c:pt>
                <c:pt idx="15">
                  <c:v>7</c:v>
                </c:pt>
                <c:pt idx="16">
                  <c:v>1</c:v>
                </c:pt>
                <c:pt idx="17">
                  <c:v>4</c:v>
                </c:pt>
                <c:pt idx="18">
                  <c:v>5</c:v>
                </c:pt>
              </c:numCache>
            </c:numRef>
          </c:val>
          <c:extLst>
            <c:ext xmlns:c16="http://schemas.microsoft.com/office/drawing/2014/chart" uri="{C3380CC4-5D6E-409C-BE32-E72D297353CC}">
              <c16:uniqueId val="{00000000-7958-4380-A9CF-DE7338C1A730}"/>
            </c:ext>
          </c:extLst>
        </c:ser>
        <c:dLbls>
          <c:showLegendKey val="0"/>
          <c:showVal val="0"/>
          <c:showCatName val="0"/>
          <c:showSerName val="0"/>
          <c:showPercent val="0"/>
          <c:showBubbleSize val="0"/>
        </c:dLbls>
        <c:gapWidth val="219"/>
        <c:overlap val="-27"/>
        <c:axId val="287682064"/>
        <c:axId val="287682392"/>
      </c:barChart>
      <c:catAx>
        <c:axId val="287682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87682392"/>
        <c:crosses val="autoZero"/>
        <c:auto val="1"/>
        <c:lblAlgn val="ctr"/>
        <c:lblOffset val="100"/>
        <c:noMultiLvlLbl val="0"/>
      </c:catAx>
      <c:valAx>
        <c:axId val="287682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876820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'HSC - 1 Letter Freq'!$B$1</c:f>
              <c:strCache>
                <c:ptCount val="1"/>
                <c:pt idx="0">
                  <c:v>Count</c:v>
                </c:pt>
              </c:strCache>
            </c:strRef>
          </c:tx>
          <c:spPr>
            <a:solidFill>
              <a:schemeClr val="accent2"/>
            </a:solidFill>
            <a:ln>
              <a:noFill/>
            </a:ln>
            <a:effectLst/>
          </c:spPr>
          <c:invertIfNegative val="0"/>
          <c:cat>
            <c:strRef>
              <c:f>'HSC - 1 Letter Freq'!$A$2:$A$31</c:f>
              <c:strCache>
                <c:ptCount val="30"/>
                <c:pt idx="0">
                  <c:v>0</c:v>
                </c:pt>
                <c:pt idx="1">
                  <c:v>1</c:v>
                </c:pt>
                <c:pt idx="2">
                  <c:v>2</c:v>
                </c:pt>
                <c:pt idx="3">
                  <c:v>3</c:v>
                </c:pt>
                <c:pt idx="4">
                  <c:v>5</c:v>
                </c:pt>
                <c:pt idx="5">
                  <c:v>P</c:v>
                </c:pt>
                <c:pt idx="6">
                  <c:v>W</c:v>
                </c:pt>
                <c:pt idx="7">
                  <c:v>T</c:v>
                </c:pt>
                <c:pt idx="8">
                  <c:v>D</c:v>
                </c:pt>
                <c:pt idx="9">
                  <c:v>G</c:v>
                </c:pt>
                <c:pt idx="10">
                  <c:v>M</c:v>
                </c:pt>
                <c:pt idx="11">
                  <c:v>Q</c:v>
                </c:pt>
                <c:pt idx="12">
                  <c:v>(</c:v>
                </c:pt>
                <c:pt idx="13">
                  <c:v>K</c:v>
                </c:pt>
                <c:pt idx="14">
                  <c:v>J</c:v>
                </c:pt>
                <c:pt idx="15">
                  <c:v>X</c:v>
                </c:pt>
                <c:pt idx="16">
                  <c:v>%</c:v>
                </c:pt>
                <c:pt idx="17">
                  <c:v>!</c:v>
                </c:pt>
                <c:pt idx="18">
                  <c:v>N</c:v>
                </c:pt>
                <c:pt idx="19">
                  <c:v>)</c:v>
                </c:pt>
                <c:pt idx="20">
                  <c:v>C</c:v>
                </c:pt>
                <c:pt idx="21">
                  <c:v>I</c:v>
                </c:pt>
                <c:pt idx="22">
                  <c:v>*</c:v>
                </c:pt>
                <c:pt idx="23">
                  <c:v>L</c:v>
                </c:pt>
                <c:pt idx="24">
                  <c:v>#</c:v>
                </c:pt>
                <c:pt idx="25">
                  <c:v>H</c:v>
                </c:pt>
                <c:pt idx="26">
                  <c:v>^</c:v>
                </c:pt>
                <c:pt idx="27">
                  <c:v>R</c:v>
                </c:pt>
                <c:pt idx="28">
                  <c:v>V</c:v>
                </c:pt>
                <c:pt idx="29">
                  <c:v>O</c:v>
                </c:pt>
              </c:strCache>
            </c:strRef>
          </c:cat>
          <c:val>
            <c:numRef>
              <c:f>'HSC - 1 Letter Freq'!$B$2:$B$31</c:f>
              <c:numCache>
                <c:formatCode>General</c:formatCode>
                <c:ptCount val="30"/>
                <c:pt idx="0">
                  <c:v>5</c:v>
                </c:pt>
                <c:pt idx="1">
                  <c:v>5</c:v>
                </c:pt>
                <c:pt idx="2">
                  <c:v>4</c:v>
                </c:pt>
                <c:pt idx="3">
                  <c:v>3</c:v>
                </c:pt>
                <c:pt idx="4">
                  <c:v>3</c:v>
                </c:pt>
                <c:pt idx="5">
                  <c:v>8</c:v>
                </c:pt>
                <c:pt idx="6">
                  <c:v>7</c:v>
                </c:pt>
                <c:pt idx="7">
                  <c:v>7</c:v>
                </c:pt>
                <c:pt idx="8">
                  <c:v>5</c:v>
                </c:pt>
                <c:pt idx="9">
                  <c:v>5</c:v>
                </c:pt>
                <c:pt idx="10">
                  <c:v>5</c:v>
                </c:pt>
                <c:pt idx="11">
                  <c:v>4</c:v>
                </c:pt>
                <c:pt idx="12">
                  <c:v>4</c:v>
                </c:pt>
                <c:pt idx="13">
                  <c:v>4</c:v>
                </c:pt>
                <c:pt idx="14">
                  <c:v>3</c:v>
                </c:pt>
                <c:pt idx="15">
                  <c:v>3</c:v>
                </c:pt>
                <c:pt idx="16">
                  <c:v>3</c:v>
                </c:pt>
                <c:pt idx="17">
                  <c:v>2</c:v>
                </c:pt>
                <c:pt idx="18">
                  <c:v>2</c:v>
                </c:pt>
                <c:pt idx="19">
                  <c:v>2</c:v>
                </c:pt>
                <c:pt idx="20">
                  <c:v>2</c:v>
                </c:pt>
                <c:pt idx="21">
                  <c:v>2</c:v>
                </c:pt>
                <c:pt idx="22">
                  <c:v>2</c:v>
                </c:pt>
                <c:pt idx="23">
                  <c:v>2</c:v>
                </c:pt>
                <c:pt idx="24">
                  <c:v>2</c:v>
                </c:pt>
                <c:pt idx="25">
                  <c:v>1</c:v>
                </c:pt>
                <c:pt idx="26">
                  <c:v>1</c:v>
                </c:pt>
                <c:pt idx="27">
                  <c:v>1</c:v>
                </c:pt>
                <c:pt idx="28">
                  <c:v>1</c:v>
                </c:pt>
                <c:pt idx="29">
                  <c:v>1</c:v>
                </c:pt>
              </c:numCache>
            </c:numRef>
          </c:val>
          <c:extLst>
            <c:ext xmlns:c16="http://schemas.microsoft.com/office/drawing/2014/chart" uri="{C3380CC4-5D6E-409C-BE32-E72D297353CC}">
              <c16:uniqueId val="{00000000-2AF8-44DD-AD8C-14A42DB4F9AB}"/>
            </c:ext>
          </c:extLst>
        </c:ser>
        <c:dLbls>
          <c:showLegendKey val="0"/>
          <c:showVal val="0"/>
          <c:showCatName val="0"/>
          <c:showSerName val="0"/>
          <c:showPercent val="0"/>
          <c:showBubbleSize val="0"/>
        </c:dLbls>
        <c:gapWidth val="219"/>
        <c:overlap val="-27"/>
        <c:axId val="444942344"/>
        <c:axId val="444943000"/>
      </c:barChart>
      <c:catAx>
        <c:axId val="444942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44943000"/>
        <c:crosses val="autoZero"/>
        <c:auto val="1"/>
        <c:lblAlgn val="ctr"/>
        <c:lblOffset val="100"/>
        <c:noMultiLvlLbl val="0"/>
      </c:catAx>
      <c:valAx>
        <c:axId val="444943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449423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'Ciphertext - 1 Letter Freq'!$B$1</c:f>
              <c:strCache>
                <c:ptCount val="1"/>
                <c:pt idx="0">
                  <c:v>Count</c:v>
                </c:pt>
              </c:strCache>
            </c:strRef>
          </c:tx>
          <c:spPr>
            <a:solidFill>
              <a:schemeClr val="accent2"/>
            </a:solidFill>
            <a:ln>
              <a:noFill/>
            </a:ln>
            <a:effectLst/>
          </c:spPr>
          <c:invertIfNegative val="0"/>
          <c:cat>
            <c:strRef>
              <c:f>'Ciphertext - 1 Letter Freq'!$A$2:$A$20</c:f>
              <c:strCache>
                <c:ptCount val="19"/>
                <c:pt idx="0">
                  <c:v>C</c:v>
                </c:pt>
                <c:pt idx="1">
                  <c:v>D</c:v>
                </c:pt>
                <c:pt idx="2">
                  <c:v>G</c:v>
                </c:pt>
                <c:pt idx="3">
                  <c:v>H</c:v>
                </c:pt>
                <c:pt idx="4">
                  <c:v>I</c:v>
                </c:pt>
                <c:pt idx="5">
                  <c:v>J</c:v>
                </c:pt>
                <c:pt idx="6">
                  <c:v>K</c:v>
                </c:pt>
                <c:pt idx="7">
                  <c:v>L</c:v>
                </c:pt>
                <c:pt idx="8">
                  <c:v>M</c:v>
                </c:pt>
                <c:pt idx="9">
                  <c:v>N</c:v>
                </c:pt>
                <c:pt idx="10">
                  <c:v>O</c:v>
                </c:pt>
                <c:pt idx="11">
                  <c:v>P</c:v>
                </c:pt>
                <c:pt idx="12">
                  <c:v>Q</c:v>
                </c:pt>
                <c:pt idx="13">
                  <c:v>R</c:v>
                </c:pt>
                <c:pt idx="14">
                  <c:v>T</c:v>
                </c:pt>
                <c:pt idx="15">
                  <c:v>V</c:v>
                </c:pt>
                <c:pt idx="16">
                  <c:v>W</c:v>
                </c:pt>
                <c:pt idx="17">
                  <c:v>X</c:v>
                </c:pt>
                <c:pt idx="18">
                  <c:v>Y</c:v>
                </c:pt>
              </c:strCache>
            </c:strRef>
          </c:cat>
          <c:val>
            <c:numRef>
              <c:f>'Ciphertext - 1 Letter Freq'!$B$2:$B$20</c:f>
              <c:numCache>
                <c:formatCode>General</c:formatCode>
                <c:ptCount val="19"/>
                <c:pt idx="0">
                  <c:v>2</c:v>
                </c:pt>
                <c:pt idx="1">
                  <c:v>5</c:v>
                </c:pt>
                <c:pt idx="2">
                  <c:v>5</c:v>
                </c:pt>
                <c:pt idx="3">
                  <c:v>5</c:v>
                </c:pt>
                <c:pt idx="4">
                  <c:v>2</c:v>
                </c:pt>
                <c:pt idx="5">
                  <c:v>7</c:v>
                </c:pt>
                <c:pt idx="6">
                  <c:v>4</c:v>
                </c:pt>
                <c:pt idx="7">
                  <c:v>9</c:v>
                </c:pt>
                <c:pt idx="8">
                  <c:v>12</c:v>
                </c:pt>
                <c:pt idx="9">
                  <c:v>2</c:v>
                </c:pt>
                <c:pt idx="10">
                  <c:v>1</c:v>
                </c:pt>
                <c:pt idx="11">
                  <c:v>13</c:v>
                </c:pt>
                <c:pt idx="12">
                  <c:v>4</c:v>
                </c:pt>
                <c:pt idx="13">
                  <c:v>6</c:v>
                </c:pt>
                <c:pt idx="14">
                  <c:v>7</c:v>
                </c:pt>
                <c:pt idx="15">
                  <c:v>1</c:v>
                </c:pt>
                <c:pt idx="16">
                  <c:v>7</c:v>
                </c:pt>
                <c:pt idx="17">
                  <c:v>3</c:v>
                </c:pt>
                <c:pt idx="18">
                  <c:v>4</c:v>
                </c:pt>
              </c:numCache>
            </c:numRef>
          </c:val>
          <c:extLst>
            <c:ext xmlns:c16="http://schemas.microsoft.com/office/drawing/2014/chart" uri="{C3380CC4-5D6E-409C-BE32-E72D297353CC}">
              <c16:uniqueId val="{00000000-3687-4AAB-8DBB-61630DB9E78D}"/>
            </c:ext>
          </c:extLst>
        </c:ser>
        <c:dLbls>
          <c:showLegendKey val="0"/>
          <c:showVal val="0"/>
          <c:showCatName val="0"/>
          <c:showSerName val="0"/>
          <c:showPercent val="0"/>
          <c:showBubbleSize val="0"/>
        </c:dLbls>
        <c:gapWidth val="219"/>
        <c:overlap val="-27"/>
        <c:axId val="290468208"/>
        <c:axId val="290475752"/>
      </c:barChart>
      <c:catAx>
        <c:axId val="290468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90475752"/>
        <c:crosses val="autoZero"/>
        <c:auto val="1"/>
        <c:lblAlgn val="ctr"/>
        <c:lblOffset val="100"/>
        <c:noMultiLvlLbl val="0"/>
      </c:catAx>
      <c:valAx>
        <c:axId val="290475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904682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Sheet3!$B$1</c:f>
              <c:strCache>
                <c:ptCount val="1"/>
                <c:pt idx="0">
                  <c:v>Count</c:v>
                </c:pt>
              </c:strCache>
            </c:strRef>
          </c:tx>
          <c:spPr>
            <a:solidFill>
              <a:srgbClr val="FFFF00"/>
            </a:solidFill>
            <a:ln>
              <a:noFill/>
            </a:ln>
            <a:effectLst/>
          </c:spPr>
          <c:invertIfNegative val="0"/>
          <c:cat>
            <c:strRef>
              <c:f>Sheet3!$A$2:$A$20</c:f>
              <c:strCache>
                <c:ptCount val="19"/>
                <c:pt idx="0">
                  <c:v>A</c:v>
                </c:pt>
                <c:pt idx="1">
                  <c:v>B</c:v>
                </c:pt>
                <c:pt idx="2">
                  <c:v>C</c:v>
                </c:pt>
                <c:pt idx="3">
                  <c:v>D</c:v>
                </c:pt>
                <c:pt idx="4">
                  <c:v>E</c:v>
                </c:pt>
                <c:pt idx="5">
                  <c:v>F</c:v>
                </c:pt>
                <c:pt idx="6">
                  <c:v>G</c:v>
                </c:pt>
                <c:pt idx="7">
                  <c:v>H</c:v>
                </c:pt>
                <c:pt idx="8">
                  <c:v>I</c:v>
                </c:pt>
                <c:pt idx="9">
                  <c:v>M</c:v>
                </c:pt>
                <c:pt idx="10">
                  <c:v>N</c:v>
                </c:pt>
                <c:pt idx="11">
                  <c:v>O</c:v>
                </c:pt>
                <c:pt idx="12">
                  <c:v>R</c:v>
                </c:pt>
                <c:pt idx="13">
                  <c:v>S</c:v>
                </c:pt>
                <c:pt idx="14">
                  <c:v>T</c:v>
                </c:pt>
                <c:pt idx="15">
                  <c:v>U</c:v>
                </c:pt>
                <c:pt idx="16">
                  <c:v>V</c:v>
                </c:pt>
                <c:pt idx="17">
                  <c:v>W</c:v>
                </c:pt>
                <c:pt idx="18">
                  <c:v>Y</c:v>
                </c:pt>
              </c:strCache>
            </c:strRef>
          </c:cat>
          <c:val>
            <c:numRef>
              <c:f>Sheet3!$B$2:$B$20</c:f>
              <c:numCache>
                <c:formatCode>General</c:formatCode>
                <c:ptCount val="19"/>
                <c:pt idx="0">
                  <c:v>5</c:v>
                </c:pt>
                <c:pt idx="1">
                  <c:v>2</c:v>
                </c:pt>
                <c:pt idx="2">
                  <c:v>5</c:v>
                </c:pt>
                <c:pt idx="3">
                  <c:v>3</c:v>
                </c:pt>
                <c:pt idx="4">
                  <c:v>12</c:v>
                </c:pt>
                <c:pt idx="5">
                  <c:v>1</c:v>
                </c:pt>
                <c:pt idx="6">
                  <c:v>2</c:v>
                </c:pt>
                <c:pt idx="7">
                  <c:v>7</c:v>
                </c:pt>
                <c:pt idx="8">
                  <c:v>2</c:v>
                </c:pt>
                <c:pt idx="9">
                  <c:v>4</c:v>
                </c:pt>
                <c:pt idx="10">
                  <c:v>4</c:v>
                </c:pt>
                <c:pt idx="11">
                  <c:v>13</c:v>
                </c:pt>
                <c:pt idx="12">
                  <c:v>7</c:v>
                </c:pt>
                <c:pt idx="13">
                  <c:v>6</c:v>
                </c:pt>
                <c:pt idx="14">
                  <c:v>9</c:v>
                </c:pt>
                <c:pt idx="15">
                  <c:v>7</c:v>
                </c:pt>
                <c:pt idx="16">
                  <c:v>1</c:v>
                </c:pt>
                <c:pt idx="17">
                  <c:v>4</c:v>
                </c:pt>
                <c:pt idx="18">
                  <c:v>5</c:v>
                </c:pt>
              </c:numCache>
            </c:numRef>
          </c:val>
          <c:extLst>
            <c:ext xmlns:c16="http://schemas.microsoft.com/office/drawing/2014/chart" uri="{C3380CC4-5D6E-409C-BE32-E72D297353CC}">
              <c16:uniqueId val="{00000000-7958-4380-A9CF-DE7338C1A730}"/>
            </c:ext>
          </c:extLst>
        </c:ser>
        <c:dLbls>
          <c:showLegendKey val="0"/>
          <c:showVal val="0"/>
          <c:showCatName val="0"/>
          <c:showSerName val="0"/>
          <c:showPercent val="0"/>
          <c:showBubbleSize val="0"/>
        </c:dLbls>
        <c:gapWidth val="219"/>
        <c:overlap val="-27"/>
        <c:axId val="287682064"/>
        <c:axId val="287682392"/>
      </c:barChart>
      <c:catAx>
        <c:axId val="287682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87682392"/>
        <c:crosses val="autoZero"/>
        <c:auto val="1"/>
        <c:lblAlgn val="ctr"/>
        <c:lblOffset val="100"/>
        <c:noMultiLvlLbl val="0"/>
      </c:catAx>
      <c:valAx>
        <c:axId val="287682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876820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'HSC - 1 Letter Freq'!$B$1</c:f>
              <c:strCache>
                <c:ptCount val="1"/>
                <c:pt idx="0">
                  <c:v>Count</c:v>
                </c:pt>
              </c:strCache>
            </c:strRef>
          </c:tx>
          <c:spPr>
            <a:solidFill>
              <a:schemeClr val="accent2"/>
            </a:solidFill>
            <a:ln>
              <a:noFill/>
            </a:ln>
            <a:effectLst/>
          </c:spPr>
          <c:invertIfNegative val="0"/>
          <c:cat>
            <c:strRef>
              <c:f>'HSC - 1 Letter Freq'!$A$2:$A$31</c:f>
              <c:strCache>
                <c:ptCount val="30"/>
                <c:pt idx="0">
                  <c:v>0</c:v>
                </c:pt>
                <c:pt idx="1">
                  <c:v>1</c:v>
                </c:pt>
                <c:pt idx="2">
                  <c:v>2</c:v>
                </c:pt>
                <c:pt idx="3">
                  <c:v>3</c:v>
                </c:pt>
                <c:pt idx="4">
                  <c:v>5</c:v>
                </c:pt>
                <c:pt idx="5">
                  <c:v>P</c:v>
                </c:pt>
                <c:pt idx="6">
                  <c:v>W</c:v>
                </c:pt>
                <c:pt idx="7">
                  <c:v>T</c:v>
                </c:pt>
                <c:pt idx="8">
                  <c:v>D</c:v>
                </c:pt>
                <c:pt idx="9">
                  <c:v>G</c:v>
                </c:pt>
                <c:pt idx="10">
                  <c:v>M</c:v>
                </c:pt>
                <c:pt idx="11">
                  <c:v>Q</c:v>
                </c:pt>
                <c:pt idx="12">
                  <c:v>(</c:v>
                </c:pt>
                <c:pt idx="13">
                  <c:v>K</c:v>
                </c:pt>
                <c:pt idx="14">
                  <c:v>J</c:v>
                </c:pt>
                <c:pt idx="15">
                  <c:v>X</c:v>
                </c:pt>
                <c:pt idx="16">
                  <c:v>%</c:v>
                </c:pt>
                <c:pt idx="17">
                  <c:v>!</c:v>
                </c:pt>
                <c:pt idx="18">
                  <c:v>N</c:v>
                </c:pt>
                <c:pt idx="19">
                  <c:v>)</c:v>
                </c:pt>
                <c:pt idx="20">
                  <c:v>C</c:v>
                </c:pt>
                <c:pt idx="21">
                  <c:v>I</c:v>
                </c:pt>
                <c:pt idx="22">
                  <c:v>*</c:v>
                </c:pt>
                <c:pt idx="23">
                  <c:v>L</c:v>
                </c:pt>
                <c:pt idx="24">
                  <c:v>#</c:v>
                </c:pt>
                <c:pt idx="25">
                  <c:v>H</c:v>
                </c:pt>
                <c:pt idx="26">
                  <c:v>^</c:v>
                </c:pt>
                <c:pt idx="27">
                  <c:v>R</c:v>
                </c:pt>
                <c:pt idx="28">
                  <c:v>V</c:v>
                </c:pt>
                <c:pt idx="29">
                  <c:v>O</c:v>
                </c:pt>
              </c:strCache>
            </c:strRef>
          </c:cat>
          <c:val>
            <c:numRef>
              <c:f>'HSC - 1 Letter Freq'!$B$2:$B$31</c:f>
              <c:numCache>
                <c:formatCode>General</c:formatCode>
                <c:ptCount val="30"/>
                <c:pt idx="0">
                  <c:v>5</c:v>
                </c:pt>
                <c:pt idx="1">
                  <c:v>5</c:v>
                </c:pt>
                <c:pt idx="2">
                  <c:v>4</c:v>
                </c:pt>
                <c:pt idx="3">
                  <c:v>3</c:v>
                </c:pt>
                <c:pt idx="4">
                  <c:v>3</c:v>
                </c:pt>
                <c:pt idx="5">
                  <c:v>8</c:v>
                </c:pt>
                <c:pt idx="6">
                  <c:v>7</c:v>
                </c:pt>
                <c:pt idx="7">
                  <c:v>7</c:v>
                </c:pt>
                <c:pt idx="8">
                  <c:v>5</c:v>
                </c:pt>
                <c:pt idx="9">
                  <c:v>5</c:v>
                </c:pt>
                <c:pt idx="10">
                  <c:v>5</c:v>
                </c:pt>
                <c:pt idx="11">
                  <c:v>4</c:v>
                </c:pt>
                <c:pt idx="12">
                  <c:v>4</c:v>
                </c:pt>
                <c:pt idx="13">
                  <c:v>4</c:v>
                </c:pt>
                <c:pt idx="14">
                  <c:v>3</c:v>
                </c:pt>
                <c:pt idx="15">
                  <c:v>3</c:v>
                </c:pt>
                <c:pt idx="16">
                  <c:v>3</c:v>
                </c:pt>
                <c:pt idx="17">
                  <c:v>2</c:v>
                </c:pt>
                <c:pt idx="18">
                  <c:v>2</c:v>
                </c:pt>
                <c:pt idx="19">
                  <c:v>2</c:v>
                </c:pt>
                <c:pt idx="20">
                  <c:v>2</c:v>
                </c:pt>
                <c:pt idx="21">
                  <c:v>2</c:v>
                </c:pt>
                <c:pt idx="22">
                  <c:v>2</c:v>
                </c:pt>
                <c:pt idx="23">
                  <c:v>2</c:v>
                </c:pt>
                <c:pt idx="24">
                  <c:v>2</c:v>
                </c:pt>
                <c:pt idx="25">
                  <c:v>1</c:v>
                </c:pt>
                <c:pt idx="26">
                  <c:v>1</c:v>
                </c:pt>
                <c:pt idx="27">
                  <c:v>1</c:v>
                </c:pt>
                <c:pt idx="28">
                  <c:v>1</c:v>
                </c:pt>
                <c:pt idx="29">
                  <c:v>1</c:v>
                </c:pt>
              </c:numCache>
            </c:numRef>
          </c:val>
          <c:extLst>
            <c:ext xmlns:c16="http://schemas.microsoft.com/office/drawing/2014/chart" uri="{C3380CC4-5D6E-409C-BE32-E72D297353CC}">
              <c16:uniqueId val="{00000000-2AF8-44DD-AD8C-14A42DB4F9AB}"/>
            </c:ext>
          </c:extLst>
        </c:ser>
        <c:dLbls>
          <c:showLegendKey val="0"/>
          <c:showVal val="0"/>
          <c:showCatName val="0"/>
          <c:showSerName val="0"/>
          <c:showPercent val="0"/>
          <c:showBubbleSize val="0"/>
        </c:dLbls>
        <c:gapWidth val="219"/>
        <c:overlap val="-27"/>
        <c:axId val="444942344"/>
        <c:axId val="444943000"/>
      </c:barChart>
      <c:catAx>
        <c:axId val="444942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44943000"/>
        <c:crosses val="autoZero"/>
        <c:auto val="1"/>
        <c:lblAlgn val="ctr"/>
        <c:lblOffset val="100"/>
        <c:noMultiLvlLbl val="0"/>
      </c:catAx>
      <c:valAx>
        <c:axId val="444943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449423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'Ciphertext - 1 Letter Freq'!$B$1</c:f>
              <c:strCache>
                <c:ptCount val="1"/>
                <c:pt idx="0">
                  <c:v>Count</c:v>
                </c:pt>
              </c:strCache>
            </c:strRef>
          </c:tx>
          <c:spPr>
            <a:solidFill>
              <a:schemeClr val="accent2"/>
            </a:solidFill>
            <a:ln>
              <a:noFill/>
            </a:ln>
            <a:effectLst/>
          </c:spPr>
          <c:invertIfNegative val="0"/>
          <c:cat>
            <c:strRef>
              <c:f>'Ciphertext - 1 Letter Freq'!$A$2:$A$20</c:f>
              <c:strCache>
                <c:ptCount val="19"/>
                <c:pt idx="0">
                  <c:v>C</c:v>
                </c:pt>
                <c:pt idx="1">
                  <c:v>D</c:v>
                </c:pt>
                <c:pt idx="2">
                  <c:v>G</c:v>
                </c:pt>
                <c:pt idx="3">
                  <c:v>H</c:v>
                </c:pt>
                <c:pt idx="4">
                  <c:v>I</c:v>
                </c:pt>
                <c:pt idx="5">
                  <c:v>J</c:v>
                </c:pt>
                <c:pt idx="6">
                  <c:v>K</c:v>
                </c:pt>
                <c:pt idx="7">
                  <c:v>L</c:v>
                </c:pt>
                <c:pt idx="8">
                  <c:v>M</c:v>
                </c:pt>
                <c:pt idx="9">
                  <c:v>N</c:v>
                </c:pt>
                <c:pt idx="10">
                  <c:v>O</c:v>
                </c:pt>
                <c:pt idx="11">
                  <c:v>P</c:v>
                </c:pt>
                <c:pt idx="12">
                  <c:v>Q</c:v>
                </c:pt>
                <c:pt idx="13">
                  <c:v>R</c:v>
                </c:pt>
                <c:pt idx="14">
                  <c:v>T</c:v>
                </c:pt>
                <c:pt idx="15">
                  <c:v>V</c:v>
                </c:pt>
                <c:pt idx="16">
                  <c:v>W</c:v>
                </c:pt>
                <c:pt idx="17">
                  <c:v>X</c:v>
                </c:pt>
                <c:pt idx="18">
                  <c:v>Y</c:v>
                </c:pt>
              </c:strCache>
            </c:strRef>
          </c:cat>
          <c:val>
            <c:numRef>
              <c:f>'Ciphertext - 1 Letter Freq'!$B$2:$B$20</c:f>
              <c:numCache>
                <c:formatCode>General</c:formatCode>
                <c:ptCount val="19"/>
                <c:pt idx="0">
                  <c:v>2</c:v>
                </c:pt>
                <c:pt idx="1">
                  <c:v>5</c:v>
                </c:pt>
                <c:pt idx="2">
                  <c:v>5</c:v>
                </c:pt>
                <c:pt idx="3">
                  <c:v>5</c:v>
                </c:pt>
                <c:pt idx="4">
                  <c:v>2</c:v>
                </c:pt>
                <c:pt idx="5">
                  <c:v>7</c:v>
                </c:pt>
                <c:pt idx="6">
                  <c:v>4</c:v>
                </c:pt>
                <c:pt idx="7">
                  <c:v>9</c:v>
                </c:pt>
                <c:pt idx="8">
                  <c:v>12</c:v>
                </c:pt>
                <c:pt idx="9">
                  <c:v>2</c:v>
                </c:pt>
                <c:pt idx="10">
                  <c:v>1</c:v>
                </c:pt>
                <c:pt idx="11">
                  <c:v>13</c:v>
                </c:pt>
                <c:pt idx="12">
                  <c:v>4</c:v>
                </c:pt>
                <c:pt idx="13">
                  <c:v>6</c:v>
                </c:pt>
                <c:pt idx="14">
                  <c:v>7</c:v>
                </c:pt>
                <c:pt idx="15">
                  <c:v>1</c:v>
                </c:pt>
                <c:pt idx="16">
                  <c:v>7</c:v>
                </c:pt>
                <c:pt idx="17">
                  <c:v>3</c:v>
                </c:pt>
                <c:pt idx="18">
                  <c:v>4</c:v>
                </c:pt>
              </c:numCache>
            </c:numRef>
          </c:val>
          <c:extLst>
            <c:ext xmlns:c16="http://schemas.microsoft.com/office/drawing/2014/chart" uri="{C3380CC4-5D6E-409C-BE32-E72D297353CC}">
              <c16:uniqueId val="{00000000-3687-4AAB-8DBB-61630DB9E78D}"/>
            </c:ext>
          </c:extLst>
        </c:ser>
        <c:dLbls>
          <c:showLegendKey val="0"/>
          <c:showVal val="0"/>
          <c:showCatName val="0"/>
          <c:showSerName val="0"/>
          <c:showPercent val="0"/>
          <c:showBubbleSize val="0"/>
        </c:dLbls>
        <c:gapWidth val="219"/>
        <c:overlap val="-27"/>
        <c:axId val="290468208"/>
        <c:axId val="290475752"/>
      </c:barChart>
      <c:catAx>
        <c:axId val="290468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90475752"/>
        <c:crosses val="autoZero"/>
        <c:auto val="1"/>
        <c:lblAlgn val="ctr"/>
        <c:lblOffset val="100"/>
        <c:noMultiLvlLbl val="0"/>
      </c:catAx>
      <c:valAx>
        <c:axId val="290475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904682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Sheet3!$B$1</c:f>
              <c:strCache>
                <c:ptCount val="1"/>
                <c:pt idx="0">
                  <c:v>Count</c:v>
                </c:pt>
              </c:strCache>
            </c:strRef>
          </c:tx>
          <c:spPr>
            <a:solidFill>
              <a:srgbClr val="FFFF00"/>
            </a:solidFill>
            <a:ln>
              <a:noFill/>
            </a:ln>
            <a:effectLst/>
          </c:spPr>
          <c:invertIfNegative val="0"/>
          <c:cat>
            <c:strRef>
              <c:f>Sheet3!$A$2:$A$20</c:f>
              <c:strCache>
                <c:ptCount val="19"/>
                <c:pt idx="0">
                  <c:v>A</c:v>
                </c:pt>
                <c:pt idx="1">
                  <c:v>B</c:v>
                </c:pt>
                <c:pt idx="2">
                  <c:v>C</c:v>
                </c:pt>
                <c:pt idx="3">
                  <c:v>D</c:v>
                </c:pt>
                <c:pt idx="4">
                  <c:v>E</c:v>
                </c:pt>
                <c:pt idx="5">
                  <c:v>F</c:v>
                </c:pt>
                <c:pt idx="6">
                  <c:v>G</c:v>
                </c:pt>
                <c:pt idx="7">
                  <c:v>H</c:v>
                </c:pt>
                <c:pt idx="8">
                  <c:v>I</c:v>
                </c:pt>
                <c:pt idx="9">
                  <c:v>M</c:v>
                </c:pt>
                <c:pt idx="10">
                  <c:v>N</c:v>
                </c:pt>
                <c:pt idx="11">
                  <c:v>O</c:v>
                </c:pt>
                <c:pt idx="12">
                  <c:v>R</c:v>
                </c:pt>
                <c:pt idx="13">
                  <c:v>S</c:v>
                </c:pt>
                <c:pt idx="14">
                  <c:v>T</c:v>
                </c:pt>
                <c:pt idx="15">
                  <c:v>U</c:v>
                </c:pt>
                <c:pt idx="16">
                  <c:v>V</c:v>
                </c:pt>
                <c:pt idx="17">
                  <c:v>W</c:v>
                </c:pt>
                <c:pt idx="18">
                  <c:v>Y</c:v>
                </c:pt>
              </c:strCache>
            </c:strRef>
          </c:cat>
          <c:val>
            <c:numRef>
              <c:f>Sheet3!$B$2:$B$20</c:f>
              <c:numCache>
                <c:formatCode>General</c:formatCode>
                <c:ptCount val="19"/>
                <c:pt idx="0">
                  <c:v>5</c:v>
                </c:pt>
                <c:pt idx="1">
                  <c:v>2</c:v>
                </c:pt>
                <c:pt idx="2">
                  <c:v>5</c:v>
                </c:pt>
                <c:pt idx="3">
                  <c:v>3</c:v>
                </c:pt>
                <c:pt idx="4">
                  <c:v>12</c:v>
                </c:pt>
                <c:pt idx="5">
                  <c:v>1</c:v>
                </c:pt>
                <c:pt idx="6">
                  <c:v>2</c:v>
                </c:pt>
                <c:pt idx="7">
                  <c:v>7</c:v>
                </c:pt>
                <c:pt idx="8">
                  <c:v>2</c:v>
                </c:pt>
                <c:pt idx="9">
                  <c:v>4</c:v>
                </c:pt>
                <c:pt idx="10">
                  <c:v>4</c:v>
                </c:pt>
                <c:pt idx="11">
                  <c:v>13</c:v>
                </c:pt>
                <c:pt idx="12">
                  <c:v>7</c:v>
                </c:pt>
                <c:pt idx="13">
                  <c:v>6</c:v>
                </c:pt>
                <c:pt idx="14">
                  <c:v>9</c:v>
                </c:pt>
                <c:pt idx="15">
                  <c:v>7</c:v>
                </c:pt>
                <c:pt idx="16">
                  <c:v>1</c:v>
                </c:pt>
                <c:pt idx="17">
                  <c:v>4</c:v>
                </c:pt>
                <c:pt idx="18">
                  <c:v>5</c:v>
                </c:pt>
              </c:numCache>
            </c:numRef>
          </c:val>
          <c:extLst>
            <c:ext xmlns:c16="http://schemas.microsoft.com/office/drawing/2014/chart" uri="{C3380CC4-5D6E-409C-BE32-E72D297353CC}">
              <c16:uniqueId val="{00000000-7958-4380-A9CF-DE7338C1A730}"/>
            </c:ext>
          </c:extLst>
        </c:ser>
        <c:dLbls>
          <c:showLegendKey val="0"/>
          <c:showVal val="0"/>
          <c:showCatName val="0"/>
          <c:showSerName val="0"/>
          <c:showPercent val="0"/>
          <c:showBubbleSize val="0"/>
        </c:dLbls>
        <c:gapWidth val="219"/>
        <c:overlap val="-27"/>
        <c:axId val="287682064"/>
        <c:axId val="287682392"/>
      </c:barChart>
      <c:catAx>
        <c:axId val="287682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87682392"/>
        <c:crosses val="autoZero"/>
        <c:auto val="1"/>
        <c:lblAlgn val="ctr"/>
        <c:lblOffset val="100"/>
        <c:noMultiLvlLbl val="0"/>
      </c:catAx>
      <c:valAx>
        <c:axId val="287682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876820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'HSC - 1 Letter Freq'!$B$1</c:f>
              <c:strCache>
                <c:ptCount val="1"/>
                <c:pt idx="0">
                  <c:v>Count</c:v>
                </c:pt>
              </c:strCache>
            </c:strRef>
          </c:tx>
          <c:spPr>
            <a:solidFill>
              <a:schemeClr val="accent2"/>
            </a:solidFill>
            <a:ln>
              <a:noFill/>
            </a:ln>
            <a:effectLst/>
          </c:spPr>
          <c:invertIfNegative val="0"/>
          <c:cat>
            <c:strRef>
              <c:f>'HSC - 1 Letter Freq'!$A$2:$A$31</c:f>
              <c:strCache>
                <c:ptCount val="30"/>
                <c:pt idx="0">
                  <c:v>0</c:v>
                </c:pt>
                <c:pt idx="1">
                  <c:v>1</c:v>
                </c:pt>
                <c:pt idx="2">
                  <c:v>2</c:v>
                </c:pt>
                <c:pt idx="3">
                  <c:v>3</c:v>
                </c:pt>
                <c:pt idx="4">
                  <c:v>5</c:v>
                </c:pt>
                <c:pt idx="5">
                  <c:v>P</c:v>
                </c:pt>
                <c:pt idx="6">
                  <c:v>W</c:v>
                </c:pt>
                <c:pt idx="7">
                  <c:v>T</c:v>
                </c:pt>
                <c:pt idx="8">
                  <c:v>D</c:v>
                </c:pt>
                <c:pt idx="9">
                  <c:v>G</c:v>
                </c:pt>
                <c:pt idx="10">
                  <c:v>M</c:v>
                </c:pt>
                <c:pt idx="11">
                  <c:v>Q</c:v>
                </c:pt>
                <c:pt idx="12">
                  <c:v>(</c:v>
                </c:pt>
                <c:pt idx="13">
                  <c:v>K</c:v>
                </c:pt>
                <c:pt idx="14">
                  <c:v>J</c:v>
                </c:pt>
                <c:pt idx="15">
                  <c:v>X</c:v>
                </c:pt>
                <c:pt idx="16">
                  <c:v>%</c:v>
                </c:pt>
                <c:pt idx="17">
                  <c:v>!</c:v>
                </c:pt>
                <c:pt idx="18">
                  <c:v>N</c:v>
                </c:pt>
                <c:pt idx="19">
                  <c:v>)</c:v>
                </c:pt>
                <c:pt idx="20">
                  <c:v>C</c:v>
                </c:pt>
                <c:pt idx="21">
                  <c:v>I</c:v>
                </c:pt>
                <c:pt idx="22">
                  <c:v>*</c:v>
                </c:pt>
                <c:pt idx="23">
                  <c:v>L</c:v>
                </c:pt>
                <c:pt idx="24">
                  <c:v>#</c:v>
                </c:pt>
                <c:pt idx="25">
                  <c:v>H</c:v>
                </c:pt>
                <c:pt idx="26">
                  <c:v>^</c:v>
                </c:pt>
                <c:pt idx="27">
                  <c:v>R</c:v>
                </c:pt>
                <c:pt idx="28">
                  <c:v>V</c:v>
                </c:pt>
                <c:pt idx="29">
                  <c:v>O</c:v>
                </c:pt>
              </c:strCache>
            </c:strRef>
          </c:cat>
          <c:val>
            <c:numRef>
              <c:f>'HSC - 1 Letter Freq'!$B$2:$B$31</c:f>
              <c:numCache>
                <c:formatCode>General</c:formatCode>
                <c:ptCount val="30"/>
                <c:pt idx="0">
                  <c:v>5</c:v>
                </c:pt>
                <c:pt idx="1">
                  <c:v>5</c:v>
                </c:pt>
                <c:pt idx="2">
                  <c:v>4</c:v>
                </c:pt>
                <c:pt idx="3">
                  <c:v>3</c:v>
                </c:pt>
                <c:pt idx="4">
                  <c:v>3</c:v>
                </c:pt>
                <c:pt idx="5">
                  <c:v>8</c:v>
                </c:pt>
                <c:pt idx="6">
                  <c:v>7</c:v>
                </c:pt>
                <c:pt idx="7">
                  <c:v>7</c:v>
                </c:pt>
                <c:pt idx="8">
                  <c:v>5</c:v>
                </c:pt>
                <c:pt idx="9">
                  <c:v>5</c:v>
                </c:pt>
                <c:pt idx="10">
                  <c:v>5</c:v>
                </c:pt>
                <c:pt idx="11">
                  <c:v>4</c:v>
                </c:pt>
                <c:pt idx="12">
                  <c:v>4</c:v>
                </c:pt>
                <c:pt idx="13">
                  <c:v>4</c:v>
                </c:pt>
                <c:pt idx="14">
                  <c:v>3</c:v>
                </c:pt>
                <c:pt idx="15">
                  <c:v>3</c:v>
                </c:pt>
                <c:pt idx="16">
                  <c:v>3</c:v>
                </c:pt>
                <c:pt idx="17">
                  <c:v>2</c:v>
                </c:pt>
                <c:pt idx="18">
                  <c:v>2</c:v>
                </c:pt>
                <c:pt idx="19">
                  <c:v>2</c:v>
                </c:pt>
                <c:pt idx="20">
                  <c:v>2</c:v>
                </c:pt>
                <c:pt idx="21">
                  <c:v>2</c:v>
                </c:pt>
                <c:pt idx="22">
                  <c:v>2</c:v>
                </c:pt>
                <c:pt idx="23">
                  <c:v>2</c:v>
                </c:pt>
                <c:pt idx="24">
                  <c:v>2</c:v>
                </c:pt>
                <c:pt idx="25">
                  <c:v>1</c:v>
                </c:pt>
                <c:pt idx="26">
                  <c:v>1</c:v>
                </c:pt>
                <c:pt idx="27">
                  <c:v>1</c:v>
                </c:pt>
                <c:pt idx="28">
                  <c:v>1</c:v>
                </c:pt>
                <c:pt idx="29">
                  <c:v>1</c:v>
                </c:pt>
              </c:numCache>
            </c:numRef>
          </c:val>
          <c:extLst>
            <c:ext xmlns:c16="http://schemas.microsoft.com/office/drawing/2014/chart" uri="{C3380CC4-5D6E-409C-BE32-E72D297353CC}">
              <c16:uniqueId val="{00000000-2AF8-44DD-AD8C-14A42DB4F9AB}"/>
            </c:ext>
          </c:extLst>
        </c:ser>
        <c:dLbls>
          <c:showLegendKey val="0"/>
          <c:showVal val="0"/>
          <c:showCatName val="0"/>
          <c:showSerName val="0"/>
          <c:showPercent val="0"/>
          <c:showBubbleSize val="0"/>
        </c:dLbls>
        <c:gapWidth val="219"/>
        <c:overlap val="-27"/>
        <c:axId val="444942344"/>
        <c:axId val="444943000"/>
      </c:barChart>
      <c:catAx>
        <c:axId val="444942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44943000"/>
        <c:crosses val="autoZero"/>
        <c:auto val="1"/>
        <c:lblAlgn val="ctr"/>
        <c:lblOffset val="100"/>
        <c:noMultiLvlLbl val="0"/>
      </c:catAx>
      <c:valAx>
        <c:axId val="444943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449423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'HSC - Bigram Freq'!$B$1</c:f>
              <c:strCache>
                <c:ptCount val="1"/>
                <c:pt idx="0">
                  <c:v>Count</c:v>
                </c:pt>
              </c:strCache>
            </c:strRef>
          </c:tx>
          <c:spPr>
            <a:solidFill>
              <a:schemeClr val="accent2"/>
            </a:solidFill>
            <a:ln>
              <a:noFill/>
            </a:ln>
            <a:effectLst/>
          </c:spPr>
          <c:invertIfNegative val="0"/>
          <c:cat>
            <c:strRef>
              <c:f>'HSC - Bigram Freq'!$A$2:$A$23</c:f>
              <c:strCache>
                <c:ptCount val="22"/>
                <c:pt idx="0">
                  <c:v>12</c:v>
                </c:pt>
                <c:pt idx="1">
                  <c:v>25</c:v>
                </c:pt>
                <c:pt idx="2">
                  <c:v>WD</c:v>
                </c:pt>
                <c:pt idx="3">
                  <c:v>GP</c:v>
                </c:pt>
                <c:pt idx="4">
                  <c:v>XP</c:v>
                </c:pt>
                <c:pt idx="5">
                  <c:v>DJ</c:v>
                </c:pt>
                <c:pt idx="6">
                  <c:v>QW</c:v>
                </c:pt>
                <c:pt idx="7">
                  <c:v>MT</c:v>
                </c:pt>
                <c:pt idx="8">
                  <c:v>PW</c:v>
                </c:pt>
                <c:pt idx="9">
                  <c:v>KQ</c:v>
                </c:pt>
                <c:pt idx="10">
                  <c:v>IG</c:v>
                </c:pt>
                <c:pt idx="11">
                  <c:v>PK</c:v>
                </c:pt>
                <c:pt idx="12">
                  <c:v>(2</c:v>
                </c:pt>
                <c:pt idx="13">
                  <c:v>T0</c:v>
                </c:pt>
                <c:pt idx="14">
                  <c:v>5%</c:v>
                </c:pt>
                <c:pt idx="15">
                  <c:v>#%</c:v>
                </c:pt>
                <c:pt idx="16">
                  <c:v>*T</c:v>
                </c:pt>
                <c:pt idx="17">
                  <c:v>OM</c:v>
                </c:pt>
                <c:pt idx="18">
                  <c:v>5M</c:v>
                </c:pt>
                <c:pt idx="19">
                  <c:v>5*</c:v>
                </c:pt>
                <c:pt idx="20">
                  <c:v>)*</c:v>
                </c:pt>
                <c:pt idx="21">
                  <c:v>CN</c:v>
                </c:pt>
              </c:strCache>
            </c:strRef>
          </c:cat>
          <c:val>
            <c:numRef>
              <c:f>'HSC - Bigram Freq'!$B$2:$B$23</c:f>
              <c:numCache>
                <c:formatCode>General</c:formatCode>
                <c:ptCount val="22"/>
                <c:pt idx="0">
                  <c:v>1</c:v>
                </c:pt>
                <c:pt idx="1">
                  <c:v>1</c:v>
                </c:pt>
                <c:pt idx="2">
                  <c:v>3</c:v>
                </c:pt>
                <c:pt idx="3">
                  <c:v>2</c:v>
                </c:pt>
                <c:pt idx="4">
                  <c:v>2</c:v>
                </c:pt>
                <c:pt idx="5">
                  <c:v>2</c:v>
                </c:pt>
                <c:pt idx="6">
                  <c:v>2</c:v>
                </c:pt>
                <c:pt idx="7">
                  <c:v>2</c:v>
                </c:pt>
                <c:pt idx="8">
                  <c:v>2</c:v>
                </c:pt>
                <c:pt idx="9">
                  <c:v>2</c:v>
                </c:pt>
                <c:pt idx="10">
                  <c:v>2</c:v>
                </c:pt>
                <c:pt idx="11">
                  <c:v>2</c:v>
                </c:pt>
                <c:pt idx="12">
                  <c:v>2</c:v>
                </c:pt>
                <c:pt idx="13">
                  <c:v>2</c:v>
                </c:pt>
                <c:pt idx="14">
                  <c:v>1</c:v>
                </c:pt>
                <c:pt idx="15">
                  <c:v>1</c:v>
                </c:pt>
                <c:pt idx="16">
                  <c:v>1</c:v>
                </c:pt>
                <c:pt idx="17">
                  <c:v>1</c:v>
                </c:pt>
                <c:pt idx="18">
                  <c:v>1</c:v>
                </c:pt>
                <c:pt idx="19">
                  <c:v>1</c:v>
                </c:pt>
                <c:pt idx="20">
                  <c:v>1</c:v>
                </c:pt>
                <c:pt idx="21">
                  <c:v>1</c:v>
                </c:pt>
              </c:numCache>
            </c:numRef>
          </c:val>
          <c:extLst>
            <c:ext xmlns:c16="http://schemas.microsoft.com/office/drawing/2014/chart" uri="{C3380CC4-5D6E-409C-BE32-E72D297353CC}">
              <c16:uniqueId val="{00000000-F212-46B1-AF4A-12644107A971}"/>
            </c:ext>
          </c:extLst>
        </c:ser>
        <c:dLbls>
          <c:showLegendKey val="0"/>
          <c:showVal val="0"/>
          <c:showCatName val="0"/>
          <c:showSerName val="0"/>
          <c:showPercent val="0"/>
          <c:showBubbleSize val="0"/>
        </c:dLbls>
        <c:gapWidth val="219"/>
        <c:overlap val="-27"/>
        <c:axId val="443178384"/>
        <c:axId val="443187896"/>
      </c:barChart>
      <c:catAx>
        <c:axId val="443178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43187896"/>
        <c:crosses val="autoZero"/>
        <c:auto val="1"/>
        <c:lblAlgn val="ctr"/>
        <c:lblOffset val="100"/>
        <c:noMultiLvlLbl val="0"/>
      </c:catAx>
      <c:valAx>
        <c:axId val="443187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431783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'Ciphertext - Bigram Freq'!$B$1</c:f>
              <c:strCache>
                <c:ptCount val="1"/>
                <c:pt idx="0">
                  <c:v>Frequency</c:v>
                </c:pt>
              </c:strCache>
            </c:strRef>
          </c:tx>
          <c:spPr>
            <a:solidFill>
              <a:schemeClr val="accent2"/>
            </a:solidFill>
            <a:ln>
              <a:noFill/>
            </a:ln>
            <a:effectLst/>
          </c:spPr>
          <c:invertIfNegative val="0"/>
          <c:cat>
            <c:strRef>
              <c:f>'Ciphertext - Bigram Freq'!$A$2:$A$23</c:f>
              <c:strCache>
                <c:ptCount val="22"/>
                <c:pt idx="0">
                  <c:v>DJ</c:v>
                </c:pt>
                <c:pt idx="1">
                  <c:v>GJ</c:v>
                </c:pt>
                <c:pt idx="2">
                  <c:v>GP</c:v>
                </c:pt>
                <c:pt idx="3">
                  <c:v>HL</c:v>
                </c:pt>
                <c:pt idx="4">
                  <c:v>HY</c:v>
                </c:pt>
                <c:pt idx="5">
                  <c:v>IG</c:v>
                </c:pt>
                <c:pt idx="6">
                  <c:v>JM</c:v>
                </c:pt>
                <c:pt idx="7">
                  <c:v>JP</c:v>
                </c:pt>
                <c:pt idx="8">
                  <c:v>KQ</c:v>
                </c:pt>
                <c:pt idx="9">
                  <c:v>LJ</c:v>
                </c:pt>
                <c:pt idx="10">
                  <c:v>LP</c:v>
                </c:pt>
                <c:pt idx="11">
                  <c:v>MH</c:v>
                </c:pt>
                <c:pt idx="12">
                  <c:v>MT</c:v>
                </c:pt>
                <c:pt idx="13">
                  <c:v>MX</c:v>
                </c:pt>
                <c:pt idx="14">
                  <c:v>PK</c:v>
                </c:pt>
                <c:pt idx="15">
                  <c:v>PL</c:v>
                </c:pt>
                <c:pt idx="16">
                  <c:v>PW</c:v>
                </c:pt>
                <c:pt idx="17">
                  <c:v>QW</c:v>
                </c:pt>
                <c:pt idx="18">
                  <c:v>TM</c:v>
                </c:pt>
                <c:pt idx="19">
                  <c:v>TR</c:v>
                </c:pt>
                <c:pt idx="20">
                  <c:v>WD</c:v>
                </c:pt>
                <c:pt idx="21">
                  <c:v>XP</c:v>
                </c:pt>
              </c:strCache>
            </c:strRef>
          </c:cat>
          <c:val>
            <c:numRef>
              <c:f>'Ciphertext - Bigram Freq'!$B$2:$B$23</c:f>
              <c:numCache>
                <c:formatCode>General</c:formatCode>
                <c:ptCount val="22"/>
                <c:pt idx="0">
                  <c:v>2</c:v>
                </c:pt>
                <c:pt idx="1">
                  <c:v>2</c:v>
                </c:pt>
                <c:pt idx="2">
                  <c:v>3</c:v>
                </c:pt>
                <c:pt idx="3">
                  <c:v>2</c:v>
                </c:pt>
                <c:pt idx="4">
                  <c:v>2</c:v>
                </c:pt>
                <c:pt idx="5">
                  <c:v>2</c:v>
                </c:pt>
                <c:pt idx="6">
                  <c:v>2</c:v>
                </c:pt>
                <c:pt idx="7">
                  <c:v>2</c:v>
                </c:pt>
                <c:pt idx="8">
                  <c:v>2</c:v>
                </c:pt>
                <c:pt idx="9">
                  <c:v>2</c:v>
                </c:pt>
                <c:pt idx="10">
                  <c:v>2</c:v>
                </c:pt>
                <c:pt idx="11">
                  <c:v>2</c:v>
                </c:pt>
                <c:pt idx="12">
                  <c:v>3</c:v>
                </c:pt>
                <c:pt idx="13">
                  <c:v>2</c:v>
                </c:pt>
                <c:pt idx="14">
                  <c:v>3</c:v>
                </c:pt>
                <c:pt idx="15">
                  <c:v>3</c:v>
                </c:pt>
                <c:pt idx="16">
                  <c:v>3</c:v>
                </c:pt>
                <c:pt idx="17">
                  <c:v>2</c:v>
                </c:pt>
                <c:pt idx="18">
                  <c:v>3</c:v>
                </c:pt>
                <c:pt idx="19">
                  <c:v>2</c:v>
                </c:pt>
                <c:pt idx="20">
                  <c:v>3</c:v>
                </c:pt>
                <c:pt idx="21">
                  <c:v>2</c:v>
                </c:pt>
              </c:numCache>
            </c:numRef>
          </c:val>
          <c:extLst>
            <c:ext xmlns:c16="http://schemas.microsoft.com/office/drawing/2014/chart" uri="{C3380CC4-5D6E-409C-BE32-E72D297353CC}">
              <c16:uniqueId val="{00000000-9854-4BA9-A5BB-E6161262801A}"/>
            </c:ext>
          </c:extLst>
        </c:ser>
        <c:dLbls>
          <c:showLegendKey val="0"/>
          <c:showVal val="0"/>
          <c:showCatName val="0"/>
          <c:showSerName val="0"/>
          <c:showPercent val="0"/>
          <c:showBubbleSize val="0"/>
        </c:dLbls>
        <c:gapWidth val="219"/>
        <c:overlap val="-27"/>
        <c:axId val="577636328"/>
        <c:axId val="577638952"/>
      </c:barChart>
      <c:catAx>
        <c:axId val="577636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77638952"/>
        <c:crosses val="autoZero"/>
        <c:auto val="1"/>
        <c:lblAlgn val="ctr"/>
        <c:lblOffset val="100"/>
        <c:noMultiLvlLbl val="0"/>
      </c:catAx>
      <c:valAx>
        <c:axId val="577638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776363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'Plaintext - Bigram Freq'!$B$1</c:f>
              <c:strCache>
                <c:ptCount val="1"/>
                <c:pt idx="0">
                  <c:v>Count</c:v>
                </c:pt>
              </c:strCache>
            </c:strRef>
          </c:tx>
          <c:spPr>
            <a:solidFill>
              <a:srgbClr val="FFFF00"/>
            </a:solidFill>
            <a:ln>
              <a:noFill/>
            </a:ln>
            <a:effectLst/>
          </c:spPr>
          <c:invertIfNegative val="0"/>
          <c:cat>
            <c:strRef>
              <c:f>'Plaintext - Bigram Freq'!$A$2:$A$23</c:f>
              <c:strCache>
                <c:ptCount val="22"/>
                <c:pt idx="0">
                  <c:v>AN</c:v>
                </c:pt>
                <c:pt idx="1">
                  <c:v>AT</c:v>
                </c:pt>
                <c:pt idx="2">
                  <c:v>BY</c:v>
                </c:pt>
                <c:pt idx="3">
                  <c:v>CH</c:v>
                </c:pt>
                <c:pt idx="4">
                  <c:v>DO</c:v>
                </c:pt>
                <c:pt idx="5">
                  <c:v>EA</c:v>
                </c:pt>
                <c:pt idx="6">
                  <c:v>ED</c:v>
                </c:pt>
                <c:pt idx="7">
                  <c:v>ER</c:v>
                </c:pt>
                <c:pt idx="8">
                  <c:v>HE</c:v>
                </c:pt>
                <c:pt idx="9">
                  <c:v>HO</c:v>
                </c:pt>
                <c:pt idx="10">
                  <c:v>MU</c:v>
                </c:pt>
                <c:pt idx="11">
                  <c:v>OT</c:v>
                </c:pt>
                <c:pt idx="12">
                  <c:v>OU</c:v>
                </c:pt>
                <c:pt idx="13">
                  <c:v>OW</c:v>
                </c:pt>
                <c:pt idx="14">
                  <c:v>RE</c:v>
                </c:pt>
                <c:pt idx="15">
                  <c:v>RS</c:v>
                </c:pt>
                <c:pt idx="16">
                  <c:v>TH</c:v>
                </c:pt>
                <c:pt idx="17">
                  <c:v>TO</c:v>
                </c:pt>
                <c:pt idx="18">
                  <c:v>UC</c:v>
                </c:pt>
                <c:pt idx="19">
                  <c:v>WM</c:v>
                </c:pt>
                <c:pt idx="20">
                  <c:v>YH</c:v>
                </c:pt>
                <c:pt idx="21">
                  <c:v>YO</c:v>
                </c:pt>
              </c:strCache>
            </c:strRef>
          </c:cat>
          <c:val>
            <c:numRef>
              <c:f>'Plaintext - Bigram Freq'!$B$2:$B$23</c:f>
              <c:numCache>
                <c:formatCode>General</c:formatCode>
                <c:ptCount val="22"/>
                <c:pt idx="0">
                  <c:v>2</c:v>
                </c:pt>
                <c:pt idx="1">
                  <c:v>2</c:v>
                </c:pt>
                <c:pt idx="2">
                  <c:v>2</c:v>
                </c:pt>
                <c:pt idx="3">
                  <c:v>2</c:v>
                </c:pt>
                <c:pt idx="4">
                  <c:v>2</c:v>
                </c:pt>
                <c:pt idx="5">
                  <c:v>2</c:v>
                </c:pt>
                <c:pt idx="6">
                  <c:v>2</c:v>
                </c:pt>
                <c:pt idx="7">
                  <c:v>3</c:v>
                </c:pt>
                <c:pt idx="8">
                  <c:v>2</c:v>
                </c:pt>
                <c:pt idx="9">
                  <c:v>2</c:v>
                </c:pt>
                <c:pt idx="10">
                  <c:v>2</c:v>
                </c:pt>
                <c:pt idx="11">
                  <c:v>3</c:v>
                </c:pt>
                <c:pt idx="12">
                  <c:v>3</c:v>
                </c:pt>
                <c:pt idx="13">
                  <c:v>3</c:v>
                </c:pt>
                <c:pt idx="14">
                  <c:v>3</c:v>
                </c:pt>
                <c:pt idx="15">
                  <c:v>2</c:v>
                </c:pt>
                <c:pt idx="16">
                  <c:v>2</c:v>
                </c:pt>
                <c:pt idx="17">
                  <c:v>2</c:v>
                </c:pt>
                <c:pt idx="18">
                  <c:v>3</c:v>
                </c:pt>
                <c:pt idx="19">
                  <c:v>2</c:v>
                </c:pt>
                <c:pt idx="20">
                  <c:v>2</c:v>
                </c:pt>
                <c:pt idx="21">
                  <c:v>3</c:v>
                </c:pt>
              </c:numCache>
            </c:numRef>
          </c:val>
          <c:extLst>
            <c:ext xmlns:c16="http://schemas.microsoft.com/office/drawing/2014/chart" uri="{C3380CC4-5D6E-409C-BE32-E72D297353CC}">
              <c16:uniqueId val="{00000000-676F-4134-AF90-956272521FEF}"/>
            </c:ext>
          </c:extLst>
        </c:ser>
        <c:dLbls>
          <c:showLegendKey val="0"/>
          <c:showVal val="0"/>
          <c:showCatName val="0"/>
          <c:showSerName val="0"/>
          <c:showPercent val="0"/>
          <c:showBubbleSize val="0"/>
        </c:dLbls>
        <c:gapWidth val="219"/>
        <c:overlap val="-27"/>
        <c:axId val="290050808"/>
        <c:axId val="290051136"/>
      </c:barChart>
      <c:catAx>
        <c:axId val="290050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90051136"/>
        <c:crosses val="autoZero"/>
        <c:auto val="1"/>
        <c:lblAlgn val="ctr"/>
        <c:lblOffset val="100"/>
        <c:noMultiLvlLbl val="0"/>
      </c:catAx>
      <c:valAx>
        <c:axId val="290051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900508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'HSC - Bigram Freq'!$B$1</c:f>
              <c:strCache>
                <c:ptCount val="1"/>
                <c:pt idx="0">
                  <c:v>Count</c:v>
                </c:pt>
              </c:strCache>
            </c:strRef>
          </c:tx>
          <c:spPr>
            <a:solidFill>
              <a:schemeClr val="accent2"/>
            </a:solidFill>
            <a:ln>
              <a:noFill/>
            </a:ln>
            <a:effectLst/>
          </c:spPr>
          <c:invertIfNegative val="0"/>
          <c:cat>
            <c:strRef>
              <c:f>'HSC - Bigram Freq'!$A$2:$A$23</c:f>
              <c:strCache>
                <c:ptCount val="22"/>
                <c:pt idx="0">
                  <c:v>12</c:v>
                </c:pt>
                <c:pt idx="1">
                  <c:v>25</c:v>
                </c:pt>
                <c:pt idx="2">
                  <c:v>WD</c:v>
                </c:pt>
                <c:pt idx="3">
                  <c:v>GP</c:v>
                </c:pt>
                <c:pt idx="4">
                  <c:v>XP</c:v>
                </c:pt>
                <c:pt idx="5">
                  <c:v>DJ</c:v>
                </c:pt>
                <c:pt idx="6">
                  <c:v>QW</c:v>
                </c:pt>
                <c:pt idx="7">
                  <c:v>MT</c:v>
                </c:pt>
                <c:pt idx="8">
                  <c:v>PW</c:v>
                </c:pt>
                <c:pt idx="9">
                  <c:v>KQ</c:v>
                </c:pt>
                <c:pt idx="10">
                  <c:v>IG</c:v>
                </c:pt>
                <c:pt idx="11">
                  <c:v>PK</c:v>
                </c:pt>
                <c:pt idx="12">
                  <c:v>(2</c:v>
                </c:pt>
                <c:pt idx="13">
                  <c:v>T0</c:v>
                </c:pt>
                <c:pt idx="14">
                  <c:v>5%</c:v>
                </c:pt>
                <c:pt idx="15">
                  <c:v>#%</c:v>
                </c:pt>
                <c:pt idx="16">
                  <c:v>*T</c:v>
                </c:pt>
                <c:pt idx="17">
                  <c:v>OM</c:v>
                </c:pt>
                <c:pt idx="18">
                  <c:v>5M</c:v>
                </c:pt>
                <c:pt idx="19">
                  <c:v>5*</c:v>
                </c:pt>
                <c:pt idx="20">
                  <c:v>)*</c:v>
                </c:pt>
                <c:pt idx="21">
                  <c:v>CN</c:v>
                </c:pt>
              </c:strCache>
            </c:strRef>
          </c:cat>
          <c:val>
            <c:numRef>
              <c:f>'HSC - Bigram Freq'!$B$2:$B$23</c:f>
              <c:numCache>
                <c:formatCode>General</c:formatCode>
                <c:ptCount val="22"/>
                <c:pt idx="0">
                  <c:v>1</c:v>
                </c:pt>
                <c:pt idx="1">
                  <c:v>1</c:v>
                </c:pt>
                <c:pt idx="2">
                  <c:v>3</c:v>
                </c:pt>
                <c:pt idx="3">
                  <c:v>2</c:v>
                </c:pt>
                <c:pt idx="4">
                  <c:v>2</c:v>
                </c:pt>
                <c:pt idx="5">
                  <c:v>2</c:v>
                </c:pt>
                <c:pt idx="6">
                  <c:v>2</c:v>
                </c:pt>
                <c:pt idx="7">
                  <c:v>2</c:v>
                </c:pt>
                <c:pt idx="8">
                  <c:v>2</c:v>
                </c:pt>
                <c:pt idx="9">
                  <c:v>2</c:v>
                </c:pt>
                <c:pt idx="10">
                  <c:v>2</c:v>
                </c:pt>
                <c:pt idx="11">
                  <c:v>2</c:v>
                </c:pt>
                <c:pt idx="12">
                  <c:v>2</c:v>
                </c:pt>
                <c:pt idx="13">
                  <c:v>2</c:v>
                </c:pt>
                <c:pt idx="14">
                  <c:v>1</c:v>
                </c:pt>
                <c:pt idx="15">
                  <c:v>1</c:v>
                </c:pt>
                <c:pt idx="16">
                  <c:v>1</c:v>
                </c:pt>
                <c:pt idx="17">
                  <c:v>1</c:v>
                </c:pt>
                <c:pt idx="18">
                  <c:v>1</c:v>
                </c:pt>
                <c:pt idx="19">
                  <c:v>1</c:v>
                </c:pt>
                <c:pt idx="20">
                  <c:v>1</c:v>
                </c:pt>
                <c:pt idx="21">
                  <c:v>1</c:v>
                </c:pt>
              </c:numCache>
            </c:numRef>
          </c:val>
          <c:extLst>
            <c:ext xmlns:c16="http://schemas.microsoft.com/office/drawing/2014/chart" uri="{C3380CC4-5D6E-409C-BE32-E72D297353CC}">
              <c16:uniqueId val="{00000000-4E4F-4A34-9307-2FA5BBBE8097}"/>
            </c:ext>
          </c:extLst>
        </c:ser>
        <c:dLbls>
          <c:showLegendKey val="0"/>
          <c:showVal val="0"/>
          <c:showCatName val="0"/>
          <c:showSerName val="0"/>
          <c:showPercent val="0"/>
          <c:showBubbleSize val="0"/>
        </c:dLbls>
        <c:gapWidth val="219"/>
        <c:overlap val="-27"/>
        <c:axId val="443178384"/>
        <c:axId val="443187896"/>
      </c:barChart>
      <c:catAx>
        <c:axId val="443178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43187896"/>
        <c:crosses val="autoZero"/>
        <c:auto val="1"/>
        <c:lblAlgn val="ctr"/>
        <c:lblOffset val="100"/>
        <c:noMultiLvlLbl val="0"/>
      </c:catAx>
      <c:valAx>
        <c:axId val="443187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431783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'Ciphertext - Bigram Freq'!$B$1</c:f>
              <c:strCache>
                <c:ptCount val="1"/>
                <c:pt idx="0">
                  <c:v>Frequency</c:v>
                </c:pt>
              </c:strCache>
            </c:strRef>
          </c:tx>
          <c:spPr>
            <a:solidFill>
              <a:schemeClr val="accent2"/>
            </a:solidFill>
            <a:ln>
              <a:noFill/>
            </a:ln>
            <a:effectLst/>
          </c:spPr>
          <c:invertIfNegative val="0"/>
          <c:cat>
            <c:strRef>
              <c:f>'Ciphertext - Bigram Freq'!$A$2:$A$23</c:f>
              <c:strCache>
                <c:ptCount val="22"/>
                <c:pt idx="0">
                  <c:v>DJ</c:v>
                </c:pt>
                <c:pt idx="1">
                  <c:v>GJ</c:v>
                </c:pt>
                <c:pt idx="2">
                  <c:v>GP</c:v>
                </c:pt>
                <c:pt idx="3">
                  <c:v>HL</c:v>
                </c:pt>
                <c:pt idx="4">
                  <c:v>HY</c:v>
                </c:pt>
                <c:pt idx="5">
                  <c:v>IG</c:v>
                </c:pt>
                <c:pt idx="6">
                  <c:v>JM</c:v>
                </c:pt>
                <c:pt idx="7">
                  <c:v>JP</c:v>
                </c:pt>
                <c:pt idx="8">
                  <c:v>KQ</c:v>
                </c:pt>
                <c:pt idx="9">
                  <c:v>LJ</c:v>
                </c:pt>
                <c:pt idx="10">
                  <c:v>LP</c:v>
                </c:pt>
                <c:pt idx="11">
                  <c:v>MH</c:v>
                </c:pt>
                <c:pt idx="12">
                  <c:v>MT</c:v>
                </c:pt>
                <c:pt idx="13">
                  <c:v>MX</c:v>
                </c:pt>
                <c:pt idx="14">
                  <c:v>PK</c:v>
                </c:pt>
                <c:pt idx="15">
                  <c:v>PL</c:v>
                </c:pt>
                <c:pt idx="16">
                  <c:v>PW</c:v>
                </c:pt>
                <c:pt idx="17">
                  <c:v>QW</c:v>
                </c:pt>
                <c:pt idx="18">
                  <c:v>TM</c:v>
                </c:pt>
                <c:pt idx="19">
                  <c:v>TR</c:v>
                </c:pt>
                <c:pt idx="20">
                  <c:v>WD</c:v>
                </c:pt>
                <c:pt idx="21">
                  <c:v>XP</c:v>
                </c:pt>
              </c:strCache>
            </c:strRef>
          </c:cat>
          <c:val>
            <c:numRef>
              <c:f>'Ciphertext - Bigram Freq'!$B$2:$B$23</c:f>
              <c:numCache>
                <c:formatCode>General</c:formatCode>
                <c:ptCount val="22"/>
                <c:pt idx="0">
                  <c:v>2</c:v>
                </c:pt>
                <c:pt idx="1">
                  <c:v>2</c:v>
                </c:pt>
                <c:pt idx="2">
                  <c:v>3</c:v>
                </c:pt>
                <c:pt idx="3">
                  <c:v>2</c:v>
                </c:pt>
                <c:pt idx="4">
                  <c:v>2</c:v>
                </c:pt>
                <c:pt idx="5">
                  <c:v>2</c:v>
                </c:pt>
                <c:pt idx="6">
                  <c:v>2</c:v>
                </c:pt>
                <c:pt idx="7">
                  <c:v>2</c:v>
                </c:pt>
                <c:pt idx="8">
                  <c:v>2</c:v>
                </c:pt>
                <c:pt idx="9">
                  <c:v>2</c:v>
                </c:pt>
                <c:pt idx="10">
                  <c:v>2</c:v>
                </c:pt>
                <c:pt idx="11">
                  <c:v>2</c:v>
                </c:pt>
                <c:pt idx="12">
                  <c:v>3</c:v>
                </c:pt>
                <c:pt idx="13">
                  <c:v>2</c:v>
                </c:pt>
                <c:pt idx="14">
                  <c:v>3</c:v>
                </c:pt>
                <c:pt idx="15">
                  <c:v>3</c:v>
                </c:pt>
                <c:pt idx="16">
                  <c:v>3</c:v>
                </c:pt>
                <c:pt idx="17">
                  <c:v>2</c:v>
                </c:pt>
                <c:pt idx="18">
                  <c:v>3</c:v>
                </c:pt>
                <c:pt idx="19">
                  <c:v>2</c:v>
                </c:pt>
                <c:pt idx="20">
                  <c:v>3</c:v>
                </c:pt>
                <c:pt idx="21">
                  <c:v>2</c:v>
                </c:pt>
              </c:numCache>
            </c:numRef>
          </c:val>
          <c:extLst>
            <c:ext xmlns:c16="http://schemas.microsoft.com/office/drawing/2014/chart" uri="{C3380CC4-5D6E-409C-BE32-E72D297353CC}">
              <c16:uniqueId val="{00000000-9854-4BA9-A5BB-E6161262801A}"/>
            </c:ext>
          </c:extLst>
        </c:ser>
        <c:dLbls>
          <c:showLegendKey val="0"/>
          <c:showVal val="0"/>
          <c:showCatName val="0"/>
          <c:showSerName val="0"/>
          <c:showPercent val="0"/>
          <c:showBubbleSize val="0"/>
        </c:dLbls>
        <c:gapWidth val="219"/>
        <c:overlap val="-27"/>
        <c:axId val="577636328"/>
        <c:axId val="577638952"/>
      </c:barChart>
      <c:catAx>
        <c:axId val="577636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77638952"/>
        <c:crosses val="autoZero"/>
        <c:auto val="1"/>
        <c:lblAlgn val="ctr"/>
        <c:lblOffset val="100"/>
        <c:noMultiLvlLbl val="0"/>
      </c:catAx>
      <c:valAx>
        <c:axId val="577638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776363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'Plaintext - Bigram Freq'!$B$1</c:f>
              <c:strCache>
                <c:ptCount val="1"/>
                <c:pt idx="0">
                  <c:v>Count</c:v>
                </c:pt>
              </c:strCache>
            </c:strRef>
          </c:tx>
          <c:spPr>
            <a:solidFill>
              <a:srgbClr val="FFFF00"/>
            </a:solidFill>
            <a:ln>
              <a:noFill/>
            </a:ln>
            <a:effectLst/>
          </c:spPr>
          <c:invertIfNegative val="0"/>
          <c:cat>
            <c:strRef>
              <c:f>'Plaintext - Bigram Freq'!$A$2:$A$23</c:f>
              <c:strCache>
                <c:ptCount val="22"/>
                <c:pt idx="0">
                  <c:v>AN</c:v>
                </c:pt>
                <c:pt idx="1">
                  <c:v>AT</c:v>
                </c:pt>
                <c:pt idx="2">
                  <c:v>BY</c:v>
                </c:pt>
                <c:pt idx="3">
                  <c:v>CH</c:v>
                </c:pt>
                <c:pt idx="4">
                  <c:v>DO</c:v>
                </c:pt>
                <c:pt idx="5">
                  <c:v>EA</c:v>
                </c:pt>
                <c:pt idx="6">
                  <c:v>ED</c:v>
                </c:pt>
                <c:pt idx="7">
                  <c:v>ER</c:v>
                </c:pt>
                <c:pt idx="8">
                  <c:v>HE</c:v>
                </c:pt>
                <c:pt idx="9">
                  <c:v>HO</c:v>
                </c:pt>
                <c:pt idx="10">
                  <c:v>MU</c:v>
                </c:pt>
                <c:pt idx="11">
                  <c:v>OT</c:v>
                </c:pt>
                <c:pt idx="12">
                  <c:v>OU</c:v>
                </c:pt>
                <c:pt idx="13">
                  <c:v>OW</c:v>
                </c:pt>
                <c:pt idx="14">
                  <c:v>RE</c:v>
                </c:pt>
                <c:pt idx="15">
                  <c:v>RS</c:v>
                </c:pt>
                <c:pt idx="16">
                  <c:v>TH</c:v>
                </c:pt>
                <c:pt idx="17">
                  <c:v>TO</c:v>
                </c:pt>
                <c:pt idx="18">
                  <c:v>UC</c:v>
                </c:pt>
                <c:pt idx="19">
                  <c:v>WM</c:v>
                </c:pt>
                <c:pt idx="20">
                  <c:v>YH</c:v>
                </c:pt>
                <c:pt idx="21">
                  <c:v>YO</c:v>
                </c:pt>
              </c:strCache>
            </c:strRef>
          </c:cat>
          <c:val>
            <c:numRef>
              <c:f>'Plaintext - Bigram Freq'!$B$2:$B$23</c:f>
              <c:numCache>
                <c:formatCode>General</c:formatCode>
                <c:ptCount val="22"/>
                <c:pt idx="0">
                  <c:v>2</c:v>
                </c:pt>
                <c:pt idx="1">
                  <c:v>2</c:v>
                </c:pt>
                <c:pt idx="2">
                  <c:v>2</c:v>
                </c:pt>
                <c:pt idx="3">
                  <c:v>2</c:v>
                </c:pt>
                <c:pt idx="4">
                  <c:v>2</c:v>
                </c:pt>
                <c:pt idx="5">
                  <c:v>2</c:v>
                </c:pt>
                <c:pt idx="6">
                  <c:v>2</c:v>
                </c:pt>
                <c:pt idx="7">
                  <c:v>3</c:v>
                </c:pt>
                <c:pt idx="8">
                  <c:v>2</c:v>
                </c:pt>
                <c:pt idx="9">
                  <c:v>2</c:v>
                </c:pt>
                <c:pt idx="10">
                  <c:v>2</c:v>
                </c:pt>
                <c:pt idx="11">
                  <c:v>3</c:v>
                </c:pt>
                <c:pt idx="12">
                  <c:v>3</c:v>
                </c:pt>
                <c:pt idx="13">
                  <c:v>3</c:v>
                </c:pt>
                <c:pt idx="14">
                  <c:v>3</c:v>
                </c:pt>
                <c:pt idx="15">
                  <c:v>2</c:v>
                </c:pt>
                <c:pt idx="16">
                  <c:v>2</c:v>
                </c:pt>
                <c:pt idx="17">
                  <c:v>2</c:v>
                </c:pt>
                <c:pt idx="18">
                  <c:v>3</c:v>
                </c:pt>
                <c:pt idx="19">
                  <c:v>2</c:v>
                </c:pt>
                <c:pt idx="20">
                  <c:v>2</c:v>
                </c:pt>
                <c:pt idx="21">
                  <c:v>3</c:v>
                </c:pt>
              </c:numCache>
            </c:numRef>
          </c:val>
          <c:extLst>
            <c:ext xmlns:c16="http://schemas.microsoft.com/office/drawing/2014/chart" uri="{C3380CC4-5D6E-409C-BE32-E72D297353CC}">
              <c16:uniqueId val="{00000000-676F-4134-AF90-956272521FEF}"/>
            </c:ext>
          </c:extLst>
        </c:ser>
        <c:dLbls>
          <c:showLegendKey val="0"/>
          <c:showVal val="0"/>
          <c:showCatName val="0"/>
          <c:showSerName val="0"/>
          <c:showPercent val="0"/>
          <c:showBubbleSize val="0"/>
        </c:dLbls>
        <c:gapWidth val="219"/>
        <c:overlap val="-27"/>
        <c:axId val="290050808"/>
        <c:axId val="290051136"/>
      </c:barChart>
      <c:catAx>
        <c:axId val="290050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90051136"/>
        <c:crosses val="autoZero"/>
        <c:auto val="1"/>
        <c:lblAlgn val="ctr"/>
        <c:lblOffset val="100"/>
        <c:noMultiLvlLbl val="0"/>
      </c:catAx>
      <c:valAx>
        <c:axId val="290051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900508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'HSC - Bigram Freq'!$B$1</c:f>
              <c:strCache>
                <c:ptCount val="1"/>
                <c:pt idx="0">
                  <c:v>Count</c:v>
                </c:pt>
              </c:strCache>
            </c:strRef>
          </c:tx>
          <c:spPr>
            <a:solidFill>
              <a:schemeClr val="accent2"/>
            </a:solidFill>
            <a:ln>
              <a:noFill/>
            </a:ln>
            <a:effectLst/>
          </c:spPr>
          <c:invertIfNegative val="0"/>
          <c:cat>
            <c:strRef>
              <c:f>'HSC - Bigram Freq'!$A$2:$A$23</c:f>
              <c:strCache>
                <c:ptCount val="22"/>
                <c:pt idx="0">
                  <c:v>12</c:v>
                </c:pt>
                <c:pt idx="1">
                  <c:v>25</c:v>
                </c:pt>
                <c:pt idx="2">
                  <c:v>WD</c:v>
                </c:pt>
                <c:pt idx="3">
                  <c:v>GP</c:v>
                </c:pt>
                <c:pt idx="4">
                  <c:v>XP</c:v>
                </c:pt>
                <c:pt idx="5">
                  <c:v>DJ</c:v>
                </c:pt>
                <c:pt idx="6">
                  <c:v>QW</c:v>
                </c:pt>
                <c:pt idx="7">
                  <c:v>MT</c:v>
                </c:pt>
                <c:pt idx="8">
                  <c:v>PW</c:v>
                </c:pt>
                <c:pt idx="9">
                  <c:v>KQ</c:v>
                </c:pt>
                <c:pt idx="10">
                  <c:v>IG</c:v>
                </c:pt>
                <c:pt idx="11">
                  <c:v>PK</c:v>
                </c:pt>
                <c:pt idx="12">
                  <c:v>(2</c:v>
                </c:pt>
                <c:pt idx="13">
                  <c:v>T0</c:v>
                </c:pt>
                <c:pt idx="14">
                  <c:v>5%</c:v>
                </c:pt>
                <c:pt idx="15">
                  <c:v>#%</c:v>
                </c:pt>
                <c:pt idx="16">
                  <c:v>*T</c:v>
                </c:pt>
                <c:pt idx="17">
                  <c:v>OM</c:v>
                </c:pt>
                <c:pt idx="18">
                  <c:v>5M</c:v>
                </c:pt>
                <c:pt idx="19">
                  <c:v>5*</c:v>
                </c:pt>
                <c:pt idx="20">
                  <c:v>)*</c:v>
                </c:pt>
                <c:pt idx="21">
                  <c:v>CN</c:v>
                </c:pt>
              </c:strCache>
            </c:strRef>
          </c:cat>
          <c:val>
            <c:numRef>
              <c:f>'HSC - Bigram Freq'!$B$2:$B$23</c:f>
              <c:numCache>
                <c:formatCode>General</c:formatCode>
                <c:ptCount val="22"/>
                <c:pt idx="0">
                  <c:v>1</c:v>
                </c:pt>
                <c:pt idx="1">
                  <c:v>1</c:v>
                </c:pt>
                <c:pt idx="2">
                  <c:v>3</c:v>
                </c:pt>
                <c:pt idx="3">
                  <c:v>2</c:v>
                </c:pt>
                <c:pt idx="4">
                  <c:v>2</c:v>
                </c:pt>
                <c:pt idx="5">
                  <c:v>2</c:v>
                </c:pt>
                <c:pt idx="6">
                  <c:v>2</c:v>
                </c:pt>
                <c:pt idx="7">
                  <c:v>2</c:v>
                </c:pt>
                <c:pt idx="8">
                  <c:v>2</c:v>
                </c:pt>
                <c:pt idx="9">
                  <c:v>2</c:v>
                </c:pt>
                <c:pt idx="10">
                  <c:v>2</c:v>
                </c:pt>
                <c:pt idx="11">
                  <c:v>2</c:v>
                </c:pt>
                <c:pt idx="12">
                  <c:v>2</c:v>
                </c:pt>
                <c:pt idx="13">
                  <c:v>2</c:v>
                </c:pt>
                <c:pt idx="14">
                  <c:v>1</c:v>
                </c:pt>
                <c:pt idx="15">
                  <c:v>1</c:v>
                </c:pt>
                <c:pt idx="16">
                  <c:v>1</c:v>
                </c:pt>
                <c:pt idx="17">
                  <c:v>1</c:v>
                </c:pt>
                <c:pt idx="18">
                  <c:v>1</c:v>
                </c:pt>
                <c:pt idx="19">
                  <c:v>1</c:v>
                </c:pt>
                <c:pt idx="20">
                  <c:v>1</c:v>
                </c:pt>
                <c:pt idx="21">
                  <c:v>1</c:v>
                </c:pt>
              </c:numCache>
            </c:numRef>
          </c:val>
          <c:extLst>
            <c:ext xmlns:c16="http://schemas.microsoft.com/office/drawing/2014/chart" uri="{C3380CC4-5D6E-409C-BE32-E72D297353CC}">
              <c16:uniqueId val="{00000000-012B-4861-9E1A-E1C9341E84EC}"/>
            </c:ext>
          </c:extLst>
        </c:ser>
        <c:dLbls>
          <c:showLegendKey val="0"/>
          <c:showVal val="0"/>
          <c:showCatName val="0"/>
          <c:showSerName val="0"/>
          <c:showPercent val="0"/>
          <c:showBubbleSize val="0"/>
        </c:dLbls>
        <c:gapWidth val="219"/>
        <c:overlap val="-27"/>
        <c:axId val="443178384"/>
        <c:axId val="443187896"/>
      </c:barChart>
      <c:catAx>
        <c:axId val="443178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43187896"/>
        <c:crosses val="autoZero"/>
        <c:auto val="1"/>
        <c:lblAlgn val="ctr"/>
        <c:lblOffset val="100"/>
        <c:noMultiLvlLbl val="0"/>
      </c:catAx>
      <c:valAx>
        <c:axId val="443187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431783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'Ciphertext - Bigram Freq'!$B$1</c:f>
              <c:strCache>
                <c:ptCount val="1"/>
                <c:pt idx="0">
                  <c:v>Frequency</c:v>
                </c:pt>
              </c:strCache>
            </c:strRef>
          </c:tx>
          <c:spPr>
            <a:solidFill>
              <a:schemeClr val="accent2"/>
            </a:solidFill>
            <a:ln>
              <a:noFill/>
            </a:ln>
            <a:effectLst/>
          </c:spPr>
          <c:invertIfNegative val="0"/>
          <c:cat>
            <c:strRef>
              <c:f>'Ciphertext - Bigram Freq'!$A$2:$A$23</c:f>
              <c:strCache>
                <c:ptCount val="22"/>
                <c:pt idx="0">
                  <c:v>DJ</c:v>
                </c:pt>
                <c:pt idx="1">
                  <c:v>GJ</c:v>
                </c:pt>
                <c:pt idx="2">
                  <c:v>GP</c:v>
                </c:pt>
                <c:pt idx="3">
                  <c:v>HL</c:v>
                </c:pt>
                <c:pt idx="4">
                  <c:v>HY</c:v>
                </c:pt>
                <c:pt idx="5">
                  <c:v>IG</c:v>
                </c:pt>
                <c:pt idx="6">
                  <c:v>JM</c:v>
                </c:pt>
                <c:pt idx="7">
                  <c:v>JP</c:v>
                </c:pt>
                <c:pt idx="8">
                  <c:v>KQ</c:v>
                </c:pt>
                <c:pt idx="9">
                  <c:v>LJ</c:v>
                </c:pt>
                <c:pt idx="10">
                  <c:v>LP</c:v>
                </c:pt>
                <c:pt idx="11">
                  <c:v>MH</c:v>
                </c:pt>
                <c:pt idx="12">
                  <c:v>MT</c:v>
                </c:pt>
                <c:pt idx="13">
                  <c:v>MX</c:v>
                </c:pt>
                <c:pt idx="14">
                  <c:v>PK</c:v>
                </c:pt>
                <c:pt idx="15">
                  <c:v>PL</c:v>
                </c:pt>
                <c:pt idx="16">
                  <c:v>PW</c:v>
                </c:pt>
                <c:pt idx="17">
                  <c:v>QW</c:v>
                </c:pt>
                <c:pt idx="18">
                  <c:v>TM</c:v>
                </c:pt>
                <c:pt idx="19">
                  <c:v>TR</c:v>
                </c:pt>
                <c:pt idx="20">
                  <c:v>WD</c:v>
                </c:pt>
                <c:pt idx="21">
                  <c:v>XP</c:v>
                </c:pt>
              </c:strCache>
            </c:strRef>
          </c:cat>
          <c:val>
            <c:numRef>
              <c:f>'Ciphertext - Bigram Freq'!$B$2:$B$23</c:f>
              <c:numCache>
                <c:formatCode>General</c:formatCode>
                <c:ptCount val="22"/>
                <c:pt idx="0">
                  <c:v>2</c:v>
                </c:pt>
                <c:pt idx="1">
                  <c:v>2</c:v>
                </c:pt>
                <c:pt idx="2">
                  <c:v>3</c:v>
                </c:pt>
                <c:pt idx="3">
                  <c:v>2</c:v>
                </c:pt>
                <c:pt idx="4">
                  <c:v>2</c:v>
                </c:pt>
                <c:pt idx="5">
                  <c:v>2</c:v>
                </c:pt>
                <c:pt idx="6">
                  <c:v>2</c:v>
                </c:pt>
                <c:pt idx="7">
                  <c:v>2</c:v>
                </c:pt>
                <c:pt idx="8">
                  <c:v>2</c:v>
                </c:pt>
                <c:pt idx="9">
                  <c:v>2</c:v>
                </c:pt>
                <c:pt idx="10">
                  <c:v>2</c:v>
                </c:pt>
                <c:pt idx="11">
                  <c:v>2</c:v>
                </c:pt>
                <c:pt idx="12">
                  <c:v>3</c:v>
                </c:pt>
                <c:pt idx="13">
                  <c:v>2</c:v>
                </c:pt>
                <c:pt idx="14">
                  <c:v>3</c:v>
                </c:pt>
                <c:pt idx="15">
                  <c:v>3</c:v>
                </c:pt>
                <c:pt idx="16">
                  <c:v>3</c:v>
                </c:pt>
                <c:pt idx="17">
                  <c:v>2</c:v>
                </c:pt>
                <c:pt idx="18">
                  <c:v>3</c:v>
                </c:pt>
                <c:pt idx="19">
                  <c:v>2</c:v>
                </c:pt>
                <c:pt idx="20">
                  <c:v>3</c:v>
                </c:pt>
                <c:pt idx="21">
                  <c:v>2</c:v>
                </c:pt>
              </c:numCache>
            </c:numRef>
          </c:val>
          <c:extLst>
            <c:ext xmlns:c16="http://schemas.microsoft.com/office/drawing/2014/chart" uri="{C3380CC4-5D6E-409C-BE32-E72D297353CC}">
              <c16:uniqueId val="{00000000-9854-4BA9-A5BB-E6161262801A}"/>
            </c:ext>
          </c:extLst>
        </c:ser>
        <c:dLbls>
          <c:showLegendKey val="0"/>
          <c:showVal val="0"/>
          <c:showCatName val="0"/>
          <c:showSerName val="0"/>
          <c:showPercent val="0"/>
          <c:showBubbleSize val="0"/>
        </c:dLbls>
        <c:gapWidth val="219"/>
        <c:overlap val="-27"/>
        <c:axId val="577636328"/>
        <c:axId val="577638952"/>
      </c:barChart>
      <c:catAx>
        <c:axId val="577636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77638952"/>
        <c:crosses val="autoZero"/>
        <c:auto val="1"/>
        <c:lblAlgn val="ctr"/>
        <c:lblOffset val="100"/>
        <c:noMultiLvlLbl val="0"/>
      </c:catAx>
      <c:valAx>
        <c:axId val="577638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776363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'Plaintext - Bigram Freq'!$B$1</c:f>
              <c:strCache>
                <c:ptCount val="1"/>
                <c:pt idx="0">
                  <c:v>Count</c:v>
                </c:pt>
              </c:strCache>
            </c:strRef>
          </c:tx>
          <c:spPr>
            <a:solidFill>
              <a:srgbClr val="FFFF00"/>
            </a:solidFill>
            <a:ln>
              <a:noFill/>
            </a:ln>
            <a:effectLst/>
          </c:spPr>
          <c:invertIfNegative val="0"/>
          <c:cat>
            <c:strRef>
              <c:f>'Plaintext - Bigram Freq'!$A$2:$A$23</c:f>
              <c:strCache>
                <c:ptCount val="22"/>
                <c:pt idx="0">
                  <c:v>AN</c:v>
                </c:pt>
                <c:pt idx="1">
                  <c:v>AT</c:v>
                </c:pt>
                <c:pt idx="2">
                  <c:v>BY</c:v>
                </c:pt>
                <c:pt idx="3">
                  <c:v>CH</c:v>
                </c:pt>
                <c:pt idx="4">
                  <c:v>DO</c:v>
                </c:pt>
                <c:pt idx="5">
                  <c:v>EA</c:v>
                </c:pt>
                <c:pt idx="6">
                  <c:v>ED</c:v>
                </c:pt>
                <c:pt idx="7">
                  <c:v>ER</c:v>
                </c:pt>
                <c:pt idx="8">
                  <c:v>HE</c:v>
                </c:pt>
                <c:pt idx="9">
                  <c:v>HO</c:v>
                </c:pt>
                <c:pt idx="10">
                  <c:v>MU</c:v>
                </c:pt>
                <c:pt idx="11">
                  <c:v>OT</c:v>
                </c:pt>
                <c:pt idx="12">
                  <c:v>OU</c:v>
                </c:pt>
                <c:pt idx="13">
                  <c:v>OW</c:v>
                </c:pt>
                <c:pt idx="14">
                  <c:v>RE</c:v>
                </c:pt>
                <c:pt idx="15">
                  <c:v>RS</c:v>
                </c:pt>
                <c:pt idx="16">
                  <c:v>TH</c:v>
                </c:pt>
                <c:pt idx="17">
                  <c:v>TO</c:v>
                </c:pt>
                <c:pt idx="18">
                  <c:v>UC</c:v>
                </c:pt>
                <c:pt idx="19">
                  <c:v>WM</c:v>
                </c:pt>
                <c:pt idx="20">
                  <c:v>YH</c:v>
                </c:pt>
                <c:pt idx="21">
                  <c:v>YO</c:v>
                </c:pt>
              </c:strCache>
            </c:strRef>
          </c:cat>
          <c:val>
            <c:numRef>
              <c:f>'Plaintext - Bigram Freq'!$B$2:$B$23</c:f>
              <c:numCache>
                <c:formatCode>General</c:formatCode>
                <c:ptCount val="22"/>
                <c:pt idx="0">
                  <c:v>2</c:v>
                </c:pt>
                <c:pt idx="1">
                  <c:v>2</c:v>
                </c:pt>
                <c:pt idx="2">
                  <c:v>2</c:v>
                </c:pt>
                <c:pt idx="3">
                  <c:v>2</c:v>
                </c:pt>
                <c:pt idx="4">
                  <c:v>2</c:v>
                </c:pt>
                <c:pt idx="5">
                  <c:v>2</c:v>
                </c:pt>
                <c:pt idx="6">
                  <c:v>2</c:v>
                </c:pt>
                <c:pt idx="7">
                  <c:v>3</c:v>
                </c:pt>
                <c:pt idx="8">
                  <c:v>2</c:v>
                </c:pt>
                <c:pt idx="9">
                  <c:v>2</c:v>
                </c:pt>
                <c:pt idx="10">
                  <c:v>2</c:v>
                </c:pt>
                <c:pt idx="11">
                  <c:v>3</c:v>
                </c:pt>
                <c:pt idx="12">
                  <c:v>3</c:v>
                </c:pt>
                <c:pt idx="13">
                  <c:v>3</c:v>
                </c:pt>
                <c:pt idx="14">
                  <c:v>3</c:v>
                </c:pt>
                <c:pt idx="15">
                  <c:v>2</c:v>
                </c:pt>
                <c:pt idx="16">
                  <c:v>2</c:v>
                </c:pt>
                <c:pt idx="17">
                  <c:v>2</c:v>
                </c:pt>
                <c:pt idx="18">
                  <c:v>3</c:v>
                </c:pt>
                <c:pt idx="19">
                  <c:v>2</c:v>
                </c:pt>
                <c:pt idx="20">
                  <c:v>2</c:v>
                </c:pt>
                <c:pt idx="21">
                  <c:v>3</c:v>
                </c:pt>
              </c:numCache>
            </c:numRef>
          </c:val>
          <c:extLst>
            <c:ext xmlns:c16="http://schemas.microsoft.com/office/drawing/2014/chart" uri="{C3380CC4-5D6E-409C-BE32-E72D297353CC}">
              <c16:uniqueId val="{00000000-676F-4134-AF90-956272521FEF}"/>
            </c:ext>
          </c:extLst>
        </c:ser>
        <c:dLbls>
          <c:showLegendKey val="0"/>
          <c:showVal val="0"/>
          <c:showCatName val="0"/>
          <c:showSerName val="0"/>
          <c:showPercent val="0"/>
          <c:showBubbleSize val="0"/>
        </c:dLbls>
        <c:gapWidth val="219"/>
        <c:overlap val="-27"/>
        <c:axId val="290050808"/>
        <c:axId val="290051136"/>
      </c:barChart>
      <c:catAx>
        <c:axId val="290050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90051136"/>
        <c:crosses val="autoZero"/>
        <c:auto val="1"/>
        <c:lblAlgn val="ctr"/>
        <c:lblOffset val="100"/>
        <c:noMultiLvlLbl val="0"/>
      </c:catAx>
      <c:valAx>
        <c:axId val="290051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900508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'Z408 Letter Frequency'!$B$1</c:f>
              <c:strCache>
                <c:ptCount val="1"/>
                <c:pt idx="0">
                  <c:v>Count</c:v>
                </c:pt>
              </c:strCache>
            </c:strRef>
          </c:tx>
          <c:spPr>
            <a:solidFill>
              <a:srgbClr val="FF0000"/>
            </a:solidFill>
            <a:ln>
              <a:noFill/>
            </a:ln>
            <a:effectLst/>
          </c:spPr>
          <c:invertIfNegative val="0"/>
          <c:cat>
            <c:strRef>
              <c:f>'Z408 Letter Frequency'!$A$2:$A$55</c:f>
              <c:strCache>
                <c:ptCount val="54"/>
                <c:pt idx="0">
                  <c:v>5</c:v>
                </c:pt>
                <c:pt idx="1">
                  <c:v>6</c:v>
                </c:pt>
                <c:pt idx="2">
                  <c:v>7</c:v>
                </c:pt>
                <c:pt idx="3">
                  <c:v>8</c:v>
                </c:pt>
                <c:pt idx="4">
                  <c:v>9</c:v>
                </c:pt>
                <c:pt idx="5">
                  <c:v>q</c:v>
                </c:pt>
                <c:pt idx="6">
                  <c:v>R</c:v>
                </c:pt>
                <c:pt idx="7">
                  <c:v>B</c:v>
                </c:pt>
                <c:pt idx="8">
                  <c:v>%</c:v>
                </c:pt>
                <c:pt idx="9">
                  <c:v>I</c:v>
                </c:pt>
                <c:pt idx="10">
                  <c:v>P</c:v>
                </c:pt>
                <c:pt idx="11">
                  <c:v>#</c:v>
                </c:pt>
                <c:pt idx="12">
                  <c:v>e</c:v>
                </c:pt>
                <c:pt idx="13">
                  <c:v>U</c:v>
                </c:pt>
                <c:pt idx="14">
                  <c:v>Y</c:v>
                </c:pt>
                <c:pt idx="15">
                  <c:v>V</c:v>
                </c:pt>
                <c:pt idx="16">
                  <c:v>W</c:v>
                </c:pt>
                <c:pt idx="17">
                  <c:v>E</c:v>
                </c:pt>
                <c:pt idx="18">
                  <c:v>k</c:v>
                </c:pt>
                <c:pt idx="19">
                  <c:v>X</c:v>
                </c:pt>
                <c:pt idx="20">
                  <c:v>_</c:v>
                </c:pt>
                <c:pt idx="21">
                  <c:v>)</c:v>
                </c:pt>
                <c:pt idx="22">
                  <c:v>A</c:v>
                </c:pt>
                <c:pt idx="23">
                  <c:v>L</c:v>
                </c:pt>
                <c:pt idx="24">
                  <c:v>M</c:v>
                </c:pt>
                <c:pt idx="25">
                  <c:v>Z</c:v>
                </c:pt>
                <c:pt idx="26">
                  <c:v>+</c:v>
                </c:pt>
                <c:pt idx="27">
                  <c:v>H</c:v>
                </c:pt>
                <c:pt idx="28">
                  <c:v>O</c:v>
                </c:pt>
                <c:pt idx="29">
                  <c:v>=</c:v>
                </c:pt>
                <c:pt idx="30">
                  <c:v>t</c:v>
                </c:pt>
                <c:pt idx="31">
                  <c:v>T</c:v>
                </c:pt>
                <c:pt idx="32">
                  <c:v>r</c:v>
                </c:pt>
                <c:pt idx="33">
                  <c:v>G</c:v>
                </c:pt>
                <c:pt idx="34">
                  <c:v>/</c:v>
                </c:pt>
                <c:pt idx="35">
                  <c:v>p</c:v>
                </c:pt>
                <c:pt idx="36">
                  <c:v>d</c:v>
                </c:pt>
                <c:pt idx="37">
                  <c:v>c</c:v>
                </c:pt>
                <c:pt idx="38">
                  <c:v>S</c:v>
                </c:pt>
                <c:pt idx="39">
                  <c:v>J</c:v>
                </c:pt>
                <c:pt idx="40">
                  <c:v>@</c:v>
                </c:pt>
                <c:pt idx="41">
                  <c:v>^</c:v>
                </c:pt>
                <c:pt idx="42">
                  <c:v>N</c:v>
                </c:pt>
                <c:pt idx="43">
                  <c:v>F</c:v>
                </c:pt>
                <c:pt idx="44">
                  <c:v>D</c:v>
                </c:pt>
                <c:pt idx="45">
                  <c:v>l</c:v>
                </c:pt>
                <c:pt idx="46">
                  <c:v>!</c:v>
                </c:pt>
                <c:pt idx="47">
                  <c:v>Q</c:v>
                </c:pt>
                <c:pt idx="48">
                  <c:v>\</c:v>
                </c:pt>
                <c:pt idx="49">
                  <c:v>K</c:v>
                </c:pt>
                <c:pt idx="50">
                  <c:v>(</c:v>
                </c:pt>
                <c:pt idx="51">
                  <c:v>z</c:v>
                </c:pt>
                <c:pt idx="52">
                  <c:v>f</c:v>
                </c:pt>
                <c:pt idx="53">
                  <c:v>j</c:v>
                </c:pt>
              </c:strCache>
            </c:strRef>
          </c:cat>
          <c:val>
            <c:numRef>
              <c:f>'Z408 Letter Frequency'!$B$2:$B$55</c:f>
              <c:numCache>
                <c:formatCode>General</c:formatCode>
                <c:ptCount val="54"/>
                <c:pt idx="0">
                  <c:v>8</c:v>
                </c:pt>
                <c:pt idx="1">
                  <c:v>8</c:v>
                </c:pt>
                <c:pt idx="2">
                  <c:v>3</c:v>
                </c:pt>
                <c:pt idx="3">
                  <c:v>8</c:v>
                </c:pt>
                <c:pt idx="4">
                  <c:v>14</c:v>
                </c:pt>
                <c:pt idx="5">
                  <c:v>16</c:v>
                </c:pt>
                <c:pt idx="6">
                  <c:v>12</c:v>
                </c:pt>
                <c:pt idx="7">
                  <c:v>12</c:v>
                </c:pt>
                <c:pt idx="8">
                  <c:v>11</c:v>
                </c:pt>
                <c:pt idx="9">
                  <c:v>11</c:v>
                </c:pt>
                <c:pt idx="10">
                  <c:v>11</c:v>
                </c:pt>
                <c:pt idx="11">
                  <c:v>10</c:v>
                </c:pt>
                <c:pt idx="12">
                  <c:v>10</c:v>
                </c:pt>
                <c:pt idx="13">
                  <c:v>10</c:v>
                </c:pt>
                <c:pt idx="14">
                  <c:v>10</c:v>
                </c:pt>
                <c:pt idx="15">
                  <c:v>9</c:v>
                </c:pt>
                <c:pt idx="16">
                  <c:v>9</c:v>
                </c:pt>
                <c:pt idx="17">
                  <c:v>9</c:v>
                </c:pt>
                <c:pt idx="18">
                  <c:v>9</c:v>
                </c:pt>
                <c:pt idx="19">
                  <c:v>9</c:v>
                </c:pt>
                <c:pt idx="20">
                  <c:v>8</c:v>
                </c:pt>
                <c:pt idx="21">
                  <c:v>8</c:v>
                </c:pt>
                <c:pt idx="22">
                  <c:v>8</c:v>
                </c:pt>
                <c:pt idx="23">
                  <c:v>8</c:v>
                </c:pt>
                <c:pt idx="24">
                  <c:v>8</c:v>
                </c:pt>
                <c:pt idx="25">
                  <c:v>8</c:v>
                </c:pt>
                <c:pt idx="26">
                  <c:v>8</c:v>
                </c:pt>
                <c:pt idx="27">
                  <c:v>8</c:v>
                </c:pt>
                <c:pt idx="28">
                  <c:v>7</c:v>
                </c:pt>
                <c:pt idx="29">
                  <c:v>7</c:v>
                </c:pt>
                <c:pt idx="30">
                  <c:v>7</c:v>
                </c:pt>
                <c:pt idx="31">
                  <c:v>7</c:v>
                </c:pt>
                <c:pt idx="32">
                  <c:v>7</c:v>
                </c:pt>
                <c:pt idx="33">
                  <c:v>7</c:v>
                </c:pt>
                <c:pt idx="34">
                  <c:v>6</c:v>
                </c:pt>
                <c:pt idx="35">
                  <c:v>6</c:v>
                </c:pt>
                <c:pt idx="36">
                  <c:v>6</c:v>
                </c:pt>
                <c:pt idx="37">
                  <c:v>6</c:v>
                </c:pt>
                <c:pt idx="38">
                  <c:v>6</c:v>
                </c:pt>
                <c:pt idx="39">
                  <c:v>6</c:v>
                </c:pt>
                <c:pt idx="40">
                  <c:v>6</c:v>
                </c:pt>
                <c:pt idx="41">
                  <c:v>6</c:v>
                </c:pt>
                <c:pt idx="42">
                  <c:v>6</c:v>
                </c:pt>
                <c:pt idx="43">
                  <c:v>6</c:v>
                </c:pt>
                <c:pt idx="44">
                  <c:v>6</c:v>
                </c:pt>
                <c:pt idx="45">
                  <c:v>5</c:v>
                </c:pt>
                <c:pt idx="46">
                  <c:v>5</c:v>
                </c:pt>
                <c:pt idx="47">
                  <c:v>5</c:v>
                </c:pt>
                <c:pt idx="48">
                  <c:v>5</c:v>
                </c:pt>
                <c:pt idx="49">
                  <c:v>5</c:v>
                </c:pt>
                <c:pt idx="50">
                  <c:v>4</c:v>
                </c:pt>
                <c:pt idx="51">
                  <c:v>4</c:v>
                </c:pt>
                <c:pt idx="52">
                  <c:v>3</c:v>
                </c:pt>
                <c:pt idx="53">
                  <c:v>1</c:v>
                </c:pt>
              </c:numCache>
            </c:numRef>
          </c:val>
          <c:extLst>
            <c:ext xmlns:c16="http://schemas.microsoft.com/office/drawing/2014/chart" uri="{C3380CC4-5D6E-409C-BE32-E72D297353CC}">
              <c16:uniqueId val="{00000000-F5DA-4A48-8D29-0F1FC87EF05A}"/>
            </c:ext>
          </c:extLst>
        </c:ser>
        <c:dLbls>
          <c:showLegendKey val="0"/>
          <c:showVal val="0"/>
          <c:showCatName val="0"/>
          <c:showSerName val="0"/>
          <c:showPercent val="0"/>
          <c:showBubbleSize val="0"/>
        </c:dLbls>
        <c:gapWidth val="219"/>
        <c:overlap val="-27"/>
        <c:axId val="443184944"/>
        <c:axId val="443181992"/>
      </c:barChart>
      <c:catAx>
        <c:axId val="443184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43181992"/>
        <c:crosses val="autoZero"/>
        <c:auto val="1"/>
        <c:lblAlgn val="ctr"/>
        <c:lblOffset val="100"/>
        <c:noMultiLvlLbl val="0"/>
      </c:catAx>
      <c:valAx>
        <c:axId val="443181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431849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'Z408 Bigram Frequency'!$B$1</c:f>
              <c:strCache>
                <c:ptCount val="1"/>
                <c:pt idx="0">
                  <c:v>Count</c:v>
                </c:pt>
              </c:strCache>
            </c:strRef>
          </c:tx>
          <c:spPr>
            <a:solidFill>
              <a:srgbClr val="FF0000"/>
            </a:solidFill>
            <a:ln>
              <a:noFill/>
            </a:ln>
            <a:effectLst/>
          </c:spPr>
          <c:invertIfNegative val="0"/>
          <c:cat>
            <c:strRef>
              <c:f>'Z408 Bigram Frequency'!$A$2:$A$48</c:f>
              <c:strCache>
                <c:ptCount val="47"/>
                <c:pt idx="0">
                  <c:v>9%</c:v>
                </c:pt>
                <c:pt idx="1">
                  <c:v>85</c:v>
                </c:pt>
                <c:pt idx="2">
                  <c:v>#B</c:v>
                </c:pt>
                <c:pt idx="3">
                  <c:v>%%</c:v>
                </c:pt>
                <c:pt idx="4">
                  <c:v>)S</c:v>
                </c:pt>
                <c:pt idx="5">
                  <c:v>/9</c:v>
                </c:pt>
                <c:pt idx="6">
                  <c:v>@X</c:v>
                </c:pt>
                <c:pt idx="7">
                  <c:v>^R</c:v>
                </c:pt>
                <c:pt idx="8">
                  <c:v>_T</c:v>
                </c:pt>
                <c:pt idx="9">
                  <c:v>6q</c:v>
                </c:pt>
                <c:pt idx="10">
                  <c:v>9#</c:v>
                </c:pt>
                <c:pt idx="11">
                  <c:v>A9</c:v>
                </c:pt>
                <c:pt idx="12">
                  <c:v>AP</c:v>
                </c:pt>
                <c:pt idx="13">
                  <c:v>B%</c:v>
                </c:pt>
                <c:pt idx="14">
                  <c:v>BP</c:v>
                </c:pt>
                <c:pt idx="15">
                  <c:v>BV</c:v>
                </c:pt>
                <c:pt idx="16">
                  <c:v>c+</c:v>
                </c:pt>
                <c:pt idx="17">
                  <c:v>cZ</c:v>
                </c:pt>
                <c:pt idx="18">
                  <c:v>DR</c:v>
                </c:pt>
                <c:pt idx="19">
                  <c:v>eG</c:v>
                </c:pt>
                <c:pt idx="20">
                  <c:v>EH</c:v>
                </c:pt>
                <c:pt idx="21">
                  <c:v>GY</c:v>
                </c:pt>
                <c:pt idx="22">
                  <c:v>HM</c:v>
                </c:pt>
                <c:pt idx="23">
                  <c:v>I)</c:v>
                </c:pt>
                <c:pt idx="24">
                  <c:v>Ik</c:v>
                </c:pt>
                <c:pt idx="25">
                  <c:v>L)</c:v>
                </c:pt>
                <c:pt idx="26">
                  <c:v>LM</c:v>
                </c:pt>
                <c:pt idx="27">
                  <c:v>OR</c:v>
                </c:pt>
                <c:pt idx="28">
                  <c:v>P#</c:v>
                </c:pt>
                <c:pt idx="29">
                  <c:v>PO</c:v>
                </c:pt>
                <c:pt idx="30">
                  <c:v>q_</c:v>
                </c:pt>
                <c:pt idx="31">
                  <c:v>qE</c:v>
                </c:pt>
                <c:pt idx="32">
                  <c:v>qG</c:v>
                </c:pt>
                <c:pt idx="33">
                  <c:v>qW</c:v>
                </c:pt>
                <c:pt idx="34">
                  <c:v>r\</c:v>
                </c:pt>
                <c:pt idx="35">
                  <c:v>r9</c:v>
                </c:pt>
                <c:pt idx="36">
                  <c:v>RU</c:v>
                </c:pt>
                <c:pt idx="37">
                  <c:v>S(</c:v>
                </c:pt>
                <c:pt idx="38">
                  <c:v>Tt</c:v>
                </c:pt>
                <c:pt idx="39">
                  <c:v>TY</c:v>
                </c:pt>
                <c:pt idx="40">
                  <c:v>UI</c:v>
                </c:pt>
                <c:pt idx="41">
                  <c:v>VE</c:v>
                </c:pt>
                <c:pt idx="42">
                  <c:v>VW</c:v>
                </c:pt>
                <c:pt idx="43">
                  <c:v>WI</c:v>
                </c:pt>
                <c:pt idx="44">
                  <c:v>Wq</c:v>
                </c:pt>
                <c:pt idx="45">
                  <c:v>WV</c:v>
                </c:pt>
                <c:pt idx="46">
                  <c:v>Xq</c:v>
                </c:pt>
              </c:strCache>
            </c:strRef>
          </c:cat>
          <c:val>
            <c:numRef>
              <c:f>'Z408 Bigram Frequency'!$B$2:$B$48</c:f>
              <c:numCache>
                <c:formatCode>General</c:formatCode>
                <c:ptCount val="47"/>
                <c:pt idx="0">
                  <c:v>3</c:v>
                </c:pt>
                <c:pt idx="1">
                  <c:v>2</c:v>
                </c:pt>
                <c:pt idx="2">
                  <c:v>6</c:v>
                </c:pt>
                <c:pt idx="3">
                  <c:v>2</c:v>
                </c:pt>
                <c:pt idx="4">
                  <c:v>2</c:v>
                </c:pt>
                <c:pt idx="5">
                  <c:v>2</c:v>
                </c:pt>
                <c:pt idx="6">
                  <c:v>2</c:v>
                </c:pt>
                <c:pt idx="7">
                  <c:v>2</c:v>
                </c:pt>
                <c:pt idx="8">
                  <c:v>2</c:v>
                </c:pt>
                <c:pt idx="9">
                  <c:v>2</c:v>
                </c:pt>
                <c:pt idx="10">
                  <c:v>3</c:v>
                </c:pt>
                <c:pt idx="11">
                  <c:v>3</c:v>
                </c:pt>
                <c:pt idx="12">
                  <c:v>2</c:v>
                </c:pt>
                <c:pt idx="13">
                  <c:v>2</c:v>
                </c:pt>
                <c:pt idx="14">
                  <c:v>3</c:v>
                </c:pt>
                <c:pt idx="15">
                  <c:v>2</c:v>
                </c:pt>
                <c:pt idx="16">
                  <c:v>2</c:v>
                </c:pt>
                <c:pt idx="17">
                  <c:v>2</c:v>
                </c:pt>
                <c:pt idx="18">
                  <c:v>2</c:v>
                </c:pt>
                <c:pt idx="19">
                  <c:v>2</c:v>
                </c:pt>
                <c:pt idx="20">
                  <c:v>2</c:v>
                </c:pt>
                <c:pt idx="21">
                  <c:v>2</c:v>
                </c:pt>
                <c:pt idx="22">
                  <c:v>2</c:v>
                </c:pt>
                <c:pt idx="23">
                  <c:v>2</c:v>
                </c:pt>
                <c:pt idx="24">
                  <c:v>2</c:v>
                </c:pt>
                <c:pt idx="25">
                  <c:v>2</c:v>
                </c:pt>
                <c:pt idx="26">
                  <c:v>3</c:v>
                </c:pt>
                <c:pt idx="27">
                  <c:v>3</c:v>
                </c:pt>
                <c:pt idx="28">
                  <c:v>2</c:v>
                </c:pt>
                <c:pt idx="29">
                  <c:v>2</c:v>
                </c:pt>
                <c:pt idx="30">
                  <c:v>4</c:v>
                </c:pt>
                <c:pt idx="31">
                  <c:v>3</c:v>
                </c:pt>
                <c:pt idx="32">
                  <c:v>2</c:v>
                </c:pt>
                <c:pt idx="33">
                  <c:v>2</c:v>
                </c:pt>
                <c:pt idx="34">
                  <c:v>2</c:v>
                </c:pt>
                <c:pt idx="35">
                  <c:v>2</c:v>
                </c:pt>
                <c:pt idx="36">
                  <c:v>2</c:v>
                </c:pt>
                <c:pt idx="37">
                  <c:v>2</c:v>
                </c:pt>
                <c:pt idx="38">
                  <c:v>3</c:v>
                </c:pt>
                <c:pt idx="39">
                  <c:v>2</c:v>
                </c:pt>
                <c:pt idx="40">
                  <c:v>2</c:v>
                </c:pt>
                <c:pt idx="41">
                  <c:v>2</c:v>
                </c:pt>
                <c:pt idx="42">
                  <c:v>3</c:v>
                </c:pt>
                <c:pt idx="43">
                  <c:v>2</c:v>
                </c:pt>
                <c:pt idx="44">
                  <c:v>2</c:v>
                </c:pt>
                <c:pt idx="45">
                  <c:v>2</c:v>
                </c:pt>
                <c:pt idx="46">
                  <c:v>2</c:v>
                </c:pt>
              </c:numCache>
            </c:numRef>
          </c:val>
          <c:extLst>
            <c:ext xmlns:c16="http://schemas.microsoft.com/office/drawing/2014/chart" uri="{C3380CC4-5D6E-409C-BE32-E72D297353CC}">
              <c16:uniqueId val="{00000000-710C-4AC1-BEA8-2A60A7AD64F4}"/>
            </c:ext>
          </c:extLst>
        </c:ser>
        <c:dLbls>
          <c:showLegendKey val="0"/>
          <c:showVal val="0"/>
          <c:showCatName val="0"/>
          <c:showSerName val="0"/>
          <c:showPercent val="0"/>
          <c:showBubbleSize val="0"/>
        </c:dLbls>
        <c:gapWidth val="219"/>
        <c:overlap val="-27"/>
        <c:axId val="586542776"/>
        <c:axId val="586538184"/>
      </c:barChart>
      <c:catAx>
        <c:axId val="586542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586538184"/>
        <c:crosses val="autoZero"/>
        <c:auto val="1"/>
        <c:lblAlgn val="ctr"/>
        <c:lblOffset val="100"/>
        <c:noMultiLvlLbl val="0"/>
      </c:catAx>
      <c:valAx>
        <c:axId val="586538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865427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'Z408 Bigram Frequency'!$B$1</c:f>
              <c:strCache>
                <c:ptCount val="1"/>
                <c:pt idx="0">
                  <c:v>Count</c:v>
                </c:pt>
              </c:strCache>
            </c:strRef>
          </c:tx>
          <c:spPr>
            <a:solidFill>
              <a:srgbClr val="FF0000"/>
            </a:solidFill>
            <a:ln>
              <a:noFill/>
            </a:ln>
            <a:effectLst/>
          </c:spPr>
          <c:invertIfNegative val="0"/>
          <c:cat>
            <c:strRef>
              <c:f>'Z408 Bigram Frequency'!$A$2:$A$48</c:f>
              <c:strCache>
                <c:ptCount val="47"/>
                <c:pt idx="0">
                  <c:v>9%</c:v>
                </c:pt>
                <c:pt idx="1">
                  <c:v>85</c:v>
                </c:pt>
                <c:pt idx="2">
                  <c:v>#B</c:v>
                </c:pt>
                <c:pt idx="3">
                  <c:v>%%</c:v>
                </c:pt>
                <c:pt idx="4">
                  <c:v>)S</c:v>
                </c:pt>
                <c:pt idx="5">
                  <c:v>/9</c:v>
                </c:pt>
                <c:pt idx="6">
                  <c:v>@X</c:v>
                </c:pt>
                <c:pt idx="7">
                  <c:v>^R</c:v>
                </c:pt>
                <c:pt idx="8">
                  <c:v>_T</c:v>
                </c:pt>
                <c:pt idx="9">
                  <c:v>6q</c:v>
                </c:pt>
                <c:pt idx="10">
                  <c:v>9#</c:v>
                </c:pt>
                <c:pt idx="11">
                  <c:v>A9</c:v>
                </c:pt>
                <c:pt idx="12">
                  <c:v>AP</c:v>
                </c:pt>
                <c:pt idx="13">
                  <c:v>B%</c:v>
                </c:pt>
                <c:pt idx="14">
                  <c:v>BP</c:v>
                </c:pt>
                <c:pt idx="15">
                  <c:v>BV</c:v>
                </c:pt>
                <c:pt idx="16">
                  <c:v>c+</c:v>
                </c:pt>
                <c:pt idx="17">
                  <c:v>cZ</c:v>
                </c:pt>
                <c:pt idx="18">
                  <c:v>DR</c:v>
                </c:pt>
                <c:pt idx="19">
                  <c:v>eG</c:v>
                </c:pt>
                <c:pt idx="20">
                  <c:v>EH</c:v>
                </c:pt>
                <c:pt idx="21">
                  <c:v>GY</c:v>
                </c:pt>
                <c:pt idx="22">
                  <c:v>HM</c:v>
                </c:pt>
                <c:pt idx="23">
                  <c:v>I)</c:v>
                </c:pt>
                <c:pt idx="24">
                  <c:v>Ik</c:v>
                </c:pt>
                <c:pt idx="25">
                  <c:v>L)</c:v>
                </c:pt>
                <c:pt idx="26">
                  <c:v>LM</c:v>
                </c:pt>
                <c:pt idx="27">
                  <c:v>OR</c:v>
                </c:pt>
                <c:pt idx="28">
                  <c:v>P#</c:v>
                </c:pt>
                <c:pt idx="29">
                  <c:v>PO</c:v>
                </c:pt>
                <c:pt idx="30">
                  <c:v>q_</c:v>
                </c:pt>
                <c:pt idx="31">
                  <c:v>qE</c:v>
                </c:pt>
                <c:pt idx="32">
                  <c:v>qG</c:v>
                </c:pt>
                <c:pt idx="33">
                  <c:v>qW</c:v>
                </c:pt>
                <c:pt idx="34">
                  <c:v>r\</c:v>
                </c:pt>
                <c:pt idx="35">
                  <c:v>r9</c:v>
                </c:pt>
                <c:pt idx="36">
                  <c:v>RU</c:v>
                </c:pt>
                <c:pt idx="37">
                  <c:v>S(</c:v>
                </c:pt>
                <c:pt idx="38">
                  <c:v>Tt</c:v>
                </c:pt>
                <c:pt idx="39">
                  <c:v>TY</c:v>
                </c:pt>
                <c:pt idx="40">
                  <c:v>UI</c:v>
                </c:pt>
                <c:pt idx="41">
                  <c:v>VE</c:v>
                </c:pt>
                <c:pt idx="42">
                  <c:v>VW</c:v>
                </c:pt>
                <c:pt idx="43">
                  <c:v>WI</c:v>
                </c:pt>
                <c:pt idx="44">
                  <c:v>Wq</c:v>
                </c:pt>
                <c:pt idx="45">
                  <c:v>WV</c:v>
                </c:pt>
                <c:pt idx="46">
                  <c:v>Xq</c:v>
                </c:pt>
              </c:strCache>
            </c:strRef>
          </c:cat>
          <c:val>
            <c:numRef>
              <c:f>'Z408 Bigram Frequency'!$B$2:$B$48</c:f>
              <c:numCache>
                <c:formatCode>General</c:formatCode>
                <c:ptCount val="47"/>
                <c:pt idx="0">
                  <c:v>3</c:v>
                </c:pt>
                <c:pt idx="1">
                  <c:v>2</c:v>
                </c:pt>
                <c:pt idx="2">
                  <c:v>6</c:v>
                </c:pt>
                <c:pt idx="3">
                  <c:v>2</c:v>
                </c:pt>
                <c:pt idx="4">
                  <c:v>2</c:v>
                </c:pt>
                <c:pt idx="5">
                  <c:v>2</c:v>
                </c:pt>
                <c:pt idx="6">
                  <c:v>2</c:v>
                </c:pt>
                <c:pt idx="7">
                  <c:v>2</c:v>
                </c:pt>
                <c:pt idx="8">
                  <c:v>2</c:v>
                </c:pt>
                <c:pt idx="9">
                  <c:v>2</c:v>
                </c:pt>
                <c:pt idx="10">
                  <c:v>3</c:v>
                </c:pt>
                <c:pt idx="11">
                  <c:v>3</c:v>
                </c:pt>
                <c:pt idx="12">
                  <c:v>2</c:v>
                </c:pt>
                <c:pt idx="13">
                  <c:v>2</c:v>
                </c:pt>
                <c:pt idx="14">
                  <c:v>3</c:v>
                </c:pt>
                <c:pt idx="15">
                  <c:v>2</c:v>
                </c:pt>
                <c:pt idx="16">
                  <c:v>2</c:v>
                </c:pt>
                <c:pt idx="17">
                  <c:v>2</c:v>
                </c:pt>
                <c:pt idx="18">
                  <c:v>2</c:v>
                </c:pt>
                <c:pt idx="19">
                  <c:v>2</c:v>
                </c:pt>
                <c:pt idx="20">
                  <c:v>2</c:v>
                </c:pt>
                <c:pt idx="21">
                  <c:v>2</c:v>
                </c:pt>
                <c:pt idx="22">
                  <c:v>2</c:v>
                </c:pt>
                <c:pt idx="23">
                  <c:v>2</c:v>
                </c:pt>
                <c:pt idx="24">
                  <c:v>2</c:v>
                </c:pt>
                <c:pt idx="25">
                  <c:v>2</c:v>
                </c:pt>
                <c:pt idx="26">
                  <c:v>3</c:v>
                </c:pt>
                <c:pt idx="27">
                  <c:v>3</c:v>
                </c:pt>
                <c:pt idx="28">
                  <c:v>2</c:v>
                </c:pt>
                <c:pt idx="29">
                  <c:v>2</c:v>
                </c:pt>
                <c:pt idx="30">
                  <c:v>4</c:v>
                </c:pt>
                <c:pt idx="31">
                  <c:v>3</c:v>
                </c:pt>
                <c:pt idx="32">
                  <c:v>2</c:v>
                </c:pt>
                <c:pt idx="33">
                  <c:v>2</c:v>
                </c:pt>
                <c:pt idx="34">
                  <c:v>2</c:v>
                </c:pt>
                <c:pt idx="35">
                  <c:v>2</c:v>
                </c:pt>
                <c:pt idx="36">
                  <c:v>2</c:v>
                </c:pt>
                <c:pt idx="37">
                  <c:v>2</c:v>
                </c:pt>
                <c:pt idx="38">
                  <c:v>3</c:v>
                </c:pt>
                <c:pt idx="39">
                  <c:v>2</c:v>
                </c:pt>
                <c:pt idx="40">
                  <c:v>2</c:v>
                </c:pt>
                <c:pt idx="41">
                  <c:v>2</c:v>
                </c:pt>
                <c:pt idx="42">
                  <c:v>3</c:v>
                </c:pt>
                <c:pt idx="43">
                  <c:v>2</c:v>
                </c:pt>
                <c:pt idx="44">
                  <c:v>2</c:v>
                </c:pt>
                <c:pt idx="45">
                  <c:v>2</c:v>
                </c:pt>
                <c:pt idx="46">
                  <c:v>2</c:v>
                </c:pt>
              </c:numCache>
            </c:numRef>
          </c:val>
          <c:extLst>
            <c:ext xmlns:c16="http://schemas.microsoft.com/office/drawing/2014/chart" uri="{C3380CC4-5D6E-409C-BE32-E72D297353CC}">
              <c16:uniqueId val="{00000000-710C-4AC1-BEA8-2A60A7AD64F4}"/>
            </c:ext>
          </c:extLst>
        </c:ser>
        <c:dLbls>
          <c:showLegendKey val="0"/>
          <c:showVal val="0"/>
          <c:showCatName val="0"/>
          <c:showSerName val="0"/>
          <c:showPercent val="0"/>
          <c:showBubbleSize val="0"/>
        </c:dLbls>
        <c:gapWidth val="219"/>
        <c:overlap val="-27"/>
        <c:axId val="586542776"/>
        <c:axId val="586538184"/>
      </c:barChart>
      <c:catAx>
        <c:axId val="586542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586538184"/>
        <c:crosses val="autoZero"/>
        <c:auto val="1"/>
        <c:lblAlgn val="ctr"/>
        <c:lblOffset val="100"/>
        <c:noMultiLvlLbl val="0"/>
      </c:catAx>
      <c:valAx>
        <c:axId val="586538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865427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'Z408 Bigram Frequency'!$B$1</c:f>
              <c:strCache>
                <c:ptCount val="1"/>
                <c:pt idx="0">
                  <c:v>Count</c:v>
                </c:pt>
              </c:strCache>
            </c:strRef>
          </c:tx>
          <c:spPr>
            <a:solidFill>
              <a:srgbClr val="FF0000"/>
            </a:solidFill>
            <a:ln>
              <a:noFill/>
            </a:ln>
            <a:effectLst/>
          </c:spPr>
          <c:invertIfNegative val="0"/>
          <c:cat>
            <c:strRef>
              <c:f>'Z408 Bigram Frequency'!$A$2:$A$48</c:f>
              <c:strCache>
                <c:ptCount val="47"/>
                <c:pt idx="0">
                  <c:v>9%</c:v>
                </c:pt>
                <c:pt idx="1">
                  <c:v>85</c:v>
                </c:pt>
                <c:pt idx="2">
                  <c:v>#B</c:v>
                </c:pt>
                <c:pt idx="3">
                  <c:v>%%</c:v>
                </c:pt>
                <c:pt idx="4">
                  <c:v>)S</c:v>
                </c:pt>
                <c:pt idx="5">
                  <c:v>/9</c:v>
                </c:pt>
                <c:pt idx="6">
                  <c:v>@X</c:v>
                </c:pt>
                <c:pt idx="7">
                  <c:v>^R</c:v>
                </c:pt>
                <c:pt idx="8">
                  <c:v>_T</c:v>
                </c:pt>
                <c:pt idx="9">
                  <c:v>6q</c:v>
                </c:pt>
                <c:pt idx="10">
                  <c:v>9#</c:v>
                </c:pt>
                <c:pt idx="11">
                  <c:v>A9</c:v>
                </c:pt>
                <c:pt idx="12">
                  <c:v>AP</c:v>
                </c:pt>
                <c:pt idx="13">
                  <c:v>B%</c:v>
                </c:pt>
                <c:pt idx="14">
                  <c:v>BP</c:v>
                </c:pt>
                <c:pt idx="15">
                  <c:v>BV</c:v>
                </c:pt>
                <c:pt idx="16">
                  <c:v>c+</c:v>
                </c:pt>
                <c:pt idx="17">
                  <c:v>cZ</c:v>
                </c:pt>
                <c:pt idx="18">
                  <c:v>DR</c:v>
                </c:pt>
                <c:pt idx="19">
                  <c:v>eG</c:v>
                </c:pt>
                <c:pt idx="20">
                  <c:v>EH</c:v>
                </c:pt>
                <c:pt idx="21">
                  <c:v>GY</c:v>
                </c:pt>
                <c:pt idx="22">
                  <c:v>HM</c:v>
                </c:pt>
                <c:pt idx="23">
                  <c:v>I)</c:v>
                </c:pt>
                <c:pt idx="24">
                  <c:v>Ik</c:v>
                </c:pt>
                <c:pt idx="25">
                  <c:v>L)</c:v>
                </c:pt>
                <c:pt idx="26">
                  <c:v>LM</c:v>
                </c:pt>
                <c:pt idx="27">
                  <c:v>OR</c:v>
                </c:pt>
                <c:pt idx="28">
                  <c:v>P#</c:v>
                </c:pt>
                <c:pt idx="29">
                  <c:v>PO</c:v>
                </c:pt>
                <c:pt idx="30">
                  <c:v>q_</c:v>
                </c:pt>
                <c:pt idx="31">
                  <c:v>qE</c:v>
                </c:pt>
                <c:pt idx="32">
                  <c:v>qG</c:v>
                </c:pt>
                <c:pt idx="33">
                  <c:v>qW</c:v>
                </c:pt>
                <c:pt idx="34">
                  <c:v>r\</c:v>
                </c:pt>
                <c:pt idx="35">
                  <c:v>r9</c:v>
                </c:pt>
                <c:pt idx="36">
                  <c:v>RU</c:v>
                </c:pt>
                <c:pt idx="37">
                  <c:v>S(</c:v>
                </c:pt>
                <c:pt idx="38">
                  <c:v>Tt</c:v>
                </c:pt>
                <c:pt idx="39">
                  <c:v>TY</c:v>
                </c:pt>
                <c:pt idx="40">
                  <c:v>UI</c:v>
                </c:pt>
                <c:pt idx="41">
                  <c:v>VE</c:v>
                </c:pt>
                <c:pt idx="42">
                  <c:v>VW</c:v>
                </c:pt>
                <c:pt idx="43">
                  <c:v>WI</c:v>
                </c:pt>
                <c:pt idx="44">
                  <c:v>Wq</c:v>
                </c:pt>
                <c:pt idx="45">
                  <c:v>WV</c:v>
                </c:pt>
                <c:pt idx="46">
                  <c:v>Xq</c:v>
                </c:pt>
              </c:strCache>
            </c:strRef>
          </c:cat>
          <c:val>
            <c:numRef>
              <c:f>'Z408 Bigram Frequency'!$B$2:$B$48</c:f>
              <c:numCache>
                <c:formatCode>General</c:formatCode>
                <c:ptCount val="47"/>
                <c:pt idx="0">
                  <c:v>3</c:v>
                </c:pt>
                <c:pt idx="1">
                  <c:v>2</c:v>
                </c:pt>
                <c:pt idx="2">
                  <c:v>6</c:v>
                </c:pt>
                <c:pt idx="3">
                  <c:v>2</c:v>
                </c:pt>
                <c:pt idx="4">
                  <c:v>2</c:v>
                </c:pt>
                <c:pt idx="5">
                  <c:v>2</c:v>
                </c:pt>
                <c:pt idx="6">
                  <c:v>2</c:v>
                </c:pt>
                <c:pt idx="7">
                  <c:v>2</c:v>
                </c:pt>
                <c:pt idx="8">
                  <c:v>2</c:v>
                </c:pt>
                <c:pt idx="9">
                  <c:v>2</c:v>
                </c:pt>
                <c:pt idx="10">
                  <c:v>3</c:v>
                </c:pt>
                <c:pt idx="11">
                  <c:v>3</c:v>
                </c:pt>
                <c:pt idx="12">
                  <c:v>2</c:v>
                </c:pt>
                <c:pt idx="13">
                  <c:v>2</c:v>
                </c:pt>
                <c:pt idx="14">
                  <c:v>3</c:v>
                </c:pt>
                <c:pt idx="15">
                  <c:v>2</c:v>
                </c:pt>
                <c:pt idx="16">
                  <c:v>2</c:v>
                </c:pt>
                <c:pt idx="17">
                  <c:v>2</c:v>
                </c:pt>
                <c:pt idx="18">
                  <c:v>2</c:v>
                </c:pt>
                <c:pt idx="19">
                  <c:v>2</c:v>
                </c:pt>
                <c:pt idx="20">
                  <c:v>2</c:v>
                </c:pt>
                <c:pt idx="21">
                  <c:v>2</c:v>
                </c:pt>
                <c:pt idx="22">
                  <c:v>2</c:v>
                </c:pt>
                <c:pt idx="23">
                  <c:v>2</c:v>
                </c:pt>
                <c:pt idx="24">
                  <c:v>2</c:v>
                </c:pt>
                <c:pt idx="25">
                  <c:v>2</c:v>
                </c:pt>
                <c:pt idx="26">
                  <c:v>3</c:v>
                </c:pt>
                <c:pt idx="27">
                  <c:v>3</c:v>
                </c:pt>
                <c:pt idx="28">
                  <c:v>2</c:v>
                </c:pt>
                <c:pt idx="29">
                  <c:v>2</c:v>
                </c:pt>
                <c:pt idx="30">
                  <c:v>4</c:v>
                </c:pt>
                <c:pt idx="31">
                  <c:v>3</c:v>
                </c:pt>
                <c:pt idx="32">
                  <c:v>2</c:v>
                </c:pt>
                <c:pt idx="33">
                  <c:v>2</c:v>
                </c:pt>
                <c:pt idx="34">
                  <c:v>2</c:v>
                </c:pt>
                <c:pt idx="35">
                  <c:v>2</c:v>
                </c:pt>
                <c:pt idx="36">
                  <c:v>2</c:v>
                </c:pt>
                <c:pt idx="37">
                  <c:v>2</c:v>
                </c:pt>
                <c:pt idx="38">
                  <c:v>3</c:v>
                </c:pt>
                <c:pt idx="39">
                  <c:v>2</c:v>
                </c:pt>
                <c:pt idx="40">
                  <c:v>2</c:v>
                </c:pt>
                <c:pt idx="41">
                  <c:v>2</c:v>
                </c:pt>
                <c:pt idx="42">
                  <c:v>3</c:v>
                </c:pt>
                <c:pt idx="43">
                  <c:v>2</c:v>
                </c:pt>
                <c:pt idx="44">
                  <c:v>2</c:v>
                </c:pt>
                <c:pt idx="45">
                  <c:v>2</c:v>
                </c:pt>
                <c:pt idx="46">
                  <c:v>2</c:v>
                </c:pt>
              </c:numCache>
            </c:numRef>
          </c:val>
          <c:extLst>
            <c:ext xmlns:c16="http://schemas.microsoft.com/office/drawing/2014/chart" uri="{C3380CC4-5D6E-409C-BE32-E72D297353CC}">
              <c16:uniqueId val="{00000000-710C-4AC1-BEA8-2A60A7AD64F4}"/>
            </c:ext>
          </c:extLst>
        </c:ser>
        <c:dLbls>
          <c:showLegendKey val="0"/>
          <c:showVal val="0"/>
          <c:showCatName val="0"/>
          <c:showSerName val="0"/>
          <c:showPercent val="0"/>
          <c:showBubbleSize val="0"/>
        </c:dLbls>
        <c:gapWidth val="219"/>
        <c:overlap val="-27"/>
        <c:axId val="586542776"/>
        <c:axId val="586538184"/>
      </c:barChart>
      <c:catAx>
        <c:axId val="586542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586538184"/>
        <c:crosses val="autoZero"/>
        <c:auto val="1"/>
        <c:lblAlgn val="ctr"/>
        <c:lblOffset val="100"/>
        <c:noMultiLvlLbl val="0"/>
      </c:catAx>
      <c:valAx>
        <c:axId val="586538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865427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'z408 Decryption'!$B$220</c:f>
              <c:strCache>
                <c:ptCount val="1"/>
                <c:pt idx="0">
                  <c:v>Count</c:v>
                </c:pt>
              </c:strCache>
            </c:strRef>
          </c:tx>
          <c:spPr>
            <a:solidFill>
              <a:srgbClr val="FF0000"/>
            </a:solidFill>
            <a:ln>
              <a:noFill/>
            </a:ln>
            <a:effectLst/>
          </c:spPr>
          <c:invertIfNegative val="0"/>
          <c:cat>
            <c:strRef>
              <c:f>'z408 Decryption'!$A$221:$A$239</c:f>
              <c:strCache>
                <c:ptCount val="19"/>
                <c:pt idx="0">
                  <c:v>58</c:v>
                </c:pt>
                <c:pt idx="1">
                  <c:v>85</c:v>
                </c:pt>
                <c:pt idx="2">
                  <c:v>VW</c:v>
                </c:pt>
                <c:pt idx="3">
                  <c:v>LM</c:v>
                </c:pt>
                <c:pt idx="4">
                  <c:v>qG</c:v>
                </c:pt>
                <c:pt idx="5">
                  <c:v>tL</c:v>
                </c:pt>
                <c:pt idx="6">
                  <c:v>S(</c:v>
                </c:pt>
                <c:pt idx="7">
                  <c:v>qE</c:v>
                </c:pt>
                <c:pt idx="8">
                  <c:v>pV</c:v>
                </c:pt>
                <c:pt idx="9">
                  <c:v>EH</c:v>
                </c:pt>
                <c:pt idx="10">
                  <c:v>c</c:v>
                </c:pt>
                <c:pt idx="11">
                  <c:v>@X</c:v>
                </c:pt>
                <c:pt idx="12">
                  <c:v>I)</c:v>
                </c:pt>
                <c:pt idx="13">
                  <c:v>(</c:v>
                </c:pt>
                <c:pt idx="14">
                  <c:v>L)</c:v>
                </c:pt>
                <c:pt idx="15">
                  <c:v>r\</c:v>
                </c:pt>
                <c:pt idx="16">
                  <c:v>6H</c:v>
                </c:pt>
                <c:pt idx="17">
                  <c:v>MJ</c:v>
                </c:pt>
                <c:pt idx="18">
                  <c:v>Tt</c:v>
                </c:pt>
              </c:strCache>
            </c:strRef>
          </c:cat>
          <c:val>
            <c:numRef>
              <c:f>'z408 Decryption'!$B$221:$B$239</c:f>
              <c:numCache>
                <c:formatCode>General</c:formatCode>
                <c:ptCount val="19"/>
                <c:pt idx="0">
                  <c:v>1</c:v>
                </c:pt>
                <c:pt idx="1">
                  <c:v>2</c:v>
                </c:pt>
                <c:pt idx="2">
                  <c:v>3</c:v>
                </c:pt>
                <c:pt idx="3">
                  <c:v>3</c:v>
                </c:pt>
                <c:pt idx="4">
                  <c:v>2</c:v>
                </c:pt>
                <c:pt idx="5">
                  <c:v>2</c:v>
                </c:pt>
                <c:pt idx="6">
                  <c:v>2</c:v>
                </c:pt>
                <c:pt idx="7">
                  <c:v>2</c:v>
                </c:pt>
                <c:pt idx="8">
                  <c:v>2</c:v>
                </c:pt>
                <c:pt idx="9">
                  <c:v>2</c:v>
                </c:pt>
                <c:pt idx="10">
                  <c:v>2</c:v>
                </c:pt>
                <c:pt idx="11">
                  <c:v>2</c:v>
                </c:pt>
                <c:pt idx="12">
                  <c:v>2</c:v>
                </c:pt>
                <c:pt idx="13">
                  <c:v>2</c:v>
                </c:pt>
                <c:pt idx="14">
                  <c:v>2</c:v>
                </c:pt>
                <c:pt idx="15">
                  <c:v>2</c:v>
                </c:pt>
                <c:pt idx="16">
                  <c:v>2</c:v>
                </c:pt>
                <c:pt idx="17">
                  <c:v>2</c:v>
                </c:pt>
                <c:pt idx="18">
                  <c:v>2</c:v>
                </c:pt>
              </c:numCache>
            </c:numRef>
          </c:val>
          <c:extLst>
            <c:ext xmlns:c16="http://schemas.microsoft.com/office/drawing/2014/chart" uri="{C3380CC4-5D6E-409C-BE32-E72D297353CC}">
              <c16:uniqueId val="{00000000-CDD8-4CC2-94D1-1D4AEB66782B}"/>
            </c:ext>
          </c:extLst>
        </c:ser>
        <c:dLbls>
          <c:showLegendKey val="0"/>
          <c:showVal val="0"/>
          <c:showCatName val="0"/>
          <c:showSerName val="0"/>
          <c:showPercent val="0"/>
          <c:showBubbleSize val="0"/>
        </c:dLbls>
        <c:gapWidth val="219"/>
        <c:overlap val="-27"/>
        <c:axId val="453361256"/>
        <c:axId val="453360272"/>
      </c:barChart>
      <c:catAx>
        <c:axId val="453361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53360272"/>
        <c:crosses val="autoZero"/>
        <c:auto val="1"/>
        <c:lblAlgn val="ctr"/>
        <c:lblOffset val="100"/>
        <c:noMultiLvlLbl val="0"/>
      </c:catAx>
      <c:valAx>
        <c:axId val="453360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533612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'z408 Decryption'!$B$220</c:f>
              <c:strCache>
                <c:ptCount val="1"/>
                <c:pt idx="0">
                  <c:v>Count</c:v>
                </c:pt>
              </c:strCache>
            </c:strRef>
          </c:tx>
          <c:spPr>
            <a:solidFill>
              <a:srgbClr val="FF0000"/>
            </a:solidFill>
            <a:ln>
              <a:noFill/>
            </a:ln>
            <a:effectLst/>
          </c:spPr>
          <c:invertIfNegative val="0"/>
          <c:cat>
            <c:strRef>
              <c:f>'z408 Decryption'!$A$221:$A$239</c:f>
              <c:strCache>
                <c:ptCount val="19"/>
                <c:pt idx="0">
                  <c:v>58</c:v>
                </c:pt>
                <c:pt idx="1">
                  <c:v>85</c:v>
                </c:pt>
                <c:pt idx="2">
                  <c:v>VW</c:v>
                </c:pt>
                <c:pt idx="3">
                  <c:v>LM</c:v>
                </c:pt>
                <c:pt idx="4">
                  <c:v>qG</c:v>
                </c:pt>
                <c:pt idx="5">
                  <c:v>tL</c:v>
                </c:pt>
                <c:pt idx="6">
                  <c:v>S(</c:v>
                </c:pt>
                <c:pt idx="7">
                  <c:v>qE</c:v>
                </c:pt>
                <c:pt idx="8">
                  <c:v>pV</c:v>
                </c:pt>
                <c:pt idx="9">
                  <c:v>EH</c:v>
                </c:pt>
                <c:pt idx="10">
                  <c:v>c</c:v>
                </c:pt>
                <c:pt idx="11">
                  <c:v>@X</c:v>
                </c:pt>
                <c:pt idx="12">
                  <c:v>I)</c:v>
                </c:pt>
                <c:pt idx="13">
                  <c:v>(</c:v>
                </c:pt>
                <c:pt idx="14">
                  <c:v>L)</c:v>
                </c:pt>
                <c:pt idx="15">
                  <c:v>r\</c:v>
                </c:pt>
                <c:pt idx="16">
                  <c:v>6H</c:v>
                </c:pt>
                <c:pt idx="17">
                  <c:v>MJ</c:v>
                </c:pt>
                <c:pt idx="18">
                  <c:v>Tt</c:v>
                </c:pt>
              </c:strCache>
            </c:strRef>
          </c:cat>
          <c:val>
            <c:numRef>
              <c:f>'z408 Decryption'!$B$221:$B$239</c:f>
              <c:numCache>
                <c:formatCode>General</c:formatCode>
                <c:ptCount val="19"/>
                <c:pt idx="0">
                  <c:v>1</c:v>
                </c:pt>
                <c:pt idx="1">
                  <c:v>2</c:v>
                </c:pt>
                <c:pt idx="2">
                  <c:v>3</c:v>
                </c:pt>
                <c:pt idx="3">
                  <c:v>3</c:v>
                </c:pt>
                <c:pt idx="4">
                  <c:v>2</c:v>
                </c:pt>
                <c:pt idx="5">
                  <c:v>2</c:v>
                </c:pt>
                <c:pt idx="6">
                  <c:v>2</c:v>
                </c:pt>
                <c:pt idx="7">
                  <c:v>2</c:v>
                </c:pt>
                <c:pt idx="8">
                  <c:v>2</c:v>
                </c:pt>
                <c:pt idx="9">
                  <c:v>2</c:v>
                </c:pt>
                <c:pt idx="10">
                  <c:v>2</c:v>
                </c:pt>
                <c:pt idx="11">
                  <c:v>2</c:v>
                </c:pt>
                <c:pt idx="12">
                  <c:v>2</c:v>
                </c:pt>
                <c:pt idx="13">
                  <c:v>2</c:v>
                </c:pt>
                <c:pt idx="14">
                  <c:v>2</c:v>
                </c:pt>
                <c:pt idx="15">
                  <c:v>2</c:v>
                </c:pt>
                <c:pt idx="16">
                  <c:v>2</c:v>
                </c:pt>
                <c:pt idx="17">
                  <c:v>2</c:v>
                </c:pt>
                <c:pt idx="18">
                  <c:v>2</c:v>
                </c:pt>
              </c:numCache>
            </c:numRef>
          </c:val>
          <c:extLst>
            <c:ext xmlns:c16="http://schemas.microsoft.com/office/drawing/2014/chart" uri="{C3380CC4-5D6E-409C-BE32-E72D297353CC}">
              <c16:uniqueId val="{00000000-CDD8-4CC2-94D1-1D4AEB66782B}"/>
            </c:ext>
          </c:extLst>
        </c:ser>
        <c:dLbls>
          <c:showLegendKey val="0"/>
          <c:showVal val="0"/>
          <c:showCatName val="0"/>
          <c:showSerName val="0"/>
          <c:showPercent val="0"/>
          <c:showBubbleSize val="0"/>
        </c:dLbls>
        <c:gapWidth val="219"/>
        <c:overlap val="-27"/>
        <c:axId val="453361256"/>
        <c:axId val="453360272"/>
      </c:barChart>
      <c:catAx>
        <c:axId val="453361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53360272"/>
        <c:crosses val="autoZero"/>
        <c:auto val="1"/>
        <c:lblAlgn val="ctr"/>
        <c:lblOffset val="100"/>
        <c:noMultiLvlLbl val="0"/>
      </c:catAx>
      <c:valAx>
        <c:axId val="453360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533612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32BBE6-A96D-4758-8A77-492C7E5CFF0E}" type="datetimeFigureOut">
              <a:rPr lang="en-US" smtClean="0"/>
              <a:t>2/9/2017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D0C19E-AFFD-4555-A095-3A292A7A5C5D}" type="slidenum">
              <a:rPr lang="en-US" smtClean="0"/>
              <a:t>‹#›</a:t>
            </a:fld>
            <a:endParaRPr lang="en-US"/>
          </a:p>
        </p:txBody>
      </p:sp>
    </p:spTree>
    <p:extLst>
      <p:ext uri="{BB962C8B-B14F-4D97-AF65-F5344CB8AC3E}">
        <p14:creationId xmlns:p14="http://schemas.microsoft.com/office/powerpoint/2010/main" val="2864464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D0C19E-AFFD-4555-A095-3A292A7A5C5D}" type="slidenum">
              <a:rPr lang="en-US" smtClean="0"/>
              <a:t>1</a:t>
            </a:fld>
            <a:endParaRPr lang="en-US"/>
          </a:p>
        </p:txBody>
      </p:sp>
    </p:spTree>
    <p:extLst>
      <p:ext uri="{BB962C8B-B14F-4D97-AF65-F5344CB8AC3E}">
        <p14:creationId xmlns:p14="http://schemas.microsoft.com/office/powerpoint/2010/main" val="171048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KILLING</a:t>
            </a:r>
          </a:p>
          <a:p>
            <a:r>
              <a:rPr lang="en-US" dirty="0"/>
              <a:t>O =&gt; N,</a:t>
            </a:r>
            <a:r>
              <a:rPr lang="en-US" baseline="0" dirty="0"/>
              <a:t> R =&gt; G</a:t>
            </a:r>
            <a:endParaRPr lang="en-US" dirty="0"/>
          </a:p>
        </p:txBody>
      </p:sp>
      <p:sp>
        <p:nvSpPr>
          <p:cNvPr id="4" name="Slide Number Placeholder 3"/>
          <p:cNvSpPr>
            <a:spLocks noGrp="1"/>
          </p:cNvSpPr>
          <p:nvPr>
            <p:ph type="sldNum" sz="quarter" idx="10"/>
          </p:nvPr>
        </p:nvSpPr>
        <p:spPr/>
        <p:txBody>
          <a:bodyPr/>
          <a:lstStyle/>
          <a:p>
            <a:fld id="{D3D0C19E-AFFD-4555-A095-3A292A7A5C5D}" type="slidenum">
              <a:rPr lang="en-US" smtClean="0"/>
              <a:t>59</a:t>
            </a:fld>
            <a:endParaRPr lang="en-US"/>
          </a:p>
        </p:txBody>
      </p:sp>
    </p:spTree>
    <p:extLst>
      <p:ext uri="{BB962C8B-B14F-4D97-AF65-F5344CB8AC3E}">
        <p14:creationId xmlns:p14="http://schemas.microsoft.com/office/powerpoint/2010/main" val="16229836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KILL</a:t>
            </a:r>
          </a:p>
          <a:p>
            <a:r>
              <a:rPr lang="en-US" dirty="0"/>
              <a:t>% =&gt; L</a:t>
            </a:r>
          </a:p>
        </p:txBody>
      </p:sp>
      <p:sp>
        <p:nvSpPr>
          <p:cNvPr id="4" name="Slide Number Placeholder 3"/>
          <p:cNvSpPr>
            <a:spLocks noGrp="1"/>
          </p:cNvSpPr>
          <p:nvPr>
            <p:ph type="sldNum" sz="quarter" idx="10"/>
          </p:nvPr>
        </p:nvSpPr>
        <p:spPr/>
        <p:txBody>
          <a:bodyPr/>
          <a:lstStyle/>
          <a:p>
            <a:fld id="{D3D0C19E-AFFD-4555-A095-3A292A7A5C5D}" type="slidenum">
              <a:rPr lang="en-US" smtClean="0"/>
              <a:t>60</a:t>
            </a:fld>
            <a:endParaRPr lang="en-US"/>
          </a:p>
        </p:txBody>
      </p:sp>
    </p:spTree>
    <p:extLst>
      <p:ext uri="{BB962C8B-B14F-4D97-AF65-F5344CB8AC3E}">
        <p14:creationId xmlns:p14="http://schemas.microsoft.com/office/powerpoint/2010/main" val="29804145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LIKE KILLING</a:t>
            </a:r>
          </a:p>
          <a:p>
            <a:r>
              <a:rPr lang="en-US" dirty="0"/>
              <a:t>Z =&gt; E, U =&gt;</a:t>
            </a:r>
            <a:r>
              <a:rPr lang="en-US" baseline="0" dirty="0"/>
              <a:t> I, k =&gt; I</a:t>
            </a:r>
            <a:endParaRPr lang="en-US" dirty="0"/>
          </a:p>
        </p:txBody>
      </p:sp>
      <p:sp>
        <p:nvSpPr>
          <p:cNvPr id="4" name="Slide Number Placeholder 3"/>
          <p:cNvSpPr>
            <a:spLocks noGrp="1"/>
          </p:cNvSpPr>
          <p:nvPr>
            <p:ph type="sldNum" sz="quarter" idx="10"/>
          </p:nvPr>
        </p:nvSpPr>
        <p:spPr/>
        <p:txBody>
          <a:bodyPr/>
          <a:lstStyle/>
          <a:p>
            <a:fld id="{D3D0C19E-AFFD-4555-A095-3A292A7A5C5D}" type="slidenum">
              <a:rPr lang="en-US" smtClean="0"/>
              <a:t>61</a:t>
            </a:fld>
            <a:endParaRPr lang="en-US"/>
          </a:p>
        </p:txBody>
      </p:sp>
    </p:spTree>
    <p:extLst>
      <p:ext uri="{BB962C8B-B14F-4D97-AF65-F5344CB8AC3E}">
        <p14:creationId xmlns:p14="http://schemas.microsoft.com/office/powerpoint/2010/main" val="41847063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KILLED</a:t>
            </a:r>
          </a:p>
          <a:p>
            <a:r>
              <a:rPr lang="en-US" dirty="0"/>
              <a:t>f =&gt; D</a:t>
            </a:r>
          </a:p>
        </p:txBody>
      </p:sp>
      <p:sp>
        <p:nvSpPr>
          <p:cNvPr id="4" name="Slide Number Placeholder 3"/>
          <p:cNvSpPr>
            <a:spLocks noGrp="1"/>
          </p:cNvSpPr>
          <p:nvPr>
            <p:ph type="sldNum" sz="quarter" idx="10"/>
          </p:nvPr>
        </p:nvSpPr>
        <p:spPr/>
        <p:txBody>
          <a:bodyPr/>
          <a:lstStyle/>
          <a:p>
            <a:fld id="{D3D0C19E-AFFD-4555-A095-3A292A7A5C5D}" type="slidenum">
              <a:rPr lang="en-US" smtClean="0"/>
              <a:t>62</a:t>
            </a:fld>
            <a:endParaRPr lang="en-US"/>
          </a:p>
        </p:txBody>
      </p:sp>
    </p:spTree>
    <p:extLst>
      <p:ext uri="{BB962C8B-B14F-4D97-AF65-F5344CB8AC3E}">
        <p14:creationId xmlns:p14="http://schemas.microsoft.com/office/powerpoint/2010/main" val="42269783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KILLING WILD</a:t>
            </a:r>
          </a:p>
          <a:p>
            <a:r>
              <a:rPr lang="en-US" dirty="0"/>
              <a:t>A =&gt; W</a:t>
            </a:r>
          </a:p>
        </p:txBody>
      </p:sp>
      <p:sp>
        <p:nvSpPr>
          <p:cNvPr id="4" name="Slide Number Placeholder 3"/>
          <p:cNvSpPr>
            <a:spLocks noGrp="1"/>
          </p:cNvSpPr>
          <p:nvPr>
            <p:ph type="sldNum" sz="quarter" idx="10"/>
          </p:nvPr>
        </p:nvSpPr>
        <p:spPr/>
        <p:txBody>
          <a:bodyPr/>
          <a:lstStyle/>
          <a:p>
            <a:fld id="{D3D0C19E-AFFD-4555-A095-3A292A7A5C5D}" type="slidenum">
              <a:rPr lang="en-US" smtClean="0"/>
              <a:t>63</a:t>
            </a:fld>
            <a:endParaRPr lang="en-US"/>
          </a:p>
        </p:txBody>
      </p:sp>
    </p:spTree>
    <p:extLst>
      <p:ext uri="{BB962C8B-B14F-4D97-AF65-F5344CB8AC3E}">
        <p14:creationId xmlns:p14="http://schemas.microsoft.com/office/powerpoint/2010/main" val="2460178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Nothing</a:t>
            </a:r>
            <a:r>
              <a:rPr lang="en-US" baseline="0" dirty="0"/>
              <a:t>…  Let’s give frequency analysis a shot…</a:t>
            </a:r>
            <a:endParaRPr lang="en-US" dirty="0"/>
          </a:p>
        </p:txBody>
      </p:sp>
      <p:sp>
        <p:nvSpPr>
          <p:cNvPr id="4" name="Slide Number Placeholder 3"/>
          <p:cNvSpPr>
            <a:spLocks noGrp="1"/>
          </p:cNvSpPr>
          <p:nvPr>
            <p:ph type="sldNum" sz="quarter" idx="10"/>
          </p:nvPr>
        </p:nvSpPr>
        <p:spPr/>
        <p:txBody>
          <a:bodyPr/>
          <a:lstStyle/>
          <a:p>
            <a:fld id="{D3D0C19E-AFFD-4555-A095-3A292A7A5C5D}" type="slidenum">
              <a:rPr lang="en-US" smtClean="0"/>
              <a:t>64</a:t>
            </a:fld>
            <a:endParaRPr lang="en-US"/>
          </a:p>
        </p:txBody>
      </p:sp>
    </p:spTree>
    <p:extLst>
      <p:ext uri="{BB962C8B-B14F-4D97-AF65-F5344CB8AC3E}">
        <p14:creationId xmlns:p14="http://schemas.microsoft.com/office/powerpoint/2010/main" val="3949289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THRILLING</a:t>
            </a:r>
          </a:p>
          <a:p>
            <a:r>
              <a:rPr lang="en-US" dirty="0"/>
              <a:t>r</a:t>
            </a:r>
            <a:r>
              <a:rPr lang="en-US" baseline="0" dirty="0"/>
              <a:t> =&gt; R, D =&gt; N</a:t>
            </a:r>
            <a:endParaRPr lang="en-US" dirty="0"/>
          </a:p>
        </p:txBody>
      </p:sp>
      <p:sp>
        <p:nvSpPr>
          <p:cNvPr id="4" name="Slide Number Placeholder 3"/>
          <p:cNvSpPr>
            <a:spLocks noGrp="1"/>
          </p:cNvSpPr>
          <p:nvPr>
            <p:ph type="sldNum" sz="quarter" idx="10"/>
          </p:nvPr>
        </p:nvSpPr>
        <p:spPr/>
        <p:txBody>
          <a:bodyPr/>
          <a:lstStyle/>
          <a:p>
            <a:fld id="{D3D0C19E-AFFD-4555-A095-3A292A7A5C5D}" type="slidenum">
              <a:rPr lang="en-US" smtClean="0"/>
              <a:t>67</a:t>
            </a:fld>
            <a:endParaRPr lang="en-US"/>
          </a:p>
        </p:txBody>
      </p:sp>
    </p:spTree>
    <p:extLst>
      <p:ext uri="{BB962C8B-B14F-4D97-AF65-F5344CB8AC3E}">
        <p14:creationId xmlns:p14="http://schemas.microsoft.com/office/powerpoint/2010/main" val="30177216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a:t>
            </a:r>
            <a:r>
              <a:rPr lang="en-US" baseline="0" dirty="0"/>
              <a:t> KILL</a:t>
            </a:r>
          </a:p>
          <a:p>
            <a:r>
              <a:rPr lang="en-US" baseline="0" dirty="0"/>
              <a:t>d =&gt; O</a:t>
            </a:r>
          </a:p>
          <a:p>
            <a:endParaRPr lang="en-US" baseline="0" dirty="0"/>
          </a:p>
          <a:p>
            <a:r>
              <a:rPr lang="en-US" baseline="0" dirty="0"/>
              <a:t>I WILL NOT</a:t>
            </a:r>
          </a:p>
          <a:p>
            <a:r>
              <a:rPr lang="en-US" baseline="0" dirty="0"/>
              <a:t>T =&gt; O, 5 =&gt; T</a:t>
            </a:r>
            <a:endParaRPr lang="en-US" dirty="0"/>
          </a:p>
        </p:txBody>
      </p:sp>
      <p:sp>
        <p:nvSpPr>
          <p:cNvPr id="4" name="Slide Number Placeholder 3"/>
          <p:cNvSpPr>
            <a:spLocks noGrp="1"/>
          </p:cNvSpPr>
          <p:nvPr>
            <p:ph type="sldNum" sz="quarter" idx="10"/>
          </p:nvPr>
        </p:nvSpPr>
        <p:spPr/>
        <p:txBody>
          <a:bodyPr/>
          <a:lstStyle/>
          <a:p>
            <a:fld id="{D3D0C19E-AFFD-4555-A095-3A292A7A5C5D}" type="slidenum">
              <a:rPr lang="en-US" smtClean="0"/>
              <a:t>68</a:t>
            </a:fld>
            <a:endParaRPr lang="en-US"/>
          </a:p>
        </p:txBody>
      </p:sp>
    </p:spTree>
    <p:extLst>
      <p:ext uri="{BB962C8B-B14F-4D97-AF65-F5344CB8AC3E}">
        <p14:creationId xmlns:p14="http://schemas.microsoft.com/office/powerpoint/2010/main" val="41091131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Lather,</a:t>
            </a:r>
            <a:r>
              <a:rPr lang="en-US" baseline="0" dirty="0"/>
              <a:t> Rinse, Repeat…  On to the solution!</a:t>
            </a:r>
            <a:endParaRPr lang="en-US" dirty="0"/>
          </a:p>
        </p:txBody>
      </p:sp>
      <p:sp>
        <p:nvSpPr>
          <p:cNvPr id="4" name="Slide Number Placeholder 3"/>
          <p:cNvSpPr>
            <a:spLocks noGrp="1"/>
          </p:cNvSpPr>
          <p:nvPr>
            <p:ph type="sldNum" sz="quarter" idx="10"/>
          </p:nvPr>
        </p:nvSpPr>
        <p:spPr/>
        <p:txBody>
          <a:bodyPr/>
          <a:lstStyle/>
          <a:p>
            <a:fld id="{D3D0C19E-AFFD-4555-A095-3A292A7A5C5D}" type="slidenum">
              <a:rPr lang="en-US" smtClean="0"/>
              <a:t>69</a:t>
            </a:fld>
            <a:endParaRPr lang="en-US"/>
          </a:p>
        </p:txBody>
      </p:sp>
    </p:spTree>
    <p:extLst>
      <p:ext uri="{BB962C8B-B14F-4D97-AF65-F5344CB8AC3E}">
        <p14:creationId xmlns:p14="http://schemas.microsoft.com/office/powerpoint/2010/main" val="19475085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Misspellings</a:t>
            </a:r>
          </a:p>
          <a:p>
            <a:r>
              <a:rPr lang="en-US" dirty="0"/>
              <a:t>Errors in Using His Own Cipher</a:t>
            </a:r>
          </a:p>
        </p:txBody>
      </p:sp>
      <p:sp>
        <p:nvSpPr>
          <p:cNvPr id="4" name="Slide Number Placeholder 3"/>
          <p:cNvSpPr>
            <a:spLocks noGrp="1"/>
          </p:cNvSpPr>
          <p:nvPr>
            <p:ph type="sldNum" sz="quarter" idx="10"/>
          </p:nvPr>
        </p:nvSpPr>
        <p:spPr/>
        <p:txBody>
          <a:bodyPr/>
          <a:lstStyle/>
          <a:p>
            <a:fld id="{D3D0C19E-AFFD-4555-A095-3A292A7A5C5D}" type="slidenum">
              <a:rPr lang="en-US" smtClean="0"/>
              <a:t>70</a:t>
            </a:fld>
            <a:endParaRPr lang="en-US"/>
          </a:p>
        </p:txBody>
      </p:sp>
    </p:spTree>
    <p:extLst>
      <p:ext uri="{BB962C8B-B14F-4D97-AF65-F5344CB8AC3E}">
        <p14:creationId xmlns:p14="http://schemas.microsoft.com/office/powerpoint/2010/main" val="6768166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09AED98-0182-4FDE-9813-61BBDF5CC3F9}" type="datetimeFigureOut">
              <a:rPr lang="en-US" smtClean="0"/>
              <a:t>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FB5752-BCD6-4134-9B13-92F2E1040BCC}" type="slidenum">
              <a:rPr lang="en-US" smtClean="0"/>
              <a:t>‹#›</a:t>
            </a:fld>
            <a:endParaRPr lang="en-US"/>
          </a:p>
        </p:txBody>
      </p:sp>
    </p:spTree>
    <p:extLst>
      <p:ext uri="{BB962C8B-B14F-4D97-AF65-F5344CB8AC3E}">
        <p14:creationId xmlns:p14="http://schemas.microsoft.com/office/powerpoint/2010/main" val="2179839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9AED98-0182-4FDE-9813-61BBDF5CC3F9}" type="datetimeFigureOut">
              <a:rPr lang="en-US" smtClean="0"/>
              <a:t>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FB5752-BCD6-4134-9B13-92F2E1040BCC}" type="slidenum">
              <a:rPr lang="en-US" smtClean="0"/>
              <a:t>‹#›</a:t>
            </a:fld>
            <a:endParaRPr lang="en-US"/>
          </a:p>
        </p:txBody>
      </p:sp>
    </p:spTree>
    <p:extLst>
      <p:ext uri="{BB962C8B-B14F-4D97-AF65-F5344CB8AC3E}">
        <p14:creationId xmlns:p14="http://schemas.microsoft.com/office/powerpoint/2010/main" val="1124463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09AED98-0182-4FDE-9813-61BBDF5CC3F9}" type="datetimeFigureOut">
              <a:rPr lang="en-US" smtClean="0"/>
              <a:t>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FB5752-BCD6-4134-9B13-92F2E1040BCC}" type="slidenum">
              <a:rPr lang="en-US" smtClean="0"/>
              <a:t>‹#›</a:t>
            </a:fld>
            <a:endParaRPr lang="en-US"/>
          </a:p>
        </p:txBody>
      </p:sp>
    </p:spTree>
    <p:extLst>
      <p:ext uri="{BB962C8B-B14F-4D97-AF65-F5344CB8AC3E}">
        <p14:creationId xmlns:p14="http://schemas.microsoft.com/office/powerpoint/2010/main" val="1075029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09AED98-0182-4FDE-9813-61BBDF5CC3F9}" type="datetimeFigureOut">
              <a:rPr lang="en-US" smtClean="0"/>
              <a:t>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FB5752-BCD6-4134-9B13-92F2E1040BCC}" type="slidenum">
              <a:rPr lang="en-US" smtClean="0"/>
              <a:t>‹#›</a:t>
            </a:fld>
            <a:endParaRPr lang="en-US"/>
          </a:p>
        </p:txBody>
      </p:sp>
    </p:spTree>
    <p:extLst>
      <p:ext uri="{BB962C8B-B14F-4D97-AF65-F5344CB8AC3E}">
        <p14:creationId xmlns:p14="http://schemas.microsoft.com/office/powerpoint/2010/main" val="2348412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09AED98-0182-4FDE-9813-61BBDF5CC3F9}" type="datetimeFigureOut">
              <a:rPr lang="en-US" smtClean="0"/>
              <a:t>2/9/2017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FB5752-BCD6-4134-9B13-92F2E1040BCC}" type="slidenum">
              <a:rPr lang="en-US" smtClean="0"/>
              <a:t>‹#›</a:t>
            </a:fld>
            <a:endParaRPr lang="en-US"/>
          </a:p>
        </p:txBody>
      </p:sp>
    </p:spTree>
    <p:extLst>
      <p:ext uri="{BB962C8B-B14F-4D97-AF65-F5344CB8AC3E}">
        <p14:creationId xmlns:p14="http://schemas.microsoft.com/office/powerpoint/2010/main" val="4279563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09AED98-0182-4FDE-9813-61BBDF5CC3F9}" type="datetimeFigureOut">
              <a:rPr lang="en-US" smtClean="0"/>
              <a:t>2/9/2017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FB5752-BCD6-4134-9B13-92F2E1040BCC}" type="slidenum">
              <a:rPr lang="en-US" smtClean="0"/>
              <a:t>‹#›</a:t>
            </a:fld>
            <a:endParaRPr lang="en-US"/>
          </a:p>
        </p:txBody>
      </p:sp>
    </p:spTree>
    <p:extLst>
      <p:ext uri="{BB962C8B-B14F-4D97-AF65-F5344CB8AC3E}">
        <p14:creationId xmlns:p14="http://schemas.microsoft.com/office/powerpoint/2010/main" val="12868678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9AED98-0182-4FDE-9813-61BBDF5CC3F9}" type="datetimeFigureOut">
              <a:rPr lang="en-US" smtClean="0"/>
              <a:t>2/9/2017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FB5752-BCD6-4134-9B13-92F2E1040BCC}" type="slidenum">
              <a:rPr lang="en-US" smtClean="0"/>
              <a:t>‹#›</a:t>
            </a:fld>
            <a:endParaRPr lang="en-US"/>
          </a:p>
        </p:txBody>
      </p:sp>
    </p:spTree>
    <p:extLst>
      <p:ext uri="{BB962C8B-B14F-4D97-AF65-F5344CB8AC3E}">
        <p14:creationId xmlns:p14="http://schemas.microsoft.com/office/powerpoint/2010/main" val="919212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09AED98-0182-4FDE-9813-61BBDF5CC3F9}" type="datetimeFigureOut">
              <a:rPr lang="en-US" smtClean="0"/>
              <a:t>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FB5752-BCD6-4134-9B13-92F2E1040BCC}" type="slidenum">
              <a:rPr lang="en-US" smtClean="0"/>
              <a:t>‹#›</a:t>
            </a:fld>
            <a:endParaRPr lang="en-US"/>
          </a:p>
        </p:txBody>
      </p:sp>
    </p:spTree>
    <p:extLst>
      <p:ext uri="{BB962C8B-B14F-4D97-AF65-F5344CB8AC3E}">
        <p14:creationId xmlns:p14="http://schemas.microsoft.com/office/powerpoint/2010/main" val="3544268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09AED98-0182-4FDE-9813-61BBDF5CC3F9}" type="datetimeFigureOut">
              <a:rPr lang="en-US" smtClean="0"/>
              <a:t>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FB5752-BCD6-4134-9B13-92F2E1040BCC}" type="slidenum">
              <a:rPr lang="en-US" smtClean="0"/>
              <a:t>‹#›</a:t>
            </a:fld>
            <a:endParaRPr lang="en-US"/>
          </a:p>
        </p:txBody>
      </p:sp>
    </p:spTree>
    <p:extLst>
      <p:ext uri="{BB962C8B-B14F-4D97-AF65-F5344CB8AC3E}">
        <p14:creationId xmlns:p14="http://schemas.microsoft.com/office/powerpoint/2010/main" val="4294182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9AED98-0182-4FDE-9813-61BBDF5CC3F9}" type="datetimeFigureOut">
              <a:rPr lang="en-US" smtClean="0"/>
              <a:t>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FB5752-BCD6-4134-9B13-92F2E1040BCC}" type="slidenum">
              <a:rPr lang="en-US" smtClean="0"/>
              <a:t>‹#›</a:t>
            </a:fld>
            <a:endParaRPr lang="en-US"/>
          </a:p>
        </p:txBody>
      </p:sp>
    </p:spTree>
    <p:extLst>
      <p:ext uri="{BB962C8B-B14F-4D97-AF65-F5344CB8AC3E}">
        <p14:creationId xmlns:p14="http://schemas.microsoft.com/office/powerpoint/2010/main" val="457771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9AED98-0182-4FDE-9813-61BBDF5CC3F9}" type="datetimeFigureOut">
              <a:rPr lang="en-US" smtClean="0"/>
              <a:t>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FB5752-BCD6-4134-9B13-92F2E1040BCC}" type="slidenum">
              <a:rPr lang="en-US" smtClean="0"/>
              <a:t>‹#›</a:t>
            </a:fld>
            <a:endParaRPr lang="en-US"/>
          </a:p>
        </p:txBody>
      </p:sp>
    </p:spTree>
    <p:extLst>
      <p:ext uri="{BB962C8B-B14F-4D97-AF65-F5344CB8AC3E}">
        <p14:creationId xmlns:p14="http://schemas.microsoft.com/office/powerpoint/2010/main" val="1330235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tile tx="0" ty="0" sx="50000" sy="5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9AED98-0182-4FDE-9813-61BBDF5CC3F9}" type="datetimeFigureOut">
              <a:rPr lang="en-US" smtClean="0"/>
              <a:t>2/9/2017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FB5752-BCD6-4134-9B13-92F2E1040BCC}" type="slidenum">
              <a:rPr lang="en-US" smtClean="0"/>
              <a:t>‹#›</a:t>
            </a:fld>
            <a:endParaRPr lang="en-US"/>
          </a:p>
        </p:txBody>
      </p:sp>
    </p:spTree>
    <p:extLst>
      <p:ext uri="{BB962C8B-B14F-4D97-AF65-F5344CB8AC3E}">
        <p14:creationId xmlns:p14="http://schemas.microsoft.com/office/powerpoint/2010/main" val="20222308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2.xml"/><Relationship Id="rId4" Type="http://schemas.openxmlformats.org/officeDocument/2006/relationships/chart" Target="../charts/chart17.xml"/></Relationships>
</file>

<file path=ppt/slides/_rels/slide44.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chart" Target="../charts/chart18.xml"/><Relationship Id="rId1" Type="http://schemas.openxmlformats.org/officeDocument/2006/relationships/slideLayout" Target="../slideLayouts/slideLayout2.xml"/><Relationship Id="rId4" Type="http://schemas.openxmlformats.org/officeDocument/2006/relationships/chart" Target="../charts/chart20.xml"/></Relationships>
</file>

<file path=ppt/slides/_rels/slide45.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chart" Target="../charts/chart21.xml"/><Relationship Id="rId1" Type="http://schemas.openxmlformats.org/officeDocument/2006/relationships/slideLayout" Target="../slideLayouts/slideLayout2.xml"/><Relationship Id="rId4" Type="http://schemas.openxmlformats.org/officeDocument/2006/relationships/chart" Target="../charts/chart23.xml"/></Relationships>
</file>

<file path=ppt/slides/_rels/slide46.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chart" Target="../charts/chart24.xml"/><Relationship Id="rId1" Type="http://schemas.openxmlformats.org/officeDocument/2006/relationships/slideLayout" Target="../slideLayouts/slideLayout2.xml"/><Relationship Id="rId4" Type="http://schemas.openxmlformats.org/officeDocument/2006/relationships/chart" Target="../charts/chart26.xml"/></Relationships>
</file>

<file path=ppt/slides/_rels/slide47.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chart" Target="../charts/chart27.xml"/><Relationship Id="rId1" Type="http://schemas.openxmlformats.org/officeDocument/2006/relationships/slideLayout" Target="../slideLayouts/slideLayout2.xml"/><Relationship Id="rId4" Type="http://schemas.openxmlformats.org/officeDocument/2006/relationships/chart" Target="../charts/chart29.xml"/></Relationships>
</file>

<file path=ppt/slides/_rels/slide48.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chart" Target="../charts/chart30.xml"/><Relationship Id="rId1" Type="http://schemas.openxmlformats.org/officeDocument/2006/relationships/slideLayout" Target="../slideLayouts/slideLayout2.xml"/><Relationship Id="rId4" Type="http://schemas.openxmlformats.org/officeDocument/2006/relationships/chart" Target="../charts/chart32.xml"/></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3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chart" Target="../charts/chart3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chart" Target="../charts/chart3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https://en.wikipedia.org/wiki/Letter_frequency" TargetMode="External"/><Relationship Id="rId2" Type="http://schemas.openxmlformats.org/officeDocument/2006/relationships/hyperlink" Target="http://www.dcode.fr/frequency-analysis" TargetMode="External"/><Relationship Id="rId1" Type="http://schemas.openxmlformats.org/officeDocument/2006/relationships/slideLayout" Target="../slideLayouts/slideLayout2.xml"/><Relationship Id="rId6" Type="http://schemas.openxmlformats.org/officeDocument/2006/relationships/hyperlink" Target="http://zodiackillerciphers.com/wiki/index.php?title=Main_Page" TargetMode="External"/><Relationship Id="rId5" Type="http://schemas.openxmlformats.org/officeDocument/2006/relationships/hyperlink" Target="https://www.flickr.com/photos/seanutbutter/2462841231" TargetMode="External"/><Relationship Id="rId4" Type="http://schemas.openxmlformats.org/officeDocument/2006/relationships/hyperlink" Target="http://norvig.com/mayzner.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248973"/>
            <a:ext cx="9144000" cy="2387600"/>
          </a:xfrm>
        </p:spPr>
        <p:txBody>
          <a:bodyPr>
            <a:noAutofit/>
          </a:bodyPr>
          <a:lstStyle/>
          <a:p>
            <a:r>
              <a:rPr lang="en-US" sz="6600" b="1" dirty="0">
                <a:solidFill>
                  <a:schemeClr val="accent4"/>
                </a:solidFill>
                <a:latin typeface="+mn-lt"/>
              </a:rPr>
              <a:t>Homophonic Substitution Ciphers</a:t>
            </a:r>
            <a:br>
              <a:rPr lang="en-US" sz="6600" b="1" dirty="0">
                <a:solidFill>
                  <a:schemeClr val="accent4"/>
                </a:solidFill>
                <a:latin typeface="+mn-lt"/>
              </a:rPr>
            </a:br>
            <a:r>
              <a:rPr lang="en-US" sz="3600" b="1" dirty="0">
                <a:solidFill>
                  <a:srgbClr val="00B0F0"/>
                </a:solidFill>
                <a:latin typeface="+mn-lt"/>
              </a:rPr>
              <a:t>Cracking the Code of a Killer</a:t>
            </a:r>
            <a:endParaRPr lang="en-US" sz="3600" b="1" dirty="0">
              <a:solidFill>
                <a:srgbClr val="00B0F0"/>
              </a:solidFill>
            </a:endParaRPr>
          </a:p>
        </p:txBody>
      </p:sp>
      <p:sp>
        <p:nvSpPr>
          <p:cNvPr id="3" name="Subtitle 2"/>
          <p:cNvSpPr>
            <a:spLocks noGrp="1"/>
          </p:cNvSpPr>
          <p:nvPr>
            <p:ph type="subTitle" idx="1"/>
          </p:nvPr>
        </p:nvSpPr>
        <p:spPr>
          <a:xfrm>
            <a:off x="1524000" y="3967798"/>
            <a:ext cx="9144000" cy="1655762"/>
          </a:xfrm>
        </p:spPr>
        <p:txBody>
          <a:bodyPr>
            <a:noAutofit/>
          </a:bodyPr>
          <a:lstStyle/>
          <a:p>
            <a:r>
              <a:rPr lang="en-US" sz="3600" b="1" dirty="0">
                <a:solidFill>
                  <a:srgbClr val="92D050"/>
                </a:solidFill>
              </a:rPr>
              <a:t>Feb 9</a:t>
            </a:r>
            <a:r>
              <a:rPr lang="en-US" sz="3600" b="1" baseline="30000" dirty="0">
                <a:solidFill>
                  <a:srgbClr val="92D050"/>
                </a:solidFill>
              </a:rPr>
              <a:t>th</a:t>
            </a:r>
            <a:r>
              <a:rPr lang="en-US" sz="3600" b="1" dirty="0">
                <a:solidFill>
                  <a:srgbClr val="92D050"/>
                </a:solidFill>
              </a:rPr>
              <a:t>, 2017 – Houston Perl Mongers</a:t>
            </a:r>
          </a:p>
          <a:p>
            <a:r>
              <a:rPr lang="en-US" sz="3600" b="1" dirty="0">
                <a:solidFill>
                  <a:srgbClr val="92D050"/>
                </a:solidFill>
              </a:rPr>
              <a:t>Robert Stone</a:t>
            </a:r>
          </a:p>
          <a:p>
            <a:r>
              <a:rPr lang="en-US" sz="3600" b="1" dirty="0" err="1">
                <a:solidFill>
                  <a:srgbClr val="92D050"/>
                </a:solidFill>
              </a:rPr>
              <a:t>BrainStorm</a:t>
            </a:r>
            <a:r>
              <a:rPr lang="en-US" sz="3600" b="1" dirty="0">
                <a:solidFill>
                  <a:srgbClr val="92D050"/>
                </a:solidFill>
              </a:rPr>
              <a:t> Incubator</a:t>
            </a:r>
          </a:p>
          <a:p>
            <a:endParaRPr lang="en-US" sz="3600" dirty="0"/>
          </a:p>
        </p:txBody>
      </p:sp>
    </p:spTree>
    <p:extLst>
      <p:ext uri="{BB962C8B-B14F-4D97-AF65-F5344CB8AC3E}">
        <p14:creationId xmlns:p14="http://schemas.microsoft.com/office/powerpoint/2010/main" val="3519447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a:solidFill>
                  <a:srgbClr val="92D050"/>
                </a:solidFill>
                <a:latin typeface="+mn-lt"/>
              </a:rPr>
              <a:t>Overview</a:t>
            </a:r>
            <a:endParaRPr lang="en-US" dirty="0">
              <a:latin typeface="+mn-lt"/>
            </a:endParaRPr>
          </a:p>
        </p:txBody>
      </p:sp>
      <p:sp>
        <p:nvSpPr>
          <p:cNvPr id="3" name="Content Placeholder 2"/>
          <p:cNvSpPr>
            <a:spLocks noGrp="1"/>
          </p:cNvSpPr>
          <p:nvPr>
            <p:ph idx="1"/>
          </p:nvPr>
        </p:nvSpPr>
        <p:spPr/>
        <p:txBody>
          <a:bodyPr>
            <a:normAutofit fontScale="92500" lnSpcReduction="20000"/>
          </a:bodyPr>
          <a:lstStyle/>
          <a:p>
            <a:r>
              <a:rPr lang="en-US" dirty="0">
                <a:solidFill>
                  <a:srgbClr val="FFC000"/>
                </a:solidFill>
              </a:rPr>
              <a:t>Substitution Ciphers</a:t>
            </a:r>
          </a:p>
          <a:p>
            <a:pPr lvl="1"/>
            <a:r>
              <a:rPr lang="en-US" dirty="0">
                <a:solidFill>
                  <a:srgbClr val="FFC000"/>
                </a:solidFill>
              </a:rPr>
              <a:t>Key Definition</a:t>
            </a:r>
          </a:p>
          <a:p>
            <a:pPr lvl="1"/>
            <a:r>
              <a:rPr lang="en-US" dirty="0">
                <a:solidFill>
                  <a:srgbClr val="FFC000"/>
                </a:solidFill>
              </a:rPr>
              <a:t>Encryption / Decryption</a:t>
            </a:r>
          </a:p>
          <a:p>
            <a:pPr lvl="1"/>
            <a:r>
              <a:rPr lang="en-US" dirty="0">
                <a:solidFill>
                  <a:srgbClr val="FFC000"/>
                </a:solidFill>
              </a:rPr>
              <a:t>Weaknesses / Attacks</a:t>
            </a:r>
          </a:p>
          <a:p>
            <a:r>
              <a:rPr lang="en-US" dirty="0">
                <a:solidFill>
                  <a:srgbClr val="FFC000"/>
                </a:solidFill>
              </a:rPr>
              <a:t>Homophonic Substitution Ciphers</a:t>
            </a:r>
          </a:p>
          <a:p>
            <a:pPr lvl="1"/>
            <a:r>
              <a:rPr lang="en-US" dirty="0">
                <a:solidFill>
                  <a:srgbClr val="FFC000"/>
                </a:solidFill>
              </a:rPr>
              <a:t>Key Definition</a:t>
            </a:r>
          </a:p>
          <a:p>
            <a:pPr lvl="1"/>
            <a:r>
              <a:rPr lang="en-US" dirty="0">
                <a:solidFill>
                  <a:srgbClr val="FFC000"/>
                </a:solidFill>
              </a:rPr>
              <a:t>Encryption / Decryption</a:t>
            </a:r>
          </a:p>
          <a:p>
            <a:pPr lvl="1"/>
            <a:r>
              <a:rPr lang="en-US" dirty="0">
                <a:solidFill>
                  <a:srgbClr val="FFC000"/>
                </a:solidFill>
              </a:rPr>
              <a:t>Overcoming Weakness of Substitution Ciphers</a:t>
            </a:r>
          </a:p>
          <a:p>
            <a:r>
              <a:rPr lang="en-US" dirty="0">
                <a:solidFill>
                  <a:srgbClr val="FFC000"/>
                </a:solidFill>
              </a:rPr>
              <a:t>Zodiac Killer</a:t>
            </a:r>
          </a:p>
          <a:p>
            <a:pPr lvl="1"/>
            <a:r>
              <a:rPr lang="en-US" dirty="0">
                <a:solidFill>
                  <a:srgbClr val="FFC000"/>
                </a:solidFill>
              </a:rPr>
              <a:t>Biographical Information</a:t>
            </a:r>
          </a:p>
          <a:p>
            <a:pPr lvl="1"/>
            <a:r>
              <a:rPr lang="en-US" dirty="0">
                <a:solidFill>
                  <a:srgbClr val="FFC000"/>
                </a:solidFill>
              </a:rPr>
              <a:t>History of Z408</a:t>
            </a:r>
          </a:p>
          <a:p>
            <a:pPr lvl="1"/>
            <a:r>
              <a:rPr lang="en-US" dirty="0">
                <a:solidFill>
                  <a:srgbClr val="FFC000"/>
                </a:solidFill>
              </a:rPr>
              <a:t>Analysis of Z408</a:t>
            </a:r>
          </a:p>
          <a:p>
            <a:pPr lvl="1"/>
            <a:r>
              <a:rPr lang="en-US" dirty="0">
                <a:solidFill>
                  <a:srgbClr val="FFC000"/>
                </a:solidFill>
              </a:rPr>
              <a:t>Solution</a:t>
            </a:r>
          </a:p>
        </p:txBody>
      </p:sp>
      <p:sp>
        <p:nvSpPr>
          <p:cNvPr id="4" name="TextBox 3"/>
          <p:cNvSpPr txBox="1"/>
          <p:nvPr/>
        </p:nvSpPr>
        <p:spPr>
          <a:xfrm>
            <a:off x="8194525" y="1724824"/>
            <a:ext cx="3223959" cy="646331"/>
          </a:xfrm>
          <a:prstGeom prst="rect">
            <a:avLst/>
          </a:prstGeom>
          <a:noFill/>
          <a:ln w="25400">
            <a:solidFill>
              <a:srgbClr val="92D050"/>
            </a:solidFill>
          </a:ln>
        </p:spPr>
        <p:txBody>
          <a:bodyPr wrap="none" rtlCol="0">
            <a:spAutoFit/>
          </a:bodyPr>
          <a:lstStyle/>
          <a:p>
            <a:r>
              <a:rPr lang="en-US" sz="3600" dirty="0">
                <a:solidFill>
                  <a:srgbClr val="92D050"/>
                </a:solidFill>
                <a:latin typeface="Consolas" panose="020B0609020204030204" pitchFamily="49" charset="0"/>
                <a:cs typeface="Consolas" panose="020B0609020204030204" pitchFamily="49" charset="0"/>
              </a:rPr>
              <a:t>PERL MONGERS</a:t>
            </a:r>
          </a:p>
        </p:txBody>
      </p:sp>
      <p:sp>
        <p:nvSpPr>
          <p:cNvPr id="5" name="TextBox 4"/>
          <p:cNvSpPr txBox="1"/>
          <p:nvPr/>
        </p:nvSpPr>
        <p:spPr>
          <a:xfrm>
            <a:off x="8189275" y="3243562"/>
            <a:ext cx="3223959" cy="646331"/>
          </a:xfrm>
          <a:prstGeom prst="rect">
            <a:avLst/>
          </a:prstGeom>
          <a:noFill/>
          <a:ln w="25400">
            <a:solidFill>
              <a:srgbClr val="FFFF00"/>
            </a:solidFill>
          </a:ln>
        </p:spPr>
        <p:txBody>
          <a:bodyPr wrap="none" rtlCol="0">
            <a:spAutoFit/>
          </a:bodyPr>
          <a:lstStyle/>
          <a:p>
            <a:r>
              <a:rPr lang="en-US" sz="3600" dirty="0">
                <a:solidFill>
                  <a:srgbClr val="FFFF00"/>
                </a:solidFill>
                <a:latin typeface="Consolas" panose="020B0609020204030204" pitchFamily="49" charset="0"/>
                <a:cs typeface="Consolas" panose="020B0609020204030204" pitchFamily="49" charset="0"/>
              </a:rPr>
              <a:t>UHGD TZBRHGK</a:t>
            </a:r>
          </a:p>
        </p:txBody>
      </p:sp>
      <p:sp>
        <p:nvSpPr>
          <p:cNvPr id="6" name="Down Arrow 13"/>
          <p:cNvSpPr/>
          <p:nvPr/>
        </p:nvSpPr>
        <p:spPr>
          <a:xfrm>
            <a:off x="8297248" y="2457613"/>
            <a:ext cx="178676" cy="594360"/>
          </a:xfrm>
          <a:prstGeom prst="downArrow">
            <a:avLst/>
          </a:prstGeom>
          <a:gradFill>
            <a:gsLst>
              <a:gs pos="100000">
                <a:srgbClr val="FFFF00"/>
              </a:gs>
              <a:gs pos="15000">
                <a:srgbClr val="92D05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wn Arrow 14"/>
          <p:cNvSpPr/>
          <p:nvPr/>
        </p:nvSpPr>
        <p:spPr>
          <a:xfrm>
            <a:off x="8575774" y="2457613"/>
            <a:ext cx="178676" cy="594360"/>
          </a:xfrm>
          <a:prstGeom prst="downArrow">
            <a:avLst/>
          </a:prstGeom>
          <a:gradFill>
            <a:gsLst>
              <a:gs pos="100000">
                <a:srgbClr val="FFFF00"/>
              </a:gs>
              <a:gs pos="15000">
                <a:srgbClr val="92D05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15"/>
          <p:cNvSpPr/>
          <p:nvPr/>
        </p:nvSpPr>
        <p:spPr>
          <a:xfrm>
            <a:off x="8838523" y="2457613"/>
            <a:ext cx="178676" cy="594360"/>
          </a:xfrm>
          <a:prstGeom prst="downArrow">
            <a:avLst/>
          </a:prstGeom>
          <a:gradFill>
            <a:gsLst>
              <a:gs pos="100000">
                <a:srgbClr val="FFFF00"/>
              </a:gs>
              <a:gs pos="15000">
                <a:srgbClr val="92D05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16"/>
          <p:cNvSpPr/>
          <p:nvPr/>
        </p:nvSpPr>
        <p:spPr>
          <a:xfrm>
            <a:off x="9096029" y="2457613"/>
            <a:ext cx="178676" cy="594360"/>
          </a:xfrm>
          <a:prstGeom prst="downArrow">
            <a:avLst/>
          </a:prstGeom>
          <a:gradFill>
            <a:gsLst>
              <a:gs pos="100000">
                <a:srgbClr val="FFFF00"/>
              </a:gs>
              <a:gs pos="15000">
                <a:srgbClr val="92D05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17"/>
          <p:cNvSpPr/>
          <p:nvPr/>
        </p:nvSpPr>
        <p:spPr>
          <a:xfrm>
            <a:off x="9332518" y="2457613"/>
            <a:ext cx="178676" cy="594360"/>
          </a:xfrm>
          <a:prstGeom prst="downArrow">
            <a:avLst/>
          </a:prstGeom>
          <a:gradFill>
            <a:gsLst>
              <a:gs pos="100000">
                <a:srgbClr val="FFFF00"/>
              </a:gs>
              <a:gs pos="15000">
                <a:srgbClr val="92D05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8"/>
          <p:cNvSpPr/>
          <p:nvPr/>
        </p:nvSpPr>
        <p:spPr>
          <a:xfrm>
            <a:off x="9600534" y="2457613"/>
            <a:ext cx="178676" cy="594360"/>
          </a:xfrm>
          <a:prstGeom prst="downArrow">
            <a:avLst/>
          </a:prstGeom>
          <a:gradFill>
            <a:gsLst>
              <a:gs pos="100000">
                <a:srgbClr val="FFFF00"/>
              </a:gs>
              <a:gs pos="15000">
                <a:srgbClr val="92D05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own Arrow 19"/>
          <p:cNvSpPr/>
          <p:nvPr/>
        </p:nvSpPr>
        <p:spPr>
          <a:xfrm>
            <a:off x="9852773" y="2457613"/>
            <a:ext cx="178676" cy="594360"/>
          </a:xfrm>
          <a:prstGeom prst="downArrow">
            <a:avLst/>
          </a:prstGeom>
          <a:gradFill>
            <a:gsLst>
              <a:gs pos="100000">
                <a:srgbClr val="FFFF00"/>
              </a:gs>
              <a:gs pos="15000">
                <a:srgbClr val="92D05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own Arrow 20"/>
          <p:cNvSpPr/>
          <p:nvPr/>
        </p:nvSpPr>
        <p:spPr>
          <a:xfrm>
            <a:off x="10110279" y="2457613"/>
            <a:ext cx="178676" cy="594360"/>
          </a:xfrm>
          <a:prstGeom prst="downArrow">
            <a:avLst/>
          </a:prstGeom>
          <a:gradFill>
            <a:gsLst>
              <a:gs pos="100000">
                <a:srgbClr val="FFFF00"/>
              </a:gs>
              <a:gs pos="15000">
                <a:srgbClr val="92D05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own Arrow 21"/>
          <p:cNvSpPr/>
          <p:nvPr/>
        </p:nvSpPr>
        <p:spPr>
          <a:xfrm>
            <a:off x="10336251" y="2457613"/>
            <a:ext cx="178676" cy="594360"/>
          </a:xfrm>
          <a:prstGeom prst="downArrow">
            <a:avLst/>
          </a:prstGeom>
          <a:gradFill>
            <a:gsLst>
              <a:gs pos="100000">
                <a:srgbClr val="FFFF00"/>
              </a:gs>
              <a:gs pos="15000">
                <a:srgbClr val="92D05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Down Arrow 22"/>
          <p:cNvSpPr/>
          <p:nvPr/>
        </p:nvSpPr>
        <p:spPr>
          <a:xfrm>
            <a:off x="10593757" y="2457613"/>
            <a:ext cx="178676" cy="594360"/>
          </a:xfrm>
          <a:prstGeom prst="downArrow">
            <a:avLst/>
          </a:prstGeom>
          <a:gradFill>
            <a:gsLst>
              <a:gs pos="100000">
                <a:srgbClr val="FFFF00"/>
              </a:gs>
              <a:gs pos="15000">
                <a:srgbClr val="92D05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Down Arrow 23"/>
          <p:cNvSpPr/>
          <p:nvPr/>
        </p:nvSpPr>
        <p:spPr>
          <a:xfrm>
            <a:off x="10845996" y="2457613"/>
            <a:ext cx="178676" cy="594360"/>
          </a:xfrm>
          <a:prstGeom prst="downArrow">
            <a:avLst/>
          </a:prstGeom>
          <a:gradFill>
            <a:gsLst>
              <a:gs pos="100000">
                <a:srgbClr val="FFFF00"/>
              </a:gs>
              <a:gs pos="15000">
                <a:srgbClr val="92D05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own Arrow 24"/>
          <p:cNvSpPr/>
          <p:nvPr/>
        </p:nvSpPr>
        <p:spPr>
          <a:xfrm>
            <a:off x="11103502" y="2457613"/>
            <a:ext cx="178676" cy="594360"/>
          </a:xfrm>
          <a:prstGeom prst="downArrow">
            <a:avLst/>
          </a:prstGeom>
          <a:gradFill>
            <a:gsLst>
              <a:gs pos="100000">
                <a:srgbClr val="FFFF00"/>
              </a:gs>
              <a:gs pos="15000">
                <a:srgbClr val="92D05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556" name="Picture 4" descr="How did the Zodiac Killer communicate with poli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9751" y="4330873"/>
            <a:ext cx="3620241" cy="2037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7693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1" end="1"/>
                                            </p:txEl>
                                          </p:spTgt>
                                        </p:tgtEl>
                                        <p:attrNameLst>
                                          <p:attrName>style.visibility</p:attrName>
                                        </p:attrNameLst>
                                      </p:cBhvr>
                                      <p:to>
                                        <p:strVal val="visible"/>
                                      </p:to>
                                    </p:set>
                                    <p:animEffect transition="in" filter="fade">
                                      <p:cBhvr>
                                        <p:cTn id="56" dur="500"/>
                                        <p:tgtEl>
                                          <p:spTgt spid="3">
                                            <p:txEl>
                                              <p:pRg st="1" end="1"/>
                                            </p:txEl>
                                          </p:spTgt>
                                        </p:tgtEl>
                                      </p:cBhvr>
                                    </p:animEffect>
                                    <p:anim calcmode="lin" valueType="num">
                                      <p:cBhvr>
                                        <p:cTn id="5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58" dur="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2" end="2"/>
                                            </p:txEl>
                                          </p:spTgt>
                                        </p:tgtEl>
                                        <p:attrNameLst>
                                          <p:attrName>style.visibility</p:attrName>
                                        </p:attrNameLst>
                                      </p:cBhvr>
                                      <p:to>
                                        <p:strVal val="visible"/>
                                      </p:to>
                                    </p:set>
                                    <p:animEffect transition="in" filter="fade">
                                      <p:cBhvr>
                                        <p:cTn id="63" dur="500"/>
                                        <p:tgtEl>
                                          <p:spTgt spid="3">
                                            <p:txEl>
                                              <p:pRg st="2" end="2"/>
                                            </p:txEl>
                                          </p:spTgt>
                                        </p:tgtEl>
                                      </p:cBhvr>
                                    </p:animEffect>
                                    <p:anim calcmode="lin" valueType="num">
                                      <p:cBhvr>
                                        <p:cTn id="6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65"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3" end="3"/>
                                            </p:txEl>
                                          </p:spTgt>
                                        </p:tgtEl>
                                        <p:attrNameLst>
                                          <p:attrName>style.visibility</p:attrName>
                                        </p:attrNameLst>
                                      </p:cBhvr>
                                      <p:to>
                                        <p:strVal val="visible"/>
                                      </p:to>
                                    </p:set>
                                    <p:animEffect transition="in" filter="fade">
                                      <p:cBhvr>
                                        <p:cTn id="70" dur="500"/>
                                        <p:tgtEl>
                                          <p:spTgt spid="3">
                                            <p:txEl>
                                              <p:pRg st="3" end="3"/>
                                            </p:txEl>
                                          </p:spTgt>
                                        </p:tgtEl>
                                      </p:cBhvr>
                                    </p:animEffect>
                                    <p:anim calcmode="lin" valueType="num">
                                      <p:cBhvr>
                                        <p:cTn id="7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72" dur="5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
                                            <p:txEl>
                                              <p:pRg st="4" end="4"/>
                                            </p:txEl>
                                          </p:spTgt>
                                        </p:tgtEl>
                                        <p:attrNameLst>
                                          <p:attrName>style.visibility</p:attrName>
                                        </p:attrNameLst>
                                      </p:cBhvr>
                                      <p:to>
                                        <p:strVal val="visible"/>
                                      </p:to>
                                    </p:set>
                                    <p:animEffect transition="in" filter="fade">
                                      <p:cBhvr>
                                        <p:cTn id="77" dur="500"/>
                                        <p:tgtEl>
                                          <p:spTgt spid="3">
                                            <p:txEl>
                                              <p:pRg st="4" end="4"/>
                                            </p:txEl>
                                          </p:spTgt>
                                        </p:tgtEl>
                                      </p:cBhvr>
                                    </p:animEffect>
                                    <p:anim calcmode="lin" valueType="num">
                                      <p:cBhvr>
                                        <p:cTn id="78"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79"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3">
                                            <p:txEl>
                                              <p:pRg st="5" end="5"/>
                                            </p:txEl>
                                          </p:spTgt>
                                        </p:tgtEl>
                                        <p:attrNameLst>
                                          <p:attrName>style.visibility</p:attrName>
                                        </p:attrNameLst>
                                      </p:cBhvr>
                                      <p:to>
                                        <p:strVal val="visible"/>
                                      </p:to>
                                    </p:set>
                                    <p:animEffect transition="in" filter="fade">
                                      <p:cBhvr>
                                        <p:cTn id="84" dur="500"/>
                                        <p:tgtEl>
                                          <p:spTgt spid="3">
                                            <p:txEl>
                                              <p:pRg st="5" end="5"/>
                                            </p:txEl>
                                          </p:spTgt>
                                        </p:tgtEl>
                                      </p:cBhvr>
                                    </p:animEffect>
                                    <p:anim calcmode="lin" valueType="num">
                                      <p:cBhvr>
                                        <p:cTn id="8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86" dur="5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3">
                                            <p:txEl>
                                              <p:pRg st="6" end="6"/>
                                            </p:txEl>
                                          </p:spTgt>
                                        </p:tgtEl>
                                        <p:attrNameLst>
                                          <p:attrName>style.visibility</p:attrName>
                                        </p:attrNameLst>
                                      </p:cBhvr>
                                      <p:to>
                                        <p:strVal val="visible"/>
                                      </p:to>
                                    </p:set>
                                    <p:animEffect transition="in" filter="fade">
                                      <p:cBhvr>
                                        <p:cTn id="91" dur="500"/>
                                        <p:tgtEl>
                                          <p:spTgt spid="3">
                                            <p:txEl>
                                              <p:pRg st="6" end="6"/>
                                            </p:txEl>
                                          </p:spTgt>
                                        </p:tgtEl>
                                      </p:cBhvr>
                                    </p:animEffect>
                                    <p:anim calcmode="lin" valueType="num">
                                      <p:cBhvr>
                                        <p:cTn id="9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3" dur="5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3">
                                            <p:txEl>
                                              <p:pRg st="7" end="7"/>
                                            </p:txEl>
                                          </p:spTgt>
                                        </p:tgtEl>
                                        <p:attrNameLst>
                                          <p:attrName>style.visibility</p:attrName>
                                        </p:attrNameLst>
                                      </p:cBhvr>
                                      <p:to>
                                        <p:strVal val="visible"/>
                                      </p:to>
                                    </p:set>
                                    <p:animEffect transition="in" filter="fade">
                                      <p:cBhvr>
                                        <p:cTn id="98" dur="500"/>
                                        <p:tgtEl>
                                          <p:spTgt spid="3">
                                            <p:txEl>
                                              <p:pRg st="7" end="7"/>
                                            </p:txEl>
                                          </p:spTgt>
                                        </p:tgtEl>
                                      </p:cBhvr>
                                    </p:animEffect>
                                    <p:anim calcmode="lin" valueType="num">
                                      <p:cBhvr>
                                        <p:cTn id="9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00" dur="5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grpId="0" nodeType="clickEffect">
                                  <p:stCondLst>
                                    <p:cond delay="0"/>
                                  </p:stCondLst>
                                  <p:childTnLst>
                                    <p:set>
                                      <p:cBhvr>
                                        <p:cTn id="104" dur="1" fill="hold">
                                          <p:stCondLst>
                                            <p:cond delay="0"/>
                                          </p:stCondLst>
                                        </p:cTn>
                                        <p:tgtEl>
                                          <p:spTgt spid="3">
                                            <p:txEl>
                                              <p:pRg st="8" end="8"/>
                                            </p:txEl>
                                          </p:spTgt>
                                        </p:tgtEl>
                                        <p:attrNameLst>
                                          <p:attrName>style.visibility</p:attrName>
                                        </p:attrNameLst>
                                      </p:cBhvr>
                                      <p:to>
                                        <p:strVal val="visible"/>
                                      </p:to>
                                    </p:set>
                                    <p:animEffect transition="in" filter="fade">
                                      <p:cBhvr>
                                        <p:cTn id="105" dur="500"/>
                                        <p:tgtEl>
                                          <p:spTgt spid="3">
                                            <p:txEl>
                                              <p:pRg st="8" end="8"/>
                                            </p:txEl>
                                          </p:spTgt>
                                        </p:tgtEl>
                                      </p:cBhvr>
                                    </p:animEffect>
                                    <p:anim calcmode="lin" valueType="num">
                                      <p:cBhvr>
                                        <p:cTn id="106"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07" dur="500" fill="hold"/>
                                        <p:tgtEl>
                                          <p:spTgt spid="3">
                                            <p:txEl>
                                              <p:pRg st="8" end="8"/>
                                            </p:txEl>
                                          </p:spTgt>
                                        </p:tgtEl>
                                        <p:attrNameLst>
                                          <p:attrName>ppt_y</p:attrName>
                                        </p:attrNameLst>
                                      </p:cBhvr>
                                      <p:tavLst>
                                        <p:tav tm="0">
                                          <p:val>
                                            <p:strVal val="#ppt_y+.1"/>
                                          </p:val>
                                        </p:tav>
                                        <p:tav tm="100000">
                                          <p:val>
                                            <p:strVal val="#ppt_y"/>
                                          </p:val>
                                        </p:tav>
                                      </p:tavLst>
                                    </p:anim>
                                  </p:childTnLst>
                                </p:cTn>
                              </p:par>
                              <p:par>
                                <p:cTn id="108" presetID="10" presetClass="entr" presetSubtype="0" fill="hold" nodeType="withEffect">
                                  <p:stCondLst>
                                    <p:cond delay="0"/>
                                  </p:stCondLst>
                                  <p:childTnLst>
                                    <p:set>
                                      <p:cBhvr>
                                        <p:cTn id="109" dur="1" fill="hold">
                                          <p:stCondLst>
                                            <p:cond delay="0"/>
                                          </p:stCondLst>
                                        </p:cTn>
                                        <p:tgtEl>
                                          <p:spTgt spid="23556"/>
                                        </p:tgtEl>
                                        <p:attrNameLst>
                                          <p:attrName>style.visibility</p:attrName>
                                        </p:attrNameLst>
                                      </p:cBhvr>
                                      <p:to>
                                        <p:strVal val="visible"/>
                                      </p:to>
                                    </p:set>
                                    <p:animEffect transition="in" filter="fade">
                                      <p:cBhvr>
                                        <p:cTn id="110" dur="500"/>
                                        <p:tgtEl>
                                          <p:spTgt spid="23556"/>
                                        </p:tgtEl>
                                      </p:cBhvr>
                                    </p:animEffect>
                                  </p:childTnLst>
                                </p:cTn>
                              </p:par>
                            </p:childTnLst>
                          </p:cTn>
                        </p:par>
                      </p:childTnLst>
                    </p:cTn>
                  </p:par>
                  <p:par>
                    <p:cTn id="111" fill="hold">
                      <p:stCondLst>
                        <p:cond delay="indefinite"/>
                      </p:stCondLst>
                      <p:childTnLst>
                        <p:par>
                          <p:cTn id="112" fill="hold">
                            <p:stCondLst>
                              <p:cond delay="0"/>
                            </p:stCondLst>
                            <p:childTnLst>
                              <p:par>
                                <p:cTn id="113" presetID="42" presetClass="entr" presetSubtype="0" fill="hold" grpId="0" nodeType="clickEffect">
                                  <p:stCondLst>
                                    <p:cond delay="0"/>
                                  </p:stCondLst>
                                  <p:childTnLst>
                                    <p:set>
                                      <p:cBhvr>
                                        <p:cTn id="114" dur="1" fill="hold">
                                          <p:stCondLst>
                                            <p:cond delay="0"/>
                                          </p:stCondLst>
                                        </p:cTn>
                                        <p:tgtEl>
                                          <p:spTgt spid="3">
                                            <p:txEl>
                                              <p:pRg st="9" end="9"/>
                                            </p:txEl>
                                          </p:spTgt>
                                        </p:tgtEl>
                                        <p:attrNameLst>
                                          <p:attrName>style.visibility</p:attrName>
                                        </p:attrNameLst>
                                      </p:cBhvr>
                                      <p:to>
                                        <p:strVal val="visible"/>
                                      </p:to>
                                    </p:set>
                                    <p:animEffect transition="in" filter="fade">
                                      <p:cBhvr>
                                        <p:cTn id="115" dur="500"/>
                                        <p:tgtEl>
                                          <p:spTgt spid="3">
                                            <p:txEl>
                                              <p:pRg st="9" end="9"/>
                                            </p:txEl>
                                          </p:spTgt>
                                        </p:tgtEl>
                                      </p:cBhvr>
                                    </p:animEffect>
                                    <p:anim calcmode="lin" valueType="num">
                                      <p:cBhvr>
                                        <p:cTn id="116"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117" dur="5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42" presetClass="entr" presetSubtype="0" fill="hold" grpId="0" nodeType="clickEffect">
                                  <p:stCondLst>
                                    <p:cond delay="0"/>
                                  </p:stCondLst>
                                  <p:childTnLst>
                                    <p:set>
                                      <p:cBhvr>
                                        <p:cTn id="121" dur="1" fill="hold">
                                          <p:stCondLst>
                                            <p:cond delay="0"/>
                                          </p:stCondLst>
                                        </p:cTn>
                                        <p:tgtEl>
                                          <p:spTgt spid="3">
                                            <p:txEl>
                                              <p:pRg st="10" end="10"/>
                                            </p:txEl>
                                          </p:spTgt>
                                        </p:tgtEl>
                                        <p:attrNameLst>
                                          <p:attrName>style.visibility</p:attrName>
                                        </p:attrNameLst>
                                      </p:cBhvr>
                                      <p:to>
                                        <p:strVal val="visible"/>
                                      </p:to>
                                    </p:set>
                                    <p:animEffect transition="in" filter="fade">
                                      <p:cBhvr>
                                        <p:cTn id="122" dur="500"/>
                                        <p:tgtEl>
                                          <p:spTgt spid="3">
                                            <p:txEl>
                                              <p:pRg st="10" end="10"/>
                                            </p:txEl>
                                          </p:spTgt>
                                        </p:tgtEl>
                                      </p:cBhvr>
                                    </p:animEffect>
                                    <p:anim calcmode="lin" valueType="num">
                                      <p:cBhvr>
                                        <p:cTn id="12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124" dur="5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42" presetClass="entr" presetSubtype="0" fill="hold" grpId="0" nodeType="clickEffect">
                                  <p:stCondLst>
                                    <p:cond delay="0"/>
                                  </p:stCondLst>
                                  <p:childTnLst>
                                    <p:set>
                                      <p:cBhvr>
                                        <p:cTn id="128" dur="1" fill="hold">
                                          <p:stCondLst>
                                            <p:cond delay="0"/>
                                          </p:stCondLst>
                                        </p:cTn>
                                        <p:tgtEl>
                                          <p:spTgt spid="3">
                                            <p:txEl>
                                              <p:pRg st="11" end="11"/>
                                            </p:txEl>
                                          </p:spTgt>
                                        </p:tgtEl>
                                        <p:attrNameLst>
                                          <p:attrName>style.visibility</p:attrName>
                                        </p:attrNameLst>
                                      </p:cBhvr>
                                      <p:to>
                                        <p:strVal val="visible"/>
                                      </p:to>
                                    </p:set>
                                    <p:animEffect transition="in" filter="fade">
                                      <p:cBhvr>
                                        <p:cTn id="129" dur="500"/>
                                        <p:tgtEl>
                                          <p:spTgt spid="3">
                                            <p:txEl>
                                              <p:pRg st="11" end="11"/>
                                            </p:txEl>
                                          </p:spTgt>
                                        </p:tgtEl>
                                      </p:cBhvr>
                                    </p:animEffect>
                                    <p:anim calcmode="lin" valueType="num">
                                      <p:cBhvr>
                                        <p:cTn id="130"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131" dur="5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132" fill="hold">
                      <p:stCondLst>
                        <p:cond delay="indefinite"/>
                      </p:stCondLst>
                      <p:childTnLst>
                        <p:par>
                          <p:cTn id="133" fill="hold">
                            <p:stCondLst>
                              <p:cond delay="0"/>
                            </p:stCondLst>
                            <p:childTnLst>
                              <p:par>
                                <p:cTn id="134" presetID="42" presetClass="entr" presetSubtype="0" fill="hold" grpId="0" nodeType="clickEffect">
                                  <p:stCondLst>
                                    <p:cond delay="0"/>
                                  </p:stCondLst>
                                  <p:childTnLst>
                                    <p:set>
                                      <p:cBhvr>
                                        <p:cTn id="135" dur="1" fill="hold">
                                          <p:stCondLst>
                                            <p:cond delay="0"/>
                                          </p:stCondLst>
                                        </p:cTn>
                                        <p:tgtEl>
                                          <p:spTgt spid="3">
                                            <p:txEl>
                                              <p:pRg st="12" end="12"/>
                                            </p:txEl>
                                          </p:spTgt>
                                        </p:tgtEl>
                                        <p:attrNameLst>
                                          <p:attrName>style.visibility</p:attrName>
                                        </p:attrNameLst>
                                      </p:cBhvr>
                                      <p:to>
                                        <p:strVal val="visible"/>
                                      </p:to>
                                    </p:set>
                                    <p:animEffect transition="in" filter="fade">
                                      <p:cBhvr>
                                        <p:cTn id="136" dur="500"/>
                                        <p:tgtEl>
                                          <p:spTgt spid="3">
                                            <p:txEl>
                                              <p:pRg st="12" end="12"/>
                                            </p:txEl>
                                          </p:spTgt>
                                        </p:tgtEl>
                                      </p:cBhvr>
                                    </p:animEffect>
                                    <p:anim calcmode="lin" valueType="num">
                                      <p:cBhvr>
                                        <p:cTn id="13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138" dur="5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a:solidFill>
                  <a:srgbClr val="92D050"/>
                </a:solidFill>
                <a:latin typeface="+mn-lt"/>
              </a:rPr>
              <a:t>Substitution Cipher - Key</a:t>
            </a:r>
          </a:p>
        </p:txBody>
      </p:sp>
      <p:sp>
        <p:nvSpPr>
          <p:cNvPr id="3" name="Content Placeholder 2"/>
          <p:cNvSpPr>
            <a:spLocks noGrp="1"/>
          </p:cNvSpPr>
          <p:nvPr>
            <p:ph idx="1"/>
          </p:nvPr>
        </p:nvSpPr>
        <p:spPr/>
        <p:txBody>
          <a:bodyPr/>
          <a:lstStyle/>
          <a:p>
            <a:r>
              <a:rPr lang="en-US" dirty="0">
                <a:solidFill>
                  <a:srgbClr val="FFC000"/>
                </a:solidFill>
              </a:rPr>
              <a:t>Replaces One Letter With Another</a:t>
            </a:r>
          </a:p>
          <a:p>
            <a:r>
              <a:rPr lang="en-US" dirty="0">
                <a:solidFill>
                  <a:srgbClr val="FFC000"/>
                </a:solidFill>
              </a:rPr>
              <a:t>Key</a:t>
            </a:r>
          </a:p>
          <a:p>
            <a:endParaRPr lang="en-US" dirty="0">
              <a:solidFill>
                <a:srgbClr val="FFC000"/>
              </a:solidFill>
            </a:endParaRPr>
          </a:p>
        </p:txBody>
      </p:sp>
      <p:sp>
        <p:nvSpPr>
          <p:cNvPr id="6" name="TextBox 5"/>
          <p:cNvSpPr txBox="1"/>
          <p:nvPr/>
        </p:nvSpPr>
        <p:spPr>
          <a:xfrm>
            <a:off x="2048208" y="2429635"/>
            <a:ext cx="375428" cy="4247317"/>
          </a:xfrm>
          <a:prstGeom prst="rect">
            <a:avLst/>
          </a:prstGeom>
          <a:noFill/>
        </p:spPr>
        <p:txBody>
          <a:bodyPr wrap="square" rtlCol="0">
            <a:spAutoFit/>
          </a:bodyPr>
          <a:lstStyle/>
          <a:p>
            <a:pPr algn="ctr"/>
            <a:r>
              <a:rPr lang="en-US" sz="3000" b="1" dirty="0">
                <a:solidFill>
                  <a:srgbClr val="00B0F0"/>
                </a:solidFill>
                <a:latin typeface="Courier New" panose="02070309020205020404" pitchFamily="49" charset="0"/>
                <a:cs typeface="Courier New" panose="02070309020205020404" pitchFamily="49" charset="0"/>
              </a:rPr>
              <a:t>A</a:t>
            </a:r>
          </a:p>
          <a:p>
            <a:pPr algn="ctr"/>
            <a:r>
              <a:rPr lang="en-US" sz="3000" b="1" dirty="0">
                <a:solidFill>
                  <a:srgbClr val="00B0F0"/>
                </a:solidFill>
                <a:latin typeface="Courier New" panose="02070309020205020404" pitchFamily="49" charset="0"/>
                <a:cs typeface="Courier New" panose="02070309020205020404" pitchFamily="49" charset="0"/>
              </a:rPr>
              <a:t>B</a:t>
            </a:r>
          </a:p>
          <a:p>
            <a:pPr algn="ctr"/>
            <a:r>
              <a:rPr lang="en-US" sz="3000" b="1" dirty="0">
                <a:solidFill>
                  <a:srgbClr val="00B0F0"/>
                </a:solidFill>
                <a:latin typeface="Courier New" panose="02070309020205020404" pitchFamily="49" charset="0"/>
                <a:cs typeface="Courier New" panose="02070309020205020404" pitchFamily="49" charset="0"/>
              </a:rPr>
              <a:t>C</a:t>
            </a:r>
          </a:p>
          <a:p>
            <a:pPr algn="ctr"/>
            <a:r>
              <a:rPr lang="en-US" sz="3000" b="1" dirty="0">
                <a:solidFill>
                  <a:srgbClr val="00B0F0"/>
                </a:solidFill>
                <a:latin typeface="Courier New" panose="02070309020205020404" pitchFamily="49" charset="0"/>
                <a:cs typeface="Courier New" panose="02070309020205020404" pitchFamily="49" charset="0"/>
              </a:rPr>
              <a:t>D</a:t>
            </a:r>
          </a:p>
          <a:p>
            <a:pPr algn="ctr"/>
            <a:r>
              <a:rPr lang="en-US" sz="3000" b="1" dirty="0">
                <a:solidFill>
                  <a:srgbClr val="00B0F0"/>
                </a:solidFill>
                <a:latin typeface="Courier New" panose="02070309020205020404" pitchFamily="49" charset="0"/>
                <a:cs typeface="Courier New" panose="02070309020205020404" pitchFamily="49" charset="0"/>
              </a:rPr>
              <a:t>E</a:t>
            </a:r>
          </a:p>
          <a:p>
            <a:pPr algn="ctr"/>
            <a:r>
              <a:rPr lang="en-US" sz="3000" b="1" dirty="0">
                <a:solidFill>
                  <a:srgbClr val="00B0F0"/>
                </a:solidFill>
                <a:latin typeface="Courier New" panose="02070309020205020404" pitchFamily="49" charset="0"/>
                <a:cs typeface="Courier New" panose="02070309020205020404" pitchFamily="49" charset="0"/>
              </a:rPr>
              <a:t>F</a:t>
            </a:r>
          </a:p>
          <a:p>
            <a:pPr algn="ctr"/>
            <a:r>
              <a:rPr lang="en-US" sz="3000" b="1" dirty="0">
                <a:solidFill>
                  <a:srgbClr val="00B0F0"/>
                </a:solidFill>
                <a:latin typeface="Courier New" panose="02070309020205020404" pitchFamily="49" charset="0"/>
                <a:cs typeface="Courier New" panose="02070309020205020404" pitchFamily="49" charset="0"/>
              </a:rPr>
              <a:t>G</a:t>
            </a:r>
          </a:p>
          <a:p>
            <a:pPr algn="ctr"/>
            <a:r>
              <a:rPr lang="en-US" sz="3000" b="1" dirty="0">
                <a:solidFill>
                  <a:srgbClr val="00B0F0"/>
                </a:solidFill>
                <a:latin typeface="Courier New" panose="02070309020205020404" pitchFamily="49" charset="0"/>
                <a:cs typeface="Courier New" panose="02070309020205020404" pitchFamily="49" charset="0"/>
              </a:rPr>
              <a:t>H</a:t>
            </a:r>
          </a:p>
          <a:p>
            <a:pPr algn="ctr"/>
            <a:r>
              <a:rPr lang="en-US" sz="3000" b="1" dirty="0">
                <a:solidFill>
                  <a:srgbClr val="00B0F0"/>
                </a:solidFill>
                <a:latin typeface="Courier New" panose="02070309020205020404" pitchFamily="49" charset="0"/>
                <a:cs typeface="Courier New" panose="02070309020205020404" pitchFamily="49" charset="0"/>
              </a:rPr>
              <a:t>I</a:t>
            </a:r>
          </a:p>
        </p:txBody>
      </p:sp>
      <p:sp>
        <p:nvSpPr>
          <p:cNvPr id="12" name="TextBox 11"/>
          <p:cNvSpPr txBox="1"/>
          <p:nvPr/>
        </p:nvSpPr>
        <p:spPr>
          <a:xfrm>
            <a:off x="3412139" y="2429635"/>
            <a:ext cx="350199" cy="4247317"/>
          </a:xfrm>
          <a:prstGeom prst="rect">
            <a:avLst/>
          </a:prstGeom>
          <a:noFill/>
        </p:spPr>
        <p:txBody>
          <a:bodyPr wrap="square" rtlCol="0">
            <a:spAutoFit/>
          </a:bodyPr>
          <a:lstStyle/>
          <a:p>
            <a:pPr algn="ctr"/>
            <a:r>
              <a:rPr lang="en-US" sz="3000" b="1" dirty="0">
                <a:solidFill>
                  <a:srgbClr val="FF0000"/>
                </a:solidFill>
                <a:latin typeface="Courier New" panose="02070309020205020404" pitchFamily="49" charset="0"/>
                <a:cs typeface="Courier New" panose="02070309020205020404" pitchFamily="49" charset="0"/>
              </a:rPr>
              <a:t>H</a:t>
            </a:r>
          </a:p>
          <a:p>
            <a:pPr algn="ctr"/>
            <a:r>
              <a:rPr lang="en-US" sz="3000" b="1" dirty="0">
                <a:solidFill>
                  <a:srgbClr val="FF0000"/>
                </a:solidFill>
                <a:latin typeface="Courier New" panose="02070309020205020404" pitchFamily="49" charset="0"/>
                <a:cs typeface="Courier New" panose="02070309020205020404" pitchFamily="49" charset="0"/>
              </a:rPr>
              <a:t>I</a:t>
            </a:r>
          </a:p>
          <a:p>
            <a:pPr algn="ctr"/>
            <a:r>
              <a:rPr lang="en-US" sz="3000" b="1" dirty="0">
                <a:solidFill>
                  <a:srgbClr val="FF0000"/>
                </a:solidFill>
                <a:latin typeface="Courier New" panose="02070309020205020404" pitchFamily="49" charset="0"/>
                <a:cs typeface="Courier New" panose="02070309020205020404" pitchFamily="49" charset="0"/>
              </a:rPr>
              <a:t>D</a:t>
            </a:r>
          </a:p>
          <a:p>
            <a:pPr algn="ctr"/>
            <a:r>
              <a:rPr lang="en-US" sz="3000" b="1" dirty="0">
                <a:solidFill>
                  <a:srgbClr val="FF0000"/>
                </a:solidFill>
                <a:latin typeface="Courier New" panose="02070309020205020404" pitchFamily="49" charset="0"/>
                <a:cs typeface="Courier New" panose="02070309020205020404" pitchFamily="49" charset="0"/>
              </a:rPr>
              <a:t>X</a:t>
            </a:r>
          </a:p>
          <a:p>
            <a:pPr algn="ctr"/>
            <a:r>
              <a:rPr lang="en-US" sz="3000" b="1" dirty="0">
                <a:solidFill>
                  <a:srgbClr val="FF0000"/>
                </a:solidFill>
                <a:latin typeface="Courier New" panose="02070309020205020404" pitchFamily="49" charset="0"/>
                <a:cs typeface="Courier New" panose="02070309020205020404" pitchFamily="49" charset="0"/>
              </a:rPr>
              <a:t>M</a:t>
            </a:r>
          </a:p>
          <a:p>
            <a:pPr algn="ctr"/>
            <a:r>
              <a:rPr lang="en-US" sz="3000" b="1" dirty="0">
                <a:solidFill>
                  <a:srgbClr val="FF0000"/>
                </a:solidFill>
                <a:latin typeface="Courier New" panose="02070309020205020404" pitchFamily="49" charset="0"/>
                <a:cs typeface="Courier New" panose="02070309020205020404" pitchFamily="49" charset="0"/>
              </a:rPr>
              <a:t>V</a:t>
            </a:r>
          </a:p>
          <a:p>
            <a:pPr algn="ctr"/>
            <a:r>
              <a:rPr lang="en-US" sz="3000" b="1" dirty="0">
                <a:solidFill>
                  <a:srgbClr val="FF0000"/>
                </a:solidFill>
                <a:latin typeface="Courier New" panose="02070309020205020404" pitchFamily="49" charset="0"/>
                <a:cs typeface="Courier New" panose="02070309020205020404" pitchFamily="49" charset="0"/>
              </a:rPr>
              <a:t>C</a:t>
            </a:r>
          </a:p>
          <a:p>
            <a:pPr algn="ctr"/>
            <a:r>
              <a:rPr lang="en-US" sz="3000" b="1" dirty="0">
                <a:solidFill>
                  <a:srgbClr val="FF0000"/>
                </a:solidFill>
                <a:latin typeface="Courier New" panose="02070309020205020404" pitchFamily="49" charset="0"/>
                <a:cs typeface="Courier New" panose="02070309020205020404" pitchFamily="49" charset="0"/>
              </a:rPr>
              <a:t>J</a:t>
            </a:r>
          </a:p>
          <a:p>
            <a:pPr algn="ctr"/>
            <a:r>
              <a:rPr lang="en-US" sz="3000" b="1" dirty="0">
                <a:solidFill>
                  <a:srgbClr val="FF0000"/>
                </a:solidFill>
                <a:latin typeface="Courier New" panose="02070309020205020404" pitchFamily="49" charset="0"/>
                <a:cs typeface="Courier New" panose="02070309020205020404" pitchFamily="49" charset="0"/>
              </a:rPr>
              <a:t>N</a:t>
            </a:r>
          </a:p>
        </p:txBody>
      </p:sp>
      <p:sp>
        <p:nvSpPr>
          <p:cNvPr id="13" name="Arrow: Right 12"/>
          <p:cNvSpPr/>
          <p:nvPr/>
        </p:nvSpPr>
        <p:spPr>
          <a:xfrm>
            <a:off x="2639404" y="2559635"/>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Arrow: Right 13"/>
          <p:cNvSpPr/>
          <p:nvPr/>
        </p:nvSpPr>
        <p:spPr>
          <a:xfrm>
            <a:off x="2636866" y="3002304"/>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Arrow: Right 14"/>
          <p:cNvSpPr/>
          <p:nvPr/>
        </p:nvSpPr>
        <p:spPr>
          <a:xfrm>
            <a:off x="2636866" y="3436677"/>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Arrow: Right 15"/>
          <p:cNvSpPr/>
          <p:nvPr/>
        </p:nvSpPr>
        <p:spPr>
          <a:xfrm>
            <a:off x="2633009" y="3902979"/>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Arrow: Right 16"/>
          <p:cNvSpPr/>
          <p:nvPr/>
        </p:nvSpPr>
        <p:spPr>
          <a:xfrm>
            <a:off x="2633009" y="4364344"/>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rrow: Right 17"/>
          <p:cNvSpPr/>
          <p:nvPr/>
        </p:nvSpPr>
        <p:spPr>
          <a:xfrm>
            <a:off x="2631447" y="4803654"/>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rrow: Right 18"/>
          <p:cNvSpPr/>
          <p:nvPr/>
        </p:nvSpPr>
        <p:spPr>
          <a:xfrm>
            <a:off x="2630178" y="5265019"/>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Arrow: Right 19"/>
          <p:cNvSpPr/>
          <p:nvPr/>
        </p:nvSpPr>
        <p:spPr>
          <a:xfrm>
            <a:off x="2630178" y="5731321"/>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Arrow: Right 20"/>
          <p:cNvSpPr/>
          <p:nvPr/>
        </p:nvSpPr>
        <p:spPr>
          <a:xfrm>
            <a:off x="2630178" y="6181698"/>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p:cNvSpPr/>
          <p:nvPr/>
        </p:nvSpPr>
        <p:spPr>
          <a:xfrm>
            <a:off x="2023236" y="2512458"/>
            <a:ext cx="409306" cy="4081669"/>
          </a:xfrm>
          <a:prstGeom prst="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3377314" y="2512457"/>
            <a:ext cx="409306" cy="408166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5371553" y="2429635"/>
            <a:ext cx="375428" cy="4247317"/>
          </a:xfrm>
          <a:prstGeom prst="rect">
            <a:avLst/>
          </a:prstGeom>
          <a:noFill/>
        </p:spPr>
        <p:txBody>
          <a:bodyPr wrap="square" rtlCol="0">
            <a:spAutoFit/>
          </a:bodyPr>
          <a:lstStyle/>
          <a:p>
            <a:pPr algn="ctr"/>
            <a:r>
              <a:rPr lang="en-US" sz="3000" b="1" dirty="0">
                <a:solidFill>
                  <a:srgbClr val="00B0F0"/>
                </a:solidFill>
                <a:latin typeface="Courier New" panose="02070309020205020404" pitchFamily="49" charset="0"/>
                <a:cs typeface="Courier New" panose="02070309020205020404" pitchFamily="49" charset="0"/>
              </a:rPr>
              <a:t>JKLMNOPQR</a:t>
            </a:r>
          </a:p>
        </p:txBody>
      </p:sp>
      <p:sp>
        <p:nvSpPr>
          <p:cNvPr id="25" name="TextBox 24"/>
          <p:cNvSpPr txBox="1"/>
          <p:nvPr/>
        </p:nvSpPr>
        <p:spPr>
          <a:xfrm>
            <a:off x="6735484" y="2429635"/>
            <a:ext cx="350199" cy="4247317"/>
          </a:xfrm>
          <a:prstGeom prst="rect">
            <a:avLst/>
          </a:prstGeom>
          <a:noFill/>
        </p:spPr>
        <p:txBody>
          <a:bodyPr wrap="square" rtlCol="0">
            <a:spAutoFit/>
          </a:bodyPr>
          <a:lstStyle/>
          <a:p>
            <a:pPr algn="ctr"/>
            <a:r>
              <a:rPr lang="en-US" sz="3000" b="1" dirty="0">
                <a:solidFill>
                  <a:srgbClr val="FF0000"/>
                </a:solidFill>
                <a:latin typeface="Courier New" panose="02070309020205020404" pitchFamily="49" charset="0"/>
                <a:cs typeface="Courier New" panose="02070309020205020404" pitchFamily="49" charset="0"/>
              </a:rPr>
              <a:t>U</a:t>
            </a:r>
          </a:p>
          <a:p>
            <a:pPr algn="ctr"/>
            <a:r>
              <a:rPr lang="en-US" sz="3000" b="1" dirty="0">
                <a:solidFill>
                  <a:srgbClr val="FF0000"/>
                </a:solidFill>
                <a:latin typeface="Courier New" panose="02070309020205020404" pitchFamily="49" charset="0"/>
                <a:cs typeface="Courier New" panose="02070309020205020404" pitchFamily="49" charset="0"/>
              </a:rPr>
              <a:t>E</a:t>
            </a:r>
          </a:p>
          <a:p>
            <a:pPr algn="ctr"/>
            <a:r>
              <a:rPr lang="en-US" sz="3000" b="1" dirty="0">
                <a:solidFill>
                  <a:srgbClr val="FF0000"/>
                </a:solidFill>
                <a:latin typeface="Courier New" panose="02070309020205020404" pitchFamily="49" charset="0"/>
                <a:cs typeface="Courier New" panose="02070309020205020404" pitchFamily="49" charset="0"/>
              </a:rPr>
              <a:t>S</a:t>
            </a:r>
          </a:p>
          <a:p>
            <a:pPr algn="ctr"/>
            <a:r>
              <a:rPr lang="en-US" sz="3000" b="1" dirty="0">
                <a:solidFill>
                  <a:srgbClr val="FF0000"/>
                </a:solidFill>
                <a:latin typeface="Courier New" panose="02070309020205020404" pitchFamily="49" charset="0"/>
                <a:cs typeface="Courier New" panose="02070309020205020404" pitchFamily="49" charset="0"/>
              </a:rPr>
              <a:t>Q</a:t>
            </a:r>
          </a:p>
          <a:p>
            <a:pPr algn="ctr"/>
            <a:r>
              <a:rPr lang="en-US" sz="3000" b="1" dirty="0">
                <a:solidFill>
                  <a:srgbClr val="FF0000"/>
                </a:solidFill>
                <a:latin typeface="Courier New" panose="02070309020205020404" pitchFamily="49" charset="0"/>
                <a:cs typeface="Courier New" panose="02070309020205020404" pitchFamily="49" charset="0"/>
              </a:rPr>
              <a:t>Y</a:t>
            </a:r>
          </a:p>
          <a:p>
            <a:pPr algn="ctr"/>
            <a:r>
              <a:rPr lang="en-US" sz="3000" b="1" dirty="0">
                <a:solidFill>
                  <a:srgbClr val="FF0000"/>
                </a:solidFill>
                <a:latin typeface="Courier New" panose="02070309020205020404" pitchFamily="49" charset="0"/>
                <a:cs typeface="Courier New" panose="02070309020205020404" pitchFamily="49" charset="0"/>
              </a:rPr>
              <a:t>P</a:t>
            </a:r>
          </a:p>
          <a:p>
            <a:pPr algn="ctr"/>
            <a:r>
              <a:rPr lang="en-US" sz="3000" b="1" dirty="0">
                <a:solidFill>
                  <a:srgbClr val="FF0000"/>
                </a:solidFill>
                <a:latin typeface="Courier New" panose="02070309020205020404" pitchFamily="49" charset="0"/>
                <a:cs typeface="Courier New" panose="02070309020205020404" pitchFamily="49" charset="0"/>
              </a:rPr>
              <a:t>Z</a:t>
            </a:r>
          </a:p>
          <a:p>
            <a:pPr algn="ctr"/>
            <a:r>
              <a:rPr lang="en-US" sz="3000" b="1" dirty="0">
                <a:solidFill>
                  <a:srgbClr val="FF0000"/>
                </a:solidFill>
                <a:latin typeface="Courier New" panose="02070309020205020404" pitchFamily="49" charset="0"/>
                <a:cs typeface="Courier New" panose="02070309020205020404" pitchFamily="49" charset="0"/>
              </a:rPr>
              <a:t>B</a:t>
            </a:r>
          </a:p>
          <a:p>
            <a:pPr algn="ctr"/>
            <a:r>
              <a:rPr lang="en-US" sz="3000" b="1" dirty="0">
                <a:solidFill>
                  <a:srgbClr val="FF0000"/>
                </a:solidFill>
                <a:latin typeface="Courier New" panose="02070309020205020404" pitchFamily="49" charset="0"/>
                <a:cs typeface="Courier New" panose="02070309020205020404" pitchFamily="49" charset="0"/>
              </a:rPr>
              <a:t>T</a:t>
            </a:r>
          </a:p>
        </p:txBody>
      </p:sp>
      <p:sp>
        <p:nvSpPr>
          <p:cNvPr id="26" name="Arrow: Right 25"/>
          <p:cNvSpPr/>
          <p:nvPr/>
        </p:nvSpPr>
        <p:spPr>
          <a:xfrm>
            <a:off x="5962749" y="2559635"/>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Arrow: Right 26"/>
          <p:cNvSpPr/>
          <p:nvPr/>
        </p:nvSpPr>
        <p:spPr>
          <a:xfrm>
            <a:off x="5960211" y="3002304"/>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Arrow: Right 27"/>
          <p:cNvSpPr/>
          <p:nvPr/>
        </p:nvSpPr>
        <p:spPr>
          <a:xfrm>
            <a:off x="5960211" y="3436677"/>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Arrow: Right 28"/>
          <p:cNvSpPr/>
          <p:nvPr/>
        </p:nvSpPr>
        <p:spPr>
          <a:xfrm>
            <a:off x="5956354" y="3902979"/>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Arrow: Right 29"/>
          <p:cNvSpPr/>
          <p:nvPr/>
        </p:nvSpPr>
        <p:spPr>
          <a:xfrm>
            <a:off x="5956354" y="4364344"/>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Arrow: Right 30"/>
          <p:cNvSpPr/>
          <p:nvPr/>
        </p:nvSpPr>
        <p:spPr>
          <a:xfrm>
            <a:off x="5954792" y="4803654"/>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Arrow: Right 31"/>
          <p:cNvSpPr/>
          <p:nvPr/>
        </p:nvSpPr>
        <p:spPr>
          <a:xfrm>
            <a:off x="5953523" y="5265019"/>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Arrow: Right 32"/>
          <p:cNvSpPr/>
          <p:nvPr/>
        </p:nvSpPr>
        <p:spPr>
          <a:xfrm>
            <a:off x="5953523" y="5731321"/>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Arrow: Right 33"/>
          <p:cNvSpPr/>
          <p:nvPr/>
        </p:nvSpPr>
        <p:spPr>
          <a:xfrm>
            <a:off x="5953523" y="6181698"/>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p:cNvSpPr/>
          <p:nvPr/>
        </p:nvSpPr>
        <p:spPr>
          <a:xfrm>
            <a:off x="5346581" y="2512458"/>
            <a:ext cx="409306" cy="4081669"/>
          </a:xfrm>
          <a:prstGeom prst="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6700659" y="2512457"/>
            <a:ext cx="409306" cy="408166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8738149" y="2512457"/>
            <a:ext cx="375428" cy="3785652"/>
          </a:xfrm>
          <a:prstGeom prst="rect">
            <a:avLst/>
          </a:prstGeom>
          <a:noFill/>
        </p:spPr>
        <p:txBody>
          <a:bodyPr wrap="square" rtlCol="0">
            <a:spAutoFit/>
          </a:bodyPr>
          <a:lstStyle/>
          <a:p>
            <a:pPr algn="ctr"/>
            <a:r>
              <a:rPr lang="en-US" sz="3000" b="1" dirty="0">
                <a:solidFill>
                  <a:srgbClr val="00B0F0"/>
                </a:solidFill>
                <a:latin typeface="Courier New" panose="02070309020205020404" pitchFamily="49" charset="0"/>
                <a:cs typeface="Courier New" panose="02070309020205020404" pitchFamily="49" charset="0"/>
              </a:rPr>
              <a:t>STUVWXYZ</a:t>
            </a:r>
          </a:p>
        </p:txBody>
      </p:sp>
      <p:sp>
        <p:nvSpPr>
          <p:cNvPr id="38" name="TextBox 37"/>
          <p:cNvSpPr txBox="1"/>
          <p:nvPr/>
        </p:nvSpPr>
        <p:spPr>
          <a:xfrm>
            <a:off x="10102080" y="2512457"/>
            <a:ext cx="350199" cy="3785652"/>
          </a:xfrm>
          <a:prstGeom prst="rect">
            <a:avLst/>
          </a:prstGeom>
          <a:noFill/>
        </p:spPr>
        <p:txBody>
          <a:bodyPr wrap="square" rtlCol="0">
            <a:spAutoFit/>
          </a:bodyPr>
          <a:lstStyle/>
          <a:p>
            <a:pPr algn="ctr"/>
            <a:r>
              <a:rPr lang="en-US" sz="3000" b="1" dirty="0">
                <a:solidFill>
                  <a:srgbClr val="FF0000"/>
                </a:solidFill>
                <a:latin typeface="Courier New" panose="02070309020205020404" pitchFamily="49" charset="0"/>
                <a:cs typeface="Courier New" panose="02070309020205020404" pitchFamily="49" charset="0"/>
              </a:rPr>
              <a:t>R</a:t>
            </a:r>
          </a:p>
          <a:p>
            <a:pPr algn="ctr"/>
            <a:r>
              <a:rPr lang="en-US" sz="3000" b="1" dirty="0">
                <a:solidFill>
                  <a:srgbClr val="FF0000"/>
                </a:solidFill>
                <a:latin typeface="Courier New" panose="02070309020205020404" pitchFamily="49" charset="0"/>
                <a:cs typeface="Courier New" panose="02070309020205020404" pitchFamily="49" charset="0"/>
              </a:rPr>
              <a:t>L</a:t>
            </a:r>
          </a:p>
          <a:p>
            <a:pPr algn="ctr"/>
            <a:r>
              <a:rPr lang="en-US" sz="3000" b="1" dirty="0">
                <a:solidFill>
                  <a:srgbClr val="FF0000"/>
                </a:solidFill>
                <a:latin typeface="Courier New" panose="02070309020205020404" pitchFamily="49" charset="0"/>
                <a:cs typeface="Courier New" panose="02070309020205020404" pitchFamily="49" charset="0"/>
              </a:rPr>
              <a:t>W</a:t>
            </a:r>
          </a:p>
          <a:p>
            <a:pPr algn="ctr"/>
            <a:r>
              <a:rPr lang="en-US" sz="3000" b="1" dirty="0">
                <a:solidFill>
                  <a:srgbClr val="FF0000"/>
                </a:solidFill>
                <a:latin typeface="Courier New" panose="02070309020205020404" pitchFamily="49" charset="0"/>
                <a:cs typeface="Courier New" panose="02070309020205020404" pitchFamily="49" charset="0"/>
              </a:rPr>
              <a:t>O</a:t>
            </a:r>
          </a:p>
          <a:p>
            <a:pPr algn="ctr"/>
            <a:r>
              <a:rPr lang="en-US" sz="3000" b="1" dirty="0">
                <a:solidFill>
                  <a:srgbClr val="FF0000"/>
                </a:solidFill>
                <a:latin typeface="Courier New" panose="02070309020205020404" pitchFamily="49" charset="0"/>
                <a:cs typeface="Courier New" panose="02070309020205020404" pitchFamily="49" charset="0"/>
              </a:rPr>
              <a:t>K</a:t>
            </a:r>
          </a:p>
          <a:p>
            <a:pPr algn="ctr"/>
            <a:r>
              <a:rPr lang="en-US" sz="3000" b="1" dirty="0">
                <a:solidFill>
                  <a:srgbClr val="FF0000"/>
                </a:solidFill>
                <a:latin typeface="Courier New" panose="02070309020205020404" pitchFamily="49" charset="0"/>
                <a:cs typeface="Courier New" panose="02070309020205020404" pitchFamily="49" charset="0"/>
              </a:rPr>
              <a:t>F</a:t>
            </a:r>
          </a:p>
          <a:p>
            <a:pPr algn="ctr"/>
            <a:r>
              <a:rPr lang="en-US" sz="3000" b="1" dirty="0">
                <a:solidFill>
                  <a:srgbClr val="FF0000"/>
                </a:solidFill>
                <a:latin typeface="Courier New" panose="02070309020205020404" pitchFamily="49" charset="0"/>
                <a:cs typeface="Courier New" panose="02070309020205020404" pitchFamily="49" charset="0"/>
              </a:rPr>
              <a:t>G</a:t>
            </a:r>
          </a:p>
          <a:p>
            <a:pPr algn="ctr"/>
            <a:r>
              <a:rPr lang="en-US" sz="3000" b="1" dirty="0">
                <a:solidFill>
                  <a:srgbClr val="FF0000"/>
                </a:solidFill>
                <a:latin typeface="Courier New" panose="02070309020205020404" pitchFamily="49" charset="0"/>
                <a:cs typeface="Courier New" panose="02070309020205020404" pitchFamily="49" charset="0"/>
              </a:rPr>
              <a:t>A</a:t>
            </a:r>
          </a:p>
        </p:txBody>
      </p:sp>
      <p:sp>
        <p:nvSpPr>
          <p:cNvPr id="39" name="Arrow: Right 38"/>
          <p:cNvSpPr/>
          <p:nvPr/>
        </p:nvSpPr>
        <p:spPr>
          <a:xfrm>
            <a:off x="9329345" y="2642457"/>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Arrow: Right 39"/>
          <p:cNvSpPr/>
          <p:nvPr/>
        </p:nvSpPr>
        <p:spPr>
          <a:xfrm>
            <a:off x="9326807" y="3085126"/>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Arrow: Right 40"/>
          <p:cNvSpPr/>
          <p:nvPr/>
        </p:nvSpPr>
        <p:spPr>
          <a:xfrm>
            <a:off x="9326807" y="3519499"/>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Arrow: Right 41"/>
          <p:cNvSpPr/>
          <p:nvPr/>
        </p:nvSpPr>
        <p:spPr>
          <a:xfrm>
            <a:off x="9322950" y="3985801"/>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Arrow: Right 42"/>
          <p:cNvSpPr/>
          <p:nvPr/>
        </p:nvSpPr>
        <p:spPr>
          <a:xfrm>
            <a:off x="9322950" y="4447166"/>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Arrow: Right 43"/>
          <p:cNvSpPr/>
          <p:nvPr/>
        </p:nvSpPr>
        <p:spPr>
          <a:xfrm>
            <a:off x="9321388" y="4886476"/>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Arrow: Right 44"/>
          <p:cNvSpPr/>
          <p:nvPr/>
        </p:nvSpPr>
        <p:spPr>
          <a:xfrm>
            <a:off x="9320119" y="5347841"/>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Arrow: Right 45"/>
          <p:cNvSpPr/>
          <p:nvPr/>
        </p:nvSpPr>
        <p:spPr>
          <a:xfrm>
            <a:off x="9320119" y="5814143"/>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ectangle 47"/>
          <p:cNvSpPr/>
          <p:nvPr/>
        </p:nvSpPr>
        <p:spPr>
          <a:xfrm>
            <a:off x="8713177" y="2595280"/>
            <a:ext cx="409306" cy="3592377"/>
          </a:xfrm>
          <a:prstGeom prst="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10067255" y="2595280"/>
            <a:ext cx="409306" cy="359237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827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anim calcmode="lin" valueType="num">
                                      <p:cBhvr>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250"/>
                                        <p:tgtEl>
                                          <p:spTgt spid="22"/>
                                        </p:tgtEl>
                                      </p:cBhvr>
                                    </p:animEffect>
                                  </p:childTnLst>
                                </p:cTn>
                              </p:par>
                            </p:childTnLst>
                          </p:cTn>
                        </p:par>
                        <p:par>
                          <p:cTn id="22" fill="hold">
                            <p:stCondLst>
                              <p:cond delay="250"/>
                            </p:stCondLst>
                            <p:childTnLst>
                              <p:par>
                                <p:cTn id="23" presetID="10"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250"/>
                                        <p:tgtEl>
                                          <p:spTgt spid="6"/>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250"/>
                                        <p:tgtEl>
                                          <p:spTgt spid="23"/>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250" fill="hold"/>
                                        <p:tgtEl>
                                          <p:spTgt spid="13"/>
                                        </p:tgtEl>
                                        <p:attrNameLst>
                                          <p:attrName>ppt_x</p:attrName>
                                        </p:attrNameLst>
                                      </p:cBhvr>
                                      <p:tavLst>
                                        <p:tav tm="0">
                                          <p:val>
                                            <p:strVal val="0-#ppt_w/2"/>
                                          </p:val>
                                        </p:tav>
                                        <p:tav tm="100000">
                                          <p:val>
                                            <p:strVal val="#ppt_x"/>
                                          </p:val>
                                        </p:tav>
                                      </p:tavLst>
                                    </p:anim>
                                    <p:anim calcmode="lin" valueType="num">
                                      <p:cBhvr additive="base">
                                        <p:cTn id="35" dur="25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2">
                                            <p:txEl>
                                              <p:pRg st="0" end="0"/>
                                            </p:txEl>
                                          </p:spTgt>
                                        </p:tgtEl>
                                        <p:attrNameLst>
                                          <p:attrName>style.visibility</p:attrName>
                                        </p:attrNameLst>
                                      </p:cBhvr>
                                      <p:to>
                                        <p:strVal val="visible"/>
                                      </p:to>
                                    </p:set>
                                    <p:animEffect transition="in" filter="fade">
                                      <p:cBhvr>
                                        <p:cTn id="40" dur="250"/>
                                        <p:tgtEl>
                                          <p:spTgt spid="1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250" fill="hold"/>
                                        <p:tgtEl>
                                          <p:spTgt spid="14"/>
                                        </p:tgtEl>
                                        <p:attrNameLst>
                                          <p:attrName>ppt_x</p:attrName>
                                        </p:attrNameLst>
                                      </p:cBhvr>
                                      <p:tavLst>
                                        <p:tav tm="0">
                                          <p:val>
                                            <p:strVal val="0-#ppt_w/2"/>
                                          </p:val>
                                        </p:tav>
                                        <p:tav tm="100000">
                                          <p:val>
                                            <p:strVal val="#ppt_x"/>
                                          </p:val>
                                        </p:tav>
                                      </p:tavLst>
                                    </p:anim>
                                    <p:anim calcmode="lin" valueType="num">
                                      <p:cBhvr additive="base">
                                        <p:cTn id="46" dur="250" fill="hold"/>
                                        <p:tgtEl>
                                          <p:spTgt spid="14"/>
                                        </p:tgtEl>
                                        <p:attrNameLst>
                                          <p:attrName>ppt_y</p:attrName>
                                        </p:attrNameLst>
                                      </p:cBhvr>
                                      <p:tavLst>
                                        <p:tav tm="0">
                                          <p:val>
                                            <p:strVal val="#ppt_y"/>
                                          </p:val>
                                        </p:tav>
                                        <p:tav tm="100000">
                                          <p:val>
                                            <p:strVal val="#ppt_y"/>
                                          </p:val>
                                        </p:tav>
                                      </p:tavLst>
                                    </p:anim>
                                  </p:childTnLst>
                                </p:cTn>
                              </p:par>
                            </p:childTnLst>
                          </p:cTn>
                        </p:par>
                        <p:par>
                          <p:cTn id="47" fill="hold">
                            <p:stCondLst>
                              <p:cond delay="250"/>
                            </p:stCondLst>
                            <p:childTnLst>
                              <p:par>
                                <p:cTn id="48" presetID="10" presetClass="entr" presetSubtype="0" fill="hold" nodeType="afterEffect">
                                  <p:stCondLst>
                                    <p:cond delay="0"/>
                                  </p:stCondLst>
                                  <p:childTnLst>
                                    <p:set>
                                      <p:cBhvr>
                                        <p:cTn id="49" dur="1" fill="hold">
                                          <p:stCondLst>
                                            <p:cond delay="0"/>
                                          </p:stCondLst>
                                        </p:cTn>
                                        <p:tgtEl>
                                          <p:spTgt spid="12">
                                            <p:txEl>
                                              <p:pRg st="1" end="1"/>
                                            </p:txEl>
                                          </p:spTgt>
                                        </p:tgtEl>
                                        <p:attrNameLst>
                                          <p:attrName>style.visibility</p:attrName>
                                        </p:attrNameLst>
                                      </p:cBhvr>
                                      <p:to>
                                        <p:strVal val="visible"/>
                                      </p:to>
                                    </p:set>
                                    <p:animEffect transition="in" filter="fade">
                                      <p:cBhvr>
                                        <p:cTn id="50" dur="250"/>
                                        <p:tgtEl>
                                          <p:spTgt spid="12">
                                            <p:txEl>
                                              <p:pRg st="1" end="1"/>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250" fill="hold"/>
                                        <p:tgtEl>
                                          <p:spTgt spid="15"/>
                                        </p:tgtEl>
                                        <p:attrNameLst>
                                          <p:attrName>ppt_x</p:attrName>
                                        </p:attrNameLst>
                                      </p:cBhvr>
                                      <p:tavLst>
                                        <p:tav tm="0">
                                          <p:val>
                                            <p:strVal val="0-#ppt_w/2"/>
                                          </p:val>
                                        </p:tav>
                                        <p:tav tm="100000">
                                          <p:val>
                                            <p:strVal val="#ppt_x"/>
                                          </p:val>
                                        </p:tav>
                                      </p:tavLst>
                                    </p:anim>
                                    <p:anim calcmode="lin" valueType="num">
                                      <p:cBhvr additive="base">
                                        <p:cTn id="56" dur="250" fill="hold"/>
                                        <p:tgtEl>
                                          <p:spTgt spid="15"/>
                                        </p:tgtEl>
                                        <p:attrNameLst>
                                          <p:attrName>ppt_y</p:attrName>
                                        </p:attrNameLst>
                                      </p:cBhvr>
                                      <p:tavLst>
                                        <p:tav tm="0">
                                          <p:val>
                                            <p:strVal val="#ppt_y"/>
                                          </p:val>
                                        </p:tav>
                                        <p:tav tm="100000">
                                          <p:val>
                                            <p:strVal val="#ppt_y"/>
                                          </p:val>
                                        </p:tav>
                                      </p:tavLst>
                                    </p:anim>
                                  </p:childTnLst>
                                </p:cTn>
                              </p:par>
                            </p:childTnLst>
                          </p:cTn>
                        </p:par>
                        <p:par>
                          <p:cTn id="57" fill="hold">
                            <p:stCondLst>
                              <p:cond delay="250"/>
                            </p:stCondLst>
                            <p:childTnLst>
                              <p:par>
                                <p:cTn id="58" presetID="10" presetClass="entr" presetSubtype="0" fill="hold" nodeType="afterEffect">
                                  <p:stCondLst>
                                    <p:cond delay="0"/>
                                  </p:stCondLst>
                                  <p:childTnLst>
                                    <p:set>
                                      <p:cBhvr>
                                        <p:cTn id="59" dur="1" fill="hold">
                                          <p:stCondLst>
                                            <p:cond delay="0"/>
                                          </p:stCondLst>
                                        </p:cTn>
                                        <p:tgtEl>
                                          <p:spTgt spid="12">
                                            <p:txEl>
                                              <p:pRg st="2" end="2"/>
                                            </p:txEl>
                                          </p:spTgt>
                                        </p:tgtEl>
                                        <p:attrNameLst>
                                          <p:attrName>style.visibility</p:attrName>
                                        </p:attrNameLst>
                                      </p:cBhvr>
                                      <p:to>
                                        <p:strVal val="visible"/>
                                      </p:to>
                                    </p:set>
                                    <p:animEffect transition="in" filter="fade">
                                      <p:cBhvr>
                                        <p:cTn id="60" dur="250"/>
                                        <p:tgtEl>
                                          <p:spTgt spid="12">
                                            <p:txEl>
                                              <p:pRg st="2" end="2"/>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8" fill="hold" grpId="0" nodeType="clickEffect">
                                  <p:stCondLst>
                                    <p:cond delay="0"/>
                                  </p:stCondLst>
                                  <p:childTnLst>
                                    <p:set>
                                      <p:cBhvr>
                                        <p:cTn id="64" dur="1" fill="hold">
                                          <p:stCondLst>
                                            <p:cond delay="0"/>
                                          </p:stCondLst>
                                        </p:cTn>
                                        <p:tgtEl>
                                          <p:spTgt spid="16"/>
                                        </p:tgtEl>
                                        <p:attrNameLst>
                                          <p:attrName>style.visibility</p:attrName>
                                        </p:attrNameLst>
                                      </p:cBhvr>
                                      <p:to>
                                        <p:strVal val="visible"/>
                                      </p:to>
                                    </p:set>
                                    <p:anim calcmode="lin" valueType="num">
                                      <p:cBhvr additive="base">
                                        <p:cTn id="65" dur="250" fill="hold"/>
                                        <p:tgtEl>
                                          <p:spTgt spid="16"/>
                                        </p:tgtEl>
                                        <p:attrNameLst>
                                          <p:attrName>ppt_x</p:attrName>
                                        </p:attrNameLst>
                                      </p:cBhvr>
                                      <p:tavLst>
                                        <p:tav tm="0">
                                          <p:val>
                                            <p:strVal val="0-#ppt_w/2"/>
                                          </p:val>
                                        </p:tav>
                                        <p:tav tm="100000">
                                          <p:val>
                                            <p:strVal val="#ppt_x"/>
                                          </p:val>
                                        </p:tav>
                                      </p:tavLst>
                                    </p:anim>
                                    <p:anim calcmode="lin" valueType="num">
                                      <p:cBhvr additive="base">
                                        <p:cTn id="66" dur="250" fill="hold"/>
                                        <p:tgtEl>
                                          <p:spTgt spid="16"/>
                                        </p:tgtEl>
                                        <p:attrNameLst>
                                          <p:attrName>ppt_y</p:attrName>
                                        </p:attrNameLst>
                                      </p:cBhvr>
                                      <p:tavLst>
                                        <p:tav tm="0">
                                          <p:val>
                                            <p:strVal val="#ppt_y"/>
                                          </p:val>
                                        </p:tav>
                                        <p:tav tm="100000">
                                          <p:val>
                                            <p:strVal val="#ppt_y"/>
                                          </p:val>
                                        </p:tav>
                                      </p:tavLst>
                                    </p:anim>
                                  </p:childTnLst>
                                </p:cTn>
                              </p:par>
                            </p:childTnLst>
                          </p:cTn>
                        </p:par>
                        <p:par>
                          <p:cTn id="67" fill="hold">
                            <p:stCondLst>
                              <p:cond delay="250"/>
                            </p:stCondLst>
                            <p:childTnLst>
                              <p:par>
                                <p:cTn id="68" presetID="10" presetClass="entr" presetSubtype="0" fill="hold" nodeType="afterEffect">
                                  <p:stCondLst>
                                    <p:cond delay="0"/>
                                  </p:stCondLst>
                                  <p:childTnLst>
                                    <p:set>
                                      <p:cBhvr>
                                        <p:cTn id="69" dur="1" fill="hold">
                                          <p:stCondLst>
                                            <p:cond delay="0"/>
                                          </p:stCondLst>
                                        </p:cTn>
                                        <p:tgtEl>
                                          <p:spTgt spid="12">
                                            <p:txEl>
                                              <p:pRg st="3" end="3"/>
                                            </p:txEl>
                                          </p:spTgt>
                                        </p:tgtEl>
                                        <p:attrNameLst>
                                          <p:attrName>style.visibility</p:attrName>
                                        </p:attrNameLst>
                                      </p:cBhvr>
                                      <p:to>
                                        <p:strVal val="visible"/>
                                      </p:to>
                                    </p:set>
                                    <p:animEffect transition="in" filter="fade">
                                      <p:cBhvr>
                                        <p:cTn id="70" dur="250"/>
                                        <p:tgtEl>
                                          <p:spTgt spid="12">
                                            <p:txEl>
                                              <p:pRg st="3" end="3"/>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8" fill="hold" grpId="0" nodeType="click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additive="base">
                                        <p:cTn id="75" dur="250" fill="hold"/>
                                        <p:tgtEl>
                                          <p:spTgt spid="17"/>
                                        </p:tgtEl>
                                        <p:attrNameLst>
                                          <p:attrName>ppt_x</p:attrName>
                                        </p:attrNameLst>
                                      </p:cBhvr>
                                      <p:tavLst>
                                        <p:tav tm="0">
                                          <p:val>
                                            <p:strVal val="0-#ppt_w/2"/>
                                          </p:val>
                                        </p:tav>
                                        <p:tav tm="100000">
                                          <p:val>
                                            <p:strVal val="#ppt_x"/>
                                          </p:val>
                                        </p:tav>
                                      </p:tavLst>
                                    </p:anim>
                                    <p:anim calcmode="lin" valueType="num">
                                      <p:cBhvr additive="base">
                                        <p:cTn id="76" dur="250" fill="hold"/>
                                        <p:tgtEl>
                                          <p:spTgt spid="17"/>
                                        </p:tgtEl>
                                        <p:attrNameLst>
                                          <p:attrName>ppt_y</p:attrName>
                                        </p:attrNameLst>
                                      </p:cBhvr>
                                      <p:tavLst>
                                        <p:tav tm="0">
                                          <p:val>
                                            <p:strVal val="#ppt_y"/>
                                          </p:val>
                                        </p:tav>
                                        <p:tav tm="100000">
                                          <p:val>
                                            <p:strVal val="#ppt_y"/>
                                          </p:val>
                                        </p:tav>
                                      </p:tavLst>
                                    </p:anim>
                                  </p:childTnLst>
                                </p:cTn>
                              </p:par>
                            </p:childTnLst>
                          </p:cTn>
                        </p:par>
                        <p:par>
                          <p:cTn id="77" fill="hold">
                            <p:stCondLst>
                              <p:cond delay="250"/>
                            </p:stCondLst>
                            <p:childTnLst>
                              <p:par>
                                <p:cTn id="78" presetID="10" presetClass="entr" presetSubtype="0" fill="hold" nodeType="afterEffect">
                                  <p:stCondLst>
                                    <p:cond delay="0"/>
                                  </p:stCondLst>
                                  <p:childTnLst>
                                    <p:set>
                                      <p:cBhvr>
                                        <p:cTn id="79" dur="1" fill="hold">
                                          <p:stCondLst>
                                            <p:cond delay="0"/>
                                          </p:stCondLst>
                                        </p:cTn>
                                        <p:tgtEl>
                                          <p:spTgt spid="12">
                                            <p:txEl>
                                              <p:pRg st="4" end="4"/>
                                            </p:txEl>
                                          </p:spTgt>
                                        </p:tgtEl>
                                        <p:attrNameLst>
                                          <p:attrName>style.visibility</p:attrName>
                                        </p:attrNameLst>
                                      </p:cBhvr>
                                      <p:to>
                                        <p:strVal val="visible"/>
                                      </p:to>
                                    </p:set>
                                    <p:animEffect transition="in" filter="fade">
                                      <p:cBhvr>
                                        <p:cTn id="80" dur="250"/>
                                        <p:tgtEl>
                                          <p:spTgt spid="12">
                                            <p:txEl>
                                              <p:pRg st="4" end="4"/>
                                            </p:txEl>
                                          </p:spTgt>
                                        </p:tgtEl>
                                      </p:cBhvr>
                                    </p:animEffect>
                                  </p:childTnLst>
                                </p:cTn>
                              </p:par>
                            </p:childTnLst>
                          </p:cTn>
                        </p:par>
                        <p:par>
                          <p:cTn id="81" fill="hold">
                            <p:stCondLst>
                              <p:cond delay="500"/>
                            </p:stCondLst>
                            <p:childTnLst>
                              <p:par>
                                <p:cTn id="82" presetID="2" presetClass="entr" presetSubtype="8" fill="hold" grpId="0" nodeType="afterEffect">
                                  <p:stCondLst>
                                    <p:cond delay="0"/>
                                  </p:stCondLst>
                                  <p:childTnLst>
                                    <p:set>
                                      <p:cBhvr>
                                        <p:cTn id="83" dur="1" fill="hold">
                                          <p:stCondLst>
                                            <p:cond delay="0"/>
                                          </p:stCondLst>
                                        </p:cTn>
                                        <p:tgtEl>
                                          <p:spTgt spid="18"/>
                                        </p:tgtEl>
                                        <p:attrNameLst>
                                          <p:attrName>style.visibility</p:attrName>
                                        </p:attrNameLst>
                                      </p:cBhvr>
                                      <p:to>
                                        <p:strVal val="visible"/>
                                      </p:to>
                                    </p:set>
                                    <p:anim calcmode="lin" valueType="num">
                                      <p:cBhvr additive="base">
                                        <p:cTn id="84" dur="250" fill="hold"/>
                                        <p:tgtEl>
                                          <p:spTgt spid="18"/>
                                        </p:tgtEl>
                                        <p:attrNameLst>
                                          <p:attrName>ppt_x</p:attrName>
                                        </p:attrNameLst>
                                      </p:cBhvr>
                                      <p:tavLst>
                                        <p:tav tm="0">
                                          <p:val>
                                            <p:strVal val="0-#ppt_w/2"/>
                                          </p:val>
                                        </p:tav>
                                        <p:tav tm="100000">
                                          <p:val>
                                            <p:strVal val="#ppt_x"/>
                                          </p:val>
                                        </p:tav>
                                      </p:tavLst>
                                    </p:anim>
                                    <p:anim calcmode="lin" valueType="num">
                                      <p:cBhvr additive="base">
                                        <p:cTn id="85" dur="250" fill="hold"/>
                                        <p:tgtEl>
                                          <p:spTgt spid="18"/>
                                        </p:tgtEl>
                                        <p:attrNameLst>
                                          <p:attrName>ppt_y</p:attrName>
                                        </p:attrNameLst>
                                      </p:cBhvr>
                                      <p:tavLst>
                                        <p:tav tm="0">
                                          <p:val>
                                            <p:strVal val="#ppt_y"/>
                                          </p:val>
                                        </p:tav>
                                        <p:tav tm="100000">
                                          <p:val>
                                            <p:strVal val="#ppt_y"/>
                                          </p:val>
                                        </p:tav>
                                      </p:tavLst>
                                    </p:anim>
                                  </p:childTnLst>
                                </p:cTn>
                              </p:par>
                            </p:childTnLst>
                          </p:cTn>
                        </p:par>
                        <p:par>
                          <p:cTn id="86" fill="hold">
                            <p:stCondLst>
                              <p:cond delay="750"/>
                            </p:stCondLst>
                            <p:childTnLst>
                              <p:par>
                                <p:cTn id="87" presetID="10" presetClass="entr" presetSubtype="0" fill="hold" nodeType="afterEffect">
                                  <p:stCondLst>
                                    <p:cond delay="0"/>
                                  </p:stCondLst>
                                  <p:childTnLst>
                                    <p:set>
                                      <p:cBhvr>
                                        <p:cTn id="88" dur="1" fill="hold">
                                          <p:stCondLst>
                                            <p:cond delay="0"/>
                                          </p:stCondLst>
                                        </p:cTn>
                                        <p:tgtEl>
                                          <p:spTgt spid="12">
                                            <p:txEl>
                                              <p:pRg st="5" end="5"/>
                                            </p:txEl>
                                          </p:spTgt>
                                        </p:tgtEl>
                                        <p:attrNameLst>
                                          <p:attrName>style.visibility</p:attrName>
                                        </p:attrNameLst>
                                      </p:cBhvr>
                                      <p:to>
                                        <p:strVal val="visible"/>
                                      </p:to>
                                    </p:set>
                                    <p:animEffect transition="in" filter="fade">
                                      <p:cBhvr>
                                        <p:cTn id="89" dur="250"/>
                                        <p:tgtEl>
                                          <p:spTgt spid="12">
                                            <p:txEl>
                                              <p:pRg st="5" end="5"/>
                                            </p:txEl>
                                          </p:spTgt>
                                        </p:tgtEl>
                                      </p:cBhvr>
                                    </p:animEffect>
                                  </p:childTnLst>
                                </p:cTn>
                              </p:par>
                            </p:childTnLst>
                          </p:cTn>
                        </p:par>
                        <p:par>
                          <p:cTn id="90" fill="hold">
                            <p:stCondLst>
                              <p:cond delay="1000"/>
                            </p:stCondLst>
                            <p:childTnLst>
                              <p:par>
                                <p:cTn id="91" presetID="2" presetClass="entr" presetSubtype="8" fill="hold" grpId="0" nodeType="afterEffect">
                                  <p:stCondLst>
                                    <p:cond delay="0"/>
                                  </p:stCondLst>
                                  <p:childTnLst>
                                    <p:set>
                                      <p:cBhvr>
                                        <p:cTn id="92" dur="1" fill="hold">
                                          <p:stCondLst>
                                            <p:cond delay="0"/>
                                          </p:stCondLst>
                                        </p:cTn>
                                        <p:tgtEl>
                                          <p:spTgt spid="19"/>
                                        </p:tgtEl>
                                        <p:attrNameLst>
                                          <p:attrName>style.visibility</p:attrName>
                                        </p:attrNameLst>
                                      </p:cBhvr>
                                      <p:to>
                                        <p:strVal val="visible"/>
                                      </p:to>
                                    </p:set>
                                    <p:anim calcmode="lin" valueType="num">
                                      <p:cBhvr additive="base">
                                        <p:cTn id="93" dur="250" fill="hold"/>
                                        <p:tgtEl>
                                          <p:spTgt spid="19"/>
                                        </p:tgtEl>
                                        <p:attrNameLst>
                                          <p:attrName>ppt_x</p:attrName>
                                        </p:attrNameLst>
                                      </p:cBhvr>
                                      <p:tavLst>
                                        <p:tav tm="0">
                                          <p:val>
                                            <p:strVal val="0-#ppt_w/2"/>
                                          </p:val>
                                        </p:tav>
                                        <p:tav tm="100000">
                                          <p:val>
                                            <p:strVal val="#ppt_x"/>
                                          </p:val>
                                        </p:tav>
                                      </p:tavLst>
                                    </p:anim>
                                    <p:anim calcmode="lin" valueType="num">
                                      <p:cBhvr additive="base">
                                        <p:cTn id="94" dur="250" fill="hold"/>
                                        <p:tgtEl>
                                          <p:spTgt spid="19"/>
                                        </p:tgtEl>
                                        <p:attrNameLst>
                                          <p:attrName>ppt_y</p:attrName>
                                        </p:attrNameLst>
                                      </p:cBhvr>
                                      <p:tavLst>
                                        <p:tav tm="0">
                                          <p:val>
                                            <p:strVal val="#ppt_y"/>
                                          </p:val>
                                        </p:tav>
                                        <p:tav tm="100000">
                                          <p:val>
                                            <p:strVal val="#ppt_y"/>
                                          </p:val>
                                        </p:tav>
                                      </p:tavLst>
                                    </p:anim>
                                  </p:childTnLst>
                                </p:cTn>
                              </p:par>
                            </p:childTnLst>
                          </p:cTn>
                        </p:par>
                        <p:par>
                          <p:cTn id="95" fill="hold">
                            <p:stCondLst>
                              <p:cond delay="1250"/>
                            </p:stCondLst>
                            <p:childTnLst>
                              <p:par>
                                <p:cTn id="96" presetID="10" presetClass="entr" presetSubtype="0" fill="hold" nodeType="afterEffect">
                                  <p:stCondLst>
                                    <p:cond delay="0"/>
                                  </p:stCondLst>
                                  <p:childTnLst>
                                    <p:set>
                                      <p:cBhvr>
                                        <p:cTn id="97" dur="1" fill="hold">
                                          <p:stCondLst>
                                            <p:cond delay="0"/>
                                          </p:stCondLst>
                                        </p:cTn>
                                        <p:tgtEl>
                                          <p:spTgt spid="12">
                                            <p:txEl>
                                              <p:pRg st="6" end="6"/>
                                            </p:txEl>
                                          </p:spTgt>
                                        </p:tgtEl>
                                        <p:attrNameLst>
                                          <p:attrName>style.visibility</p:attrName>
                                        </p:attrNameLst>
                                      </p:cBhvr>
                                      <p:to>
                                        <p:strVal val="visible"/>
                                      </p:to>
                                    </p:set>
                                    <p:animEffect transition="in" filter="fade">
                                      <p:cBhvr>
                                        <p:cTn id="98" dur="250"/>
                                        <p:tgtEl>
                                          <p:spTgt spid="12">
                                            <p:txEl>
                                              <p:pRg st="6" end="6"/>
                                            </p:txEl>
                                          </p:spTgt>
                                        </p:tgtEl>
                                      </p:cBhvr>
                                    </p:animEffect>
                                  </p:childTnLst>
                                </p:cTn>
                              </p:par>
                            </p:childTnLst>
                          </p:cTn>
                        </p:par>
                        <p:par>
                          <p:cTn id="99" fill="hold">
                            <p:stCondLst>
                              <p:cond delay="1500"/>
                            </p:stCondLst>
                            <p:childTnLst>
                              <p:par>
                                <p:cTn id="100" presetID="2" presetClass="entr" presetSubtype="8" fill="hold" grpId="0" nodeType="afterEffect">
                                  <p:stCondLst>
                                    <p:cond delay="0"/>
                                  </p:stCondLst>
                                  <p:childTnLst>
                                    <p:set>
                                      <p:cBhvr>
                                        <p:cTn id="101" dur="1" fill="hold">
                                          <p:stCondLst>
                                            <p:cond delay="0"/>
                                          </p:stCondLst>
                                        </p:cTn>
                                        <p:tgtEl>
                                          <p:spTgt spid="20"/>
                                        </p:tgtEl>
                                        <p:attrNameLst>
                                          <p:attrName>style.visibility</p:attrName>
                                        </p:attrNameLst>
                                      </p:cBhvr>
                                      <p:to>
                                        <p:strVal val="visible"/>
                                      </p:to>
                                    </p:set>
                                    <p:anim calcmode="lin" valueType="num">
                                      <p:cBhvr additive="base">
                                        <p:cTn id="102" dur="250" fill="hold"/>
                                        <p:tgtEl>
                                          <p:spTgt spid="20"/>
                                        </p:tgtEl>
                                        <p:attrNameLst>
                                          <p:attrName>ppt_x</p:attrName>
                                        </p:attrNameLst>
                                      </p:cBhvr>
                                      <p:tavLst>
                                        <p:tav tm="0">
                                          <p:val>
                                            <p:strVal val="0-#ppt_w/2"/>
                                          </p:val>
                                        </p:tav>
                                        <p:tav tm="100000">
                                          <p:val>
                                            <p:strVal val="#ppt_x"/>
                                          </p:val>
                                        </p:tav>
                                      </p:tavLst>
                                    </p:anim>
                                    <p:anim calcmode="lin" valueType="num">
                                      <p:cBhvr additive="base">
                                        <p:cTn id="103" dur="250" fill="hold"/>
                                        <p:tgtEl>
                                          <p:spTgt spid="20"/>
                                        </p:tgtEl>
                                        <p:attrNameLst>
                                          <p:attrName>ppt_y</p:attrName>
                                        </p:attrNameLst>
                                      </p:cBhvr>
                                      <p:tavLst>
                                        <p:tav tm="0">
                                          <p:val>
                                            <p:strVal val="#ppt_y"/>
                                          </p:val>
                                        </p:tav>
                                        <p:tav tm="100000">
                                          <p:val>
                                            <p:strVal val="#ppt_y"/>
                                          </p:val>
                                        </p:tav>
                                      </p:tavLst>
                                    </p:anim>
                                  </p:childTnLst>
                                </p:cTn>
                              </p:par>
                            </p:childTnLst>
                          </p:cTn>
                        </p:par>
                        <p:par>
                          <p:cTn id="104" fill="hold">
                            <p:stCondLst>
                              <p:cond delay="1750"/>
                            </p:stCondLst>
                            <p:childTnLst>
                              <p:par>
                                <p:cTn id="105" presetID="10" presetClass="entr" presetSubtype="0" fill="hold" nodeType="afterEffect">
                                  <p:stCondLst>
                                    <p:cond delay="0"/>
                                  </p:stCondLst>
                                  <p:childTnLst>
                                    <p:set>
                                      <p:cBhvr>
                                        <p:cTn id="106" dur="1" fill="hold">
                                          <p:stCondLst>
                                            <p:cond delay="0"/>
                                          </p:stCondLst>
                                        </p:cTn>
                                        <p:tgtEl>
                                          <p:spTgt spid="12">
                                            <p:txEl>
                                              <p:pRg st="7" end="7"/>
                                            </p:txEl>
                                          </p:spTgt>
                                        </p:tgtEl>
                                        <p:attrNameLst>
                                          <p:attrName>style.visibility</p:attrName>
                                        </p:attrNameLst>
                                      </p:cBhvr>
                                      <p:to>
                                        <p:strVal val="visible"/>
                                      </p:to>
                                    </p:set>
                                    <p:animEffect transition="in" filter="fade">
                                      <p:cBhvr>
                                        <p:cTn id="107" dur="250"/>
                                        <p:tgtEl>
                                          <p:spTgt spid="12">
                                            <p:txEl>
                                              <p:pRg st="7" end="7"/>
                                            </p:txEl>
                                          </p:spTgt>
                                        </p:tgtEl>
                                      </p:cBhvr>
                                    </p:animEffect>
                                  </p:childTnLst>
                                </p:cTn>
                              </p:par>
                            </p:childTnLst>
                          </p:cTn>
                        </p:par>
                        <p:par>
                          <p:cTn id="108" fill="hold">
                            <p:stCondLst>
                              <p:cond delay="2000"/>
                            </p:stCondLst>
                            <p:childTnLst>
                              <p:par>
                                <p:cTn id="109" presetID="2" presetClass="entr" presetSubtype="8" fill="hold" grpId="0" nodeType="afterEffect">
                                  <p:stCondLst>
                                    <p:cond delay="0"/>
                                  </p:stCondLst>
                                  <p:childTnLst>
                                    <p:set>
                                      <p:cBhvr>
                                        <p:cTn id="110" dur="1" fill="hold">
                                          <p:stCondLst>
                                            <p:cond delay="0"/>
                                          </p:stCondLst>
                                        </p:cTn>
                                        <p:tgtEl>
                                          <p:spTgt spid="21"/>
                                        </p:tgtEl>
                                        <p:attrNameLst>
                                          <p:attrName>style.visibility</p:attrName>
                                        </p:attrNameLst>
                                      </p:cBhvr>
                                      <p:to>
                                        <p:strVal val="visible"/>
                                      </p:to>
                                    </p:set>
                                    <p:anim calcmode="lin" valueType="num">
                                      <p:cBhvr additive="base">
                                        <p:cTn id="111" dur="250" fill="hold"/>
                                        <p:tgtEl>
                                          <p:spTgt spid="21"/>
                                        </p:tgtEl>
                                        <p:attrNameLst>
                                          <p:attrName>ppt_x</p:attrName>
                                        </p:attrNameLst>
                                      </p:cBhvr>
                                      <p:tavLst>
                                        <p:tav tm="0">
                                          <p:val>
                                            <p:strVal val="0-#ppt_w/2"/>
                                          </p:val>
                                        </p:tav>
                                        <p:tav tm="100000">
                                          <p:val>
                                            <p:strVal val="#ppt_x"/>
                                          </p:val>
                                        </p:tav>
                                      </p:tavLst>
                                    </p:anim>
                                    <p:anim calcmode="lin" valueType="num">
                                      <p:cBhvr additive="base">
                                        <p:cTn id="112" dur="250" fill="hold"/>
                                        <p:tgtEl>
                                          <p:spTgt spid="21"/>
                                        </p:tgtEl>
                                        <p:attrNameLst>
                                          <p:attrName>ppt_y</p:attrName>
                                        </p:attrNameLst>
                                      </p:cBhvr>
                                      <p:tavLst>
                                        <p:tav tm="0">
                                          <p:val>
                                            <p:strVal val="#ppt_y"/>
                                          </p:val>
                                        </p:tav>
                                        <p:tav tm="100000">
                                          <p:val>
                                            <p:strVal val="#ppt_y"/>
                                          </p:val>
                                        </p:tav>
                                      </p:tavLst>
                                    </p:anim>
                                  </p:childTnLst>
                                </p:cTn>
                              </p:par>
                            </p:childTnLst>
                          </p:cTn>
                        </p:par>
                        <p:par>
                          <p:cTn id="113" fill="hold">
                            <p:stCondLst>
                              <p:cond delay="2250"/>
                            </p:stCondLst>
                            <p:childTnLst>
                              <p:par>
                                <p:cTn id="114" presetID="10" presetClass="entr" presetSubtype="0" fill="hold" nodeType="afterEffect">
                                  <p:stCondLst>
                                    <p:cond delay="0"/>
                                  </p:stCondLst>
                                  <p:childTnLst>
                                    <p:set>
                                      <p:cBhvr>
                                        <p:cTn id="115" dur="1" fill="hold">
                                          <p:stCondLst>
                                            <p:cond delay="0"/>
                                          </p:stCondLst>
                                        </p:cTn>
                                        <p:tgtEl>
                                          <p:spTgt spid="12">
                                            <p:txEl>
                                              <p:pRg st="8" end="8"/>
                                            </p:txEl>
                                          </p:spTgt>
                                        </p:tgtEl>
                                        <p:attrNameLst>
                                          <p:attrName>style.visibility</p:attrName>
                                        </p:attrNameLst>
                                      </p:cBhvr>
                                      <p:to>
                                        <p:strVal val="visible"/>
                                      </p:to>
                                    </p:set>
                                    <p:animEffect transition="in" filter="fade">
                                      <p:cBhvr>
                                        <p:cTn id="116" dur="250"/>
                                        <p:tgtEl>
                                          <p:spTgt spid="12">
                                            <p:txEl>
                                              <p:pRg st="8" end="8"/>
                                            </p:txEl>
                                          </p:spTgt>
                                        </p:tgtEl>
                                      </p:cBhvr>
                                    </p:animEffect>
                                  </p:childTnLst>
                                </p:cTn>
                              </p:par>
                            </p:childTnLst>
                          </p:cTn>
                        </p:par>
                        <p:par>
                          <p:cTn id="117" fill="hold">
                            <p:stCondLst>
                              <p:cond delay="2500"/>
                            </p:stCondLst>
                            <p:childTnLst>
                              <p:par>
                                <p:cTn id="118" presetID="10" presetClass="entr" presetSubtype="0" fill="hold" grpId="0" nodeType="afterEffect">
                                  <p:stCondLst>
                                    <p:cond delay="0"/>
                                  </p:stCondLst>
                                  <p:childTnLst>
                                    <p:set>
                                      <p:cBhvr>
                                        <p:cTn id="119" dur="1" fill="hold">
                                          <p:stCondLst>
                                            <p:cond delay="0"/>
                                          </p:stCondLst>
                                        </p:cTn>
                                        <p:tgtEl>
                                          <p:spTgt spid="35"/>
                                        </p:tgtEl>
                                        <p:attrNameLst>
                                          <p:attrName>style.visibility</p:attrName>
                                        </p:attrNameLst>
                                      </p:cBhvr>
                                      <p:to>
                                        <p:strVal val="visible"/>
                                      </p:to>
                                    </p:set>
                                    <p:animEffect transition="in" filter="fade">
                                      <p:cBhvr>
                                        <p:cTn id="120" dur="250"/>
                                        <p:tgtEl>
                                          <p:spTgt spid="35"/>
                                        </p:tgtEl>
                                      </p:cBhvr>
                                    </p:animEffect>
                                  </p:childTnLst>
                                </p:cTn>
                              </p:par>
                            </p:childTnLst>
                          </p:cTn>
                        </p:par>
                        <p:par>
                          <p:cTn id="121" fill="hold">
                            <p:stCondLst>
                              <p:cond delay="2750"/>
                            </p:stCondLst>
                            <p:childTnLst>
                              <p:par>
                                <p:cTn id="122" presetID="10" presetClass="entr" presetSubtype="0" fill="hold" grpId="0" nodeType="afterEffect">
                                  <p:stCondLst>
                                    <p:cond delay="0"/>
                                  </p:stCondLst>
                                  <p:childTnLst>
                                    <p:set>
                                      <p:cBhvr>
                                        <p:cTn id="123" dur="1" fill="hold">
                                          <p:stCondLst>
                                            <p:cond delay="0"/>
                                          </p:stCondLst>
                                        </p:cTn>
                                        <p:tgtEl>
                                          <p:spTgt spid="24"/>
                                        </p:tgtEl>
                                        <p:attrNameLst>
                                          <p:attrName>style.visibility</p:attrName>
                                        </p:attrNameLst>
                                      </p:cBhvr>
                                      <p:to>
                                        <p:strVal val="visible"/>
                                      </p:to>
                                    </p:set>
                                    <p:animEffect transition="in" filter="fade">
                                      <p:cBhvr>
                                        <p:cTn id="124" dur="250"/>
                                        <p:tgtEl>
                                          <p:spTgt spid="24"/>
                                        </p:tgtEl>
                                      </p:cBhvr>
                                    </p:animEffect>
                                  </p:childTnLst>
                                </p:cTn>
                              </p:par>
                            </p:childTnLst>
                          </p:cTn>
                        </p:par>
                        <p:par>
                          <p:cTn id="125" fill="hold">
                            <p:stCondLst>
                              <p:cond delay="3000"/>
                            </p:stCondLst>
                            <p:childTnLst>
                              <p:par>
                                <p:cTn id="126" presetID="10" presetClass="entr" presetSubtype="0" fill="hold" grpId="0" nodeType="afterEffect">
                                  <p:stCondLst>
                                    <p:cond delay="0"/>
                                  </p:stCondLst>
                                  <p:childTnLst>
                                    <p:set>
                                      <p:cBhvr>
                                        <p:cTn id="127" dur="1" fill="hold">
                                          <p:stCondLst>
                                            <p:cond delay="0"/>
                                          </p:stCondLst>
                                        </p:cTn>
                                        <p:tgtEl>
                                          <p:spTgt spid="36"/>
                                        </p:tgtEl>
                                        <p:attrNameLst>
                                          <p:attrName>style.visibility</p:attrName>
                                        </p:attrNameLst>
                                      </p:cBhvr>
                                      <p:to>
                                        <p:strVal val="visible"/>
                                      </p:to>
                                    </p:set>
                                    <p:animEffect transition="in" filter="fade">
                                      <p:cBhvr>
                                        <p:cTn id="128" dur="250"/>
                                        <p:tgtEl>
                                          <p:spTgt spid="36"/>
                                        </p:tgtEl>
                                      </p:cBhvr>
                                    </p:animEffect>
                                  </p:childTnLst>
                                </p:cTn>
                              </p:par>
                            </p:childTnLst>
                          </p:cTn>
                        </p:par>
                        <p:par>
                          <p:cTn id="129" fill="hold">
                            <p:stCondLst>
                              <p:cond delay="3250"/>
                            </p:stCondLst>
                            <p:childTnLst>
                              <p:par>
                                <p:cTn id="130" presetID="2" presetClass="entr" presetSubtype="8" fill="hold" grpId="0" nodeType="afterEffect">
                                  <p:stCondLst>
                                    <p:cond delay="0"/>
                                  </p:stCondLst>
                                  <p:childTnLst>
                                    <p:set>
                                      <p:cBhvr>
                                        <p:cTn id="131" dur="1" fill="hold">
                                          <p:stCondLst>
                                            <p:cond delay="0"/>
                                          </p:stCondLst>
                                        </p:cTn>
                                        <p:tgtEl>
                                          <p:spTgt spid="26"/>
                                        </p:tgtEl>
                                        <p:attrNameLst>
                                          <p:attrName>style.visibility</p:attrName>
                                        </p:attrNameLst>
                                      </p:cBhvr>
                                      <p:to>
                                        <p:strVal val="visible"/>
                                      </p:to>
                                    </p:set>
                                    <p:anim calcmode="lin" valueType="num">
                                      <p:cBhvr additive="base">
                                        <p:cTn id="132" dur="250" fill="hold"/>
                                        <p:tgtEl>
                                          <p:spTgt spid="26"/>
                                        </p:tgtEl>
                                        <p:attrNameLst>
                                          <p:attrName>ppt_x</p:attrName>
                                        </p:attrNameLst>
                                      </p:cBhvr>
                                      <p:tavLst>
                                        <p:tav tm="0">
                                          <p:val>
                                            <p:strVal val="0-#ppt_w/2"/>
                                          </p:val>
                                        </p:tav>
                                        <p:tav tm="100000">
                                          <p:val>
                                            <p:strVal val="#ppt_x"/>
                                          </p:val>
                                        </p:tav>
                                      </p:tavLst>
                                    </p:anim>
                                    <p:anim calcmode="lin" valueType="num">
                                      <p:cBhvr additive="base">
                                        <p:cTn id="133" dur="250" fill="hold"/>
                                        <p:tgtEl>
                                          <p:spTgt spid="26"/>
                                        </p:tgtEl>
                                        <p:attrNameLst>
                                          <p:attrName>ppt_y</p:attrName>
                                        </p:attrNameLst>
                                      </p:cBhvr>
                                      <p:tavLst>
                                        <p:tav tm="0">
                                          <p:val>
                                            <p:strVal val="#ppt_y"/>
                                          </p:val>
                                        </p:tav>
                                        <p:tav tm="100000">
                                          <p:val>
                                            <p:strVal val="#ppt_y"/>
                                          </p:val>
                                        </p:tav>
                                      </p:tavLst>
                                    </p:anim>
                                  </p:childTnLst>
                                </p:cTn>
                              </p:par>
                            </p:childTnLst>
                          </p:cTn>
                        </p:par>
                        <p:par>
                          <p:cTn id="134" fill="hold">
                            <p:stCondLst>
                              <p:cond delay="3500"/>
                            </p:stCondLst>
                            <p:childTnLst>
                              <p:par>
                                <p:cTn id="135" presetID="10" presetClass="entr" presetSubtype="0" fill="hold" nodeType="afterEffect">
                                  <p:stCondLst>
                                    <p:cond delay="0"/>
                                  </p:stCondLst>
                                  <p:childTnLst>
                                    <p:set>
                                      <p:cBhvr>
                                        <p:cTn id="136" dur="1" fill="hold">
                                          <p:stCondLst>
                                            <p:cond delay="0"/>
                                          </p:stCondLst>
                                        </p:cTn>
                                        <p:tgtEl>
                                          <p:spTgt spid="25">
                                            <p:txEl>
                                              <p:pRg st="0" end="0"/>
                                            </p:txEl>
                                          </p:spTgt>
                                        </p:tgtEl>
                                        <p:attrNameLst>
                                          <p:attrName>style.visibility</p:attrName>
                                        </p:attrNameLst>
                                      </p:cBhvr>
                                      <p:to>
                                        <p:strVal val="visible"/>
                                      </p:to>
                                    </p:set>
                                    <p:animEffect transition="in" filter="fade">
                                      <p:cBhvr>
                                        <p:cTn id="137" dur="250"/>
                                        <p:tgtEl>
                                          <p:spTgt spid="25">
                                            <p:txEl>
                                              <p:pRg st="0" end="0"/>
                                            </p:txEl>
                                          </p:spTgt>
                                        </p:tgtEl>
                                      </p:cBhvr>
                                    </p:animEffect>
                                  </p:childTnLst>
                                </p:cTn>
                              </p:par>
                            </p:childTnLst>
                          </p:cTn>
                        </p:par>
                        <p:par>
                          <p:cTn id="138" fill="hold">
                            <p:stCondLst>
                              <p:cond delay="3750"/>
                            </p:stCondLst>
                            <p:childTnLst>
                              <p:par>
                                <p:cTn id="139" presetID="2" presetClass="entr" presetSubtype="8" fill="hold" grpId="0" nodeType="afterEffect">
                                  <p:stCondLst>
                                    <p:cond delay="0"/>
                                  </p:stCondLst>
                                  <p:childTnLst>
                                    <p:set>
                                      <p:cBhvr>
                                        <p:cTn id="140" dur="1" fill="hold">
                                          <p:stCondLst>
                                            <p:cond delay="0"/>
                                          </p:stCondLst>
                                        </p:cTn>
                                        <p:tgtEl>
                                          <p:spTgt spid="27"/>
                                        </p:tgtEl>
                                        <p:attrNameLst>
                                          <p:attrName>style.visibility</p:attrName>
                                        </p:attrNameLst>
                                      </p:cBhvr>
                                      <p:to>
                                        <p:strVal val="visible"/>
                                      </p:to>
                                    </p:set>
                                    <p:anim calcmode="lin" valueType="num">
                                      <p:cBhvr additive="base">
                                        <p:cTn id="141" dur="250" fill="hold"/>
                                        <p:tgtEl>
                                          <p:spTgt spid="27"/>
                                        </p:tgtEl>
                                        <p:attrNameLst>
                                          <p:attrName>ppt_x</p:attrName>
                                        </p:attrNameLst>
                                      </p:cBhvr>
                                      <p:tavLst>
                                        <p:tav tm="0">
                                          <p:val>
                                            <p:strVal val="0-#ppt_w/2"/>
                                          </p:val>
                                        </p:tav>
                                        <p:tav tm="100000">
                                          <p:val>
                                            <p:strVal val="#ppt_x"/>
                                          </p:val>
                                        </p:tav>
                                      </p:tavLst>
                                    </p:anim>
                                    <p:anim calcmode="lin" valueType="num">
                                      <p:cBhvr additive="base">
                                        <p:cTn id="142" dur="250" fill="hold"/>
                                        <p:tgtEl>
                                          <p:spTgt spid="27"/>
                                        </p:tgtEl>
                                        <p:attrNameLst>
                                          <p:attrName>ppt_y</p:attrName>
                                        </p:attrNameLst>
                                      </p:cBhvr>
                                      <p:tavLst>
                                        <p:tav tm="0">
                                          <p:val>
                                            <p:strVal val="#ppt_y"/>
                                          </p:val>
                                        </p:tav>
                                        <p:tav tm="100000">
                                          <p:val>
                                            <p:strVal val="#ppt_y"/>
                                          </p:val>
                                        </p:tav>
                                      </p:tavLst>
                                    </p:anim>
                                  </p:childTnLst>
                                </p:cTn>
                              </p:par>
                            </p:childTnLst>
                          </p:cTn>
                        </p:par>
                        <p:par>
                          <p:cTn id="143" fill="hold">
                            <p:stCondLst>
                              <p:cond delay="4000"/>
                            </p:stCondLst>
                            <p:childTnLst>
                              <p:par>
                                <p:cTn id="144" presetID="10" presetClass="entr" presetSubtype="0" fill="hold" nodeType="afterEffect">
                                  <p:stCondLst>
                                    <p:cond delay="0"/>
                                  </p:stCondLst>
                                  <p:childTnLst>
                                    <p:set>
                                      <p:cBhvr>
                                        <p:cTn id="145" dur="1" fill="hold">
                                          <p:stCondLst>
                                            <p:cond delay="0"/>
                                          </p:stCondLst>
                                        </p:cTn>
                                        <p:tgtEl>
                                          <p:spTgt spid="25">
                                            <p:txEl>
                                              <p:pRg st="1" end="1"/>
                                            </p:txEl>
                                          </p:spTgt>
                                        </p:tgtEl>
                                        <p:attrNameLst>
                                          <p:attrName>style.visibility</p:attrName>
                                        </p:attrNameLst>
                                      </p:cBhvr>
                                      <p:to>
                                        <p:strVal val="visible"/>
                                      </p:to>
                                    </p:set>
                                    <p:animEffect transition="in" filter="fade">
                                      <p:cBhvr>
                                        <p:cTn id="146" dur="250"/>
                                        <p:tgtEl>
                                          <p:spTgt spid="25">
                                            <p:txEl>
                                              <p:pRg st="1" end="1"/>
                                            </p:txEl>
                                          </p:spTgt>
                                        </p:tgtEl>
                                      </p:cBhvr>
                                    </p:animEffect>
                                  </p:childTnLst>
                                </p:cTn>
                              </p:par>
                            </p:childTnLst>
                          </p:cTn>
                        </p:par>
                        <p:par>
                          <p:cTn id="147" fill="hold">
                            <p:stCondLst>
                              <p:cond delay="4250"/>
                            </p:stCondLst>
                            <p:childTnLst>
                              <p:par>
                                <p:cTn id="148" presetID="2" presetClass="entr" presetSubtype="8" fill="hold" grpId="0" nodeType="afterEffect">
                                  <p:stCondLst>
                                    <p:cond delay="0"/>
                                  </p:stCondLst>
                                  <p:childTnLst>
                                    <p:set>
                                      <p:cBhvr>
                                        <p:cTn id="149" dur="1" fill="hold">
                                          <p:stCondLst>
                                            <p:cond delay="0"/>
                                          </p:stCondLst>
                                        </p:cTn>
                                        <p:tgtEl>
                                          <p:spTgt spid="28"/>
                                        </p:tgtEl>
                                        <p:attrNameLst>
                                          <p:attrName>style.visibility</p:attrName>
                                        </p:attrNameLst>
                                      </p:cBhvr>
                                      <p:to>
                                        <p:strVal val="visible"/>
                                      </p:to>
                                    </p:set>
                                    <p:anim calcmode="lin" valueType="num">
                                      <p:cBhvr additive="base">
                                        <p:cTn id="150" dur="250" fill="hold"/>
                                        <p:tgtEl>
                                          <p:spTgt spid="28"/>
                                        </p:tgtEl>
                                        <p:attrNameLst>
                                          <p:attrName>ppt_x</p:attrName>
                                        </p:attrNameLst>
                                      </p:cBhvr>
                                      <p:tavLst>
                                        <p:tav tm="0">
                                          <p:val>
                                            <p:strVal val="0-#ppt_w/2"/>
                                          </p:val>
                                        </p:tav>
                                        <p:tav tm="100000">
                                          <p:val>
                                            <p:strVal val="#ppt_x"/>
                                          </p:val>
                                        </p:tav>
                                      </p:tavLst>
                                    </p:anim>
                                    <p:anim calcmode="lin" valueType="num">
                                      <p:cBhvr additive="base">
                                        <p:cTn id="151" dur="250" fill="hold"/>
                                        <p:tgtEl>
                                          <p:spTgt spid="28"/>
                                        </p:tgtEl>
                                        <p:attrNameLst>
                                          <p:attrName>ppt_y</p:attrName>
                                        </p:attrNameLst>
                                      </p:cBhvr>
                                      <p:tavLst>
                                        <p:tav tm="0">
                                          <p:val>
                                            <p:strVal val="#ppt_y"/>
                                          </p:val>
                                        </p:tav>
                                        <p:tav tm="100000">
                                          <p:val>
                                            <p:strVal val="#ppt_y"/>
                                          </p:val>
                                        </p:tav>
                                      </p:tavLst>
                                    </p:anim>
                                  </p:childTnLst>
                                </p:cTn>
                              </p:par>
                            </p:childTnLst>
                          </p:cTn>
                        </p:par>
                        <p:par>
                          <p:cTn id="152" fill="hold">
                            <p:stCondLst>
                              <p:cond delay="4500"/>
                            </p:stCondLst>
                            <p:childTnLst>
                              <p:par>
                                <p:cTn id="153" presetID="10" presetClass="entr" presetSubtype="0" fill="hold" nodeType="afterEffect">
                                  <p:stCondLst>
                                    <p:cond delay="0"/>
                                  </p:stCondLst>
                                  <p:childTnLst>
                                    <p:set>
                                      <p:cBhvr>
                                        <p:cTn id="154" dur="1" fill="hold">
                                          <p:stCondLst>
                                            <p:cond delay="0"/>
                                          </p:stCondLst>
                                        </p:cTn>
                                        <p:tgtEl>
                                          <p:spTgt spid="25">
                                            <p:txEl>
                                              <p:pRg st="2" end="2"/>
                                            </p:txEl>
                                          </p:spTgt>
                                        </p:tgtEl>
                                        <p:attrNameLst>
                                          <p:attrName>style.visibility</p:attrName>
                                        </p:attrNameLst>
                                      </p:cBhvr>
                                      <p:to>
                                        <p:strVal val="visible"/>
                                      </p:to>
                                    </p:set>
                                    <p:animEffect transition="in" filter="fade">
                                      <p:cBhvr>
                                        <p:cTn id="155" dur="250"/>
                                        <p:tgtEl>
                                          <p:spTgt spid="25">
                                            <p:txEl>
                                              <p:pRg st="2" end="2"/>
                                            </p:txEl>
                                          </p:spTgt>
                                        </p:tgtEl>
                                      </p:cBhvr>
                                    </p:animEffect>
                                  </p:childTnLst>
                                </p:cTn>
                              </p:par>
                            </p:childTnLst>
                          </p:cTn>
                        </p:par>
                        <p:par>
                          <p:cTn id="156" fill="hold">
                            <p:stCondLst>
                              <p:cond delay="4750"/>
                            </p:stCondLst>
                            <p:childTnLst>
                              <p:par>
                                <p:cTn id="157" presetID="2" presetClass="entr" presetSubtype="8" fill="hold" grpId="0" nodeType="afterEffect">
                                  <p:stCondLst>
                                    <p:cond delay="0"/>
                                  </p:stCondLst>
                                  <p:childTnLst>
                                    <p:set>
                                      <p:cBhvr>
                                        <p:cTn id="158" dur="1" fill="hold">
                                          <p:stCondLst>
                                            <p:cond delay="0"/>
                                          </p:stCondLst>
                                        </p:cTn>
                                        <p:tgtEl>
                                          <p:spTgt spid="29"/>
                                        </p:tgtEl>
                                        <p:attrNameLst>
                                          <p:attrName>style.visibility</p:attrName>
                                        </p:attrNameLst>
                                      </p:cBhvr>
                                      <p:to>
                                        <p:strVal val="visible"/>
                                      </p:to>
                                    </p:set>
                                    <p:anim calcmode="lin" valueType="num">
                                      <p:cBhvr additive="base">
                                        <p:cTn id="159" dur="250" fill="hold"/>
                                        <p:tgtEl>
                                          <p:spTgt spid="29"/>
                                        </p:tgtEl>
                                        <p:attrNameLst>
                                          <p:attrName>ppt_x</p:attrName>
                                        </p:attrNameLst>
                                      </p:cBhvr>
                                      <p:tavLst>
                                        <p:tav tm="0">
                                          <p:val>
                                            <p:strVal val="0-#ppt_w/2"/>
                                          </p:val>
                                        </p:tav>
                                        <p:tav tm="100000">
                                          <p:val>
                                            <p:strVal val="#ppt_x"/>
                                          </p:val>
                                        </p:tav>
                                      </p:tavLst>
                                    </p:anim>
                                    <p:anim calcmode="lin" valueType="num">
                                      <p:cBhvr additive="base">
                                        <p:cTn id="160" dur="250" fill="hold"/>
                                        <p:tgtEl>
                                          <p:spTgt spid="29"/>
                                        </p:tgtEl>
                                        <p:attrNameLst>
                                          <p:attrName>ppt_y</p:attrName>
                                        </p:attrNameLst>
                                      </p:cBhvr>
                                      <p:tavLst>
                                        <p:tav tm="0">
                                          <p:val>
                                            <p:strVal val="#ppt_y"/>
                                          </p:val>
                                        </p:tav>
                                        <p:tav tm="100000">
                                          <p:val>
                                            <p:strVal val="#ppt_y"/>
                                          </p:val>
                                        </p:tav>
                                      </p:tavLst>
                                    </p:anim>
                                  </p:childTnLst>
                                </p:cTn>
                              </p:par>
                            </p:childTnLst>
                          </p:cTn>
                        </p:par>
                        <p:par>
                          <p:cTn id="161" fill="hold">
                            <p:stCondLst>
                              <p:cond delay="5000"/>
                            </p:stCondLst>
                            <p:childTnLst>
                              <p:par>
                                <p:cTn id="162" presetID="10" presetClass="entr" presetSubtype="0" fill="hold" nodeType="afterEffect">
                                  <p:stCondLst>
                                    <p:cond delay="0"/>
                                  </p:stCondLst>
                                  <p:childTnLst>
                                    <p:set>
                                      <p:cBhvr>
                                        <p:cTn id="163" dur="1" fill="hold">
                                          <p:stCondLst>
                                            <p:cond delay="0"/>
                                          </p:stCondLst>
                                        </p:cTn>
                                        <p:tgtEl>
                                          <p:spTgt spid="25">
                                            <p:txEl>
                                              <p:pRg st="3" end="3"/>
                                            </p:txEl>
                                          </p:spTgt>
                                        </p:tgtEl>
                                        <p:attrNameLst>
                                          <p:attrName>style.visibility</p:attrName>
                                        </p:attrNameLst>
                                      </p:cBhvr>
                                      <p:to>
                                        <p:strVal val="visible"/>
                                      </p:to>
                                    </p:set>
                                    <p:animEffect transition="in" filter="fade">
                                      <p:cBhvr>
                                        <p:cTn id="164" dur="250"/>
                                        <p:tgtEl>
                                          <p:spTgt spid="25">
                                            <p:txEl>
                                              <p:pRg st="3" end="3"/>
                                            </p:txEl>
                                          </p:spTgt>
                                        </p:tgtEl>
                                      </p:cBhvr>
                                    </p:animEffect>
                                  </p:childTnLst>
                                </p:cTn>
                              </p:par>
                            </p:childTnLst>
                          </p:cTn>
                        </p:par>
                        <p:par>
                          <p:cTn id="165" fill="hold">
                            <p:stCondLst>
                              <p:cond delay="5250"/>
                            </p:stCondLst>
                            <p:childTnLst>
                              <p:par>
                                <p:cTn id="166" presetID="2" presetClass="entr" presetSubtype="8" fill="hold" grpId="0" nodeType="afterEffect">
                                  <p:stCondLst>
                                    <p:cond delay="0"/>
                                  </p:stCondLst>
                                  <p:childTnLst>
                                    <p:set>
                                      <p:cBhvr>
                                        <p:cTn id="167" dur="1" fill="hold">
                                          <p:stCondLst>
                                            <p:cond delay="0"/>
                                          </p:stCondLst>
                                        </p:cTn>
                                        <p:tgtEl>
                                          <p:spTgt spid="30"/>
                                        </p:tgtEl>
                                        <p:attrNameLst>
                                          <p:attrName>style.visibility</p:attrName>
                                        </p:attrNameLst>
                                      </p:cBhvr>
                                      <p:to>
                                        <p:strVal val="visible"/>
                                      </p:to>
                                    </p:set>
                                    <p:anim calcmode="lin" valueType="num">
                                      <p:cBhvr additive="base">
                                        <p:cTn id="168" dur="250" fill="hold"/>
                                        <p:tgtEl>
                                          <p:spTgt spid="30"/>
                                        </p:tgtEl>
                                        <p:attrNameLst>
                                          <p:attrName>ppt_x</p:attrName>
                                        </p:attrNameLst>
                                      </p:cBhvr>
                                      <p:tavLst>
                                        <p:tav tm="0">
                                          <p:val>
                                            <p:strVal val="0-#ppt_w/2"/>
                                          </p:val>
                                        </p:tav>
                                        <p:tav tm="100000">
                                          <p:val>
                                            <p:strVal val="#ppt_x"/>
                                          </p:val>
                                        </p:tav>
                                      </p:tavLst>
                                    </p:anim>
                                    <p:anim calcmode="lin" valueType="num">
                                      <p:cBhvr additive="base">
                                        <p:cTn id="169" dur="250" fill="hold"/>
                                        <p:tgtEl>
                                          <p:spTgt spid="30"/>
                                        </p:tgtEl>
                                        <p:attrNameLst>
                                          <p:attrName>ppt_y</p:attrName>
                                        </p:attrNameLst>
                                      </p:cBhvr>
                                      <p:tavLst>
                                        <p:tav tm="0">
                                          <p:val>
                                            <p:strVal val="#ppt_y"/>
                                          </p:val>
                                        </p:tav>
                                        <p:tav tm="100000">
                                          <p:val>
                                            <p:strVal val="#ppt_y"/>
                                          </p:val>
                                        </p:tav>
                                      </p:tavLst>
                                    </p:anim>
                                  </p:childTnLst>
                                </p:cTn>
                              </p:par>
                            </p:childTnLst>
                          </p:cTn>
                        </p:par>
                        <p:par>
                          <p:cTn id="170" fill="hold">
                            <p:stCondLst>
                              <p:cond delay="5500"/>
                            </p:stCondLst>
                            <p:childTnLst>
                              <p:par>
                                <p:cTn id="171" presetID="10" presetClass="entr" presetSubtype="0" fill="hold" nodeType="afterEffect">
                                  <p:stCondLst>
                                    <p:cond delay="0"/>
                                  </p:stCondLst>
                                  <p:childTnLst>
                                    <p:set>
                                      <p:cBhvr>
                                        <p:cTn id="172" dur="1" fill="hold">
                                          <p:stCondLst>
                                            <p:cond delay="0"/>
                                          </p:stCondLst>
                                        </p:cTn>
                                        <p:tgtEl>
                                          <p:spTgt spid="25">
                                            <p:txEl>
                                              <p:pRg st="4" end="4"/>
                                            </p:txEl>
                                          </p:spTgt>
                                        </p:tgtEl>
                                        <p:attrNameLst>
                                          <p:attrName>style.visibility</p:attrName>
                                        </p:attrNameLst>
                                      </p:cBhvr>
                                      <p:to>
                                        <p:strVal val="visible"/>
                                      </p:to>
                                    </p:set>
                                    <p:animEffect transition="in" filter="fade">
                                      <p:cBhvr>
                                        <p:cTn id="173" dur="250"/>
                                        <p:tgtEl>
                                          <p:spTgt spid="25">
                                            <p:txEl>
                                              <p:pRg st="4" end="4"/>
                                            </p:txEl>
                                          </p:spTgt>
                                        </p:tgtEl>
                                      </p:cBhvr>
                                    </p:animEffect>
                                  </p:childTnLst>
                                </p:cTn>
                              </p:par>
                            </p:childTnLst>
                          </p:cTn>
                        </p:par>
                        <p:par>
                          <p:cTn id="174" fill="hold">
                            <p:stCondLst>
                              <p:cond delay="5750"/>
                            </p:stCondLst>
                            <p:childTnLst>
                              <p:par>
                                <p:cTn id="175" presetID="2" presetClass="entr" presetSubtype="8" fill="hold" grpId="0" nodeType="afterEffect">
                                  <p:stCondLst>
                                    <p:cond delay="0"/>
                                  </p:stCondLst>
                                  <p:childTnLst>
                                    <p:set>
                                      <p:cBhvr>
                                        <p:cTn id="176" dur="1" fill="hold">
                                          <p:stCondLst>
                                            <p:cond delay="0"/>
                                          </p:stCondLst>
                                        </p:cTn>
                                        <p:tgtEl>
                                          <p:spTgt spid="31"/>
                                        </p:tgtEl>
                                        <p:attrNameLst>
                                          <p:attrName>style.visibility</p:attrName>
                                        </p:attrNameLst>
                                      </p:cBhvr>
                                      <p:to>
                                        <p:strVal val="visible"/>
                                      </p:to>
                                    </p:set>
                                    <p:anim calcmode="lin" valueType="num">
                                      <p:cBhvr additive="base">
                                        <p:cTn id="177" dur="250" fill="hold"/>
                                        <p:tgtEl>
                                          <p:spTgt spid="31"/>
                                        </p:tgtEl>
                                        <p:attrNameLst>
                                          <p:attrName>ppt_x</p:attrName>
                                        </p:attrNameLst>
                                      </p:cBhvr>
                                      <p:tavLst>
                                        <p:tav tm="0">
                                          <p:val>
                                            <p:strVal val="0-#ppt_w/2"/>
                                          </p:val>
                                        </p:tav>
                                        <p:tav tm="100000">
                                          <p:val>
                                            <p:strVal val="#ppt_x"/>
                                          </p:val>
                                        </p:tav>
                                      </p:tavLst>
                                    </p:anim>
                                    <p:anim calcmode="lin" valueType="num">
                                      <p:cBhvr additive="base">
                                        <p:cTn id="178" dur="250" fill="hold"/>
                                        <p:tgtEl>
                                          <p:spTgt spid="31"/>
                                        </p:tgtEl>
                                        <p:attrNameLst>
                                          <p:attrName>ppt_y</p:attrName>
                                        </p:attrNameLst>
                                      </p:cBhvr>
                                      <p:tavLst>
                                        <p:tav tm="0">
                                          <p:val>
                                            <p:strVal val="#ppt_y"/>
                                          </p:val>
                                        </p:tav>
                                        <p:tav tm="100000">
                                          <p:val>
                                            <p:strVal val="#ppt_y"/>
                                          </p:val>
                                        </p:tav>
                                      </p:tavLst>
                                    </p:anim>
                                  </p:childTnLst>
                                </p:cTn>
                              </p:par>
                            </p:childTnLst>
                          </p:cTn>
                        </p:par>
                        <p:par>
                          <p:cTn id="179" fill="hold">
                            <p:stCondLst>
                              <p:cond delay="6000"/>
                            </p:stCondLst>
                            <p:childTnLst>
                              <p:par>
                                <p:cTn id="180" presetID="10" presetClass="entr" presetSubtype="0" fill="hold" nodeType="afterEffect">
                                  <p:stCondLst>
                                    <p:cond delay="0"/>
                                  </p:stCondLst>
                                  <p:childTnLst>
                                    <p:set>
                                      <p:cBhvr>
                                        <p:cTn id="181" dur="1" fill="hold">
                                          <p:stCondLst>
                                            <p:cond delay="0"/>
                                          </p:stCondLst>
                                        </p:cTn>
                                        <p:tgtEl>
                                          <p:spTgt spid="25">
                                            <p:txEl>
                                              <p:pRg st="5" end="5"/>
                                            </p:txEl>
                                          </p:spTgt>
                                        </p:tgtEl>
                                        <p:attrNameLst>
                                          <p:attrName>style.visibility</p:attrName>
                                        </p:attrNameLst>
                                      </p:cBhvr>
                                      <p:to>
                                        <p:strVal val="visible"/>
                                      </p:to>
                                    </p:set>
                                    <p:animEffect transition="in" filter="fade">
                                      <p:cBhvr>
                                        <p:cTn id="182" dur="250"/>
                                        <p:tgtEl>
                                          <p:spTgt spid="25">
                                            <p:txEl>
                                              <p:pRg st="5" end="5"/>
                                            </p:txEl>
                                          </p:spTgt>
                                        </p:tgtEl>
                                      </p:cBhvr>
                                    </p:animEffect>
                                  </p:childTnLst>
                                </p:cTn>
                              </p:par>
                            </p:childTnLst>
                          </p:cTn>
                        </p:par>
                        <p:par>
                          <p:cTn id="183" fill="hold">
                            <p:stCondLst>
                              <p:cond delay="6250"/>
                            </p:stCondLst>
                            <p:childTnLst>
                              <p:par>
                                <p:cTn id="184" presetID="2" presetClass="entr" presetSubtype="8" fill="hold" grpId="0" nodeType="afterEffect">
                                  <p:stCondLst>
                                    <p:cond delay="0"/>
                                  </p:stCondLst>
                                  <p:childTnLst>
                                    <p:set>
                                      <p:cBhvr>
                                        <p:cTn id="185" dur="1" fill="hold">
                                          <p:stCondLst>
                                            <p:cond delay="0"/>
                                          </p:stCondLst>
                                        </p:cTn>
                                        <p:tgtEl>
                                          <p:spTgt spid="32"/>
                                        </p:tgtEl>
                                        <p:attrNameLst>
                                          <p:attrName>style.visibility</p:attrName>
                                        </p:attrNameLst>
                                      </p:cBhvr>
                                      <p:to>
                                        <p:strVal val="visible"/>
                                      </p:to>
                                    </p:set>
                                    <p:anim calcmode="lin" valueType="num">
                                      <p:cBhvr additive="base">
                                        <p:cTn id="186" dur="250" fill="hold"/>
                                        <p:tgtEl>
                                          <p:spTgt spid="32"/>
                                        </p:tgtEl>
                                        <p:attrNameLst>
                                          <p:attrName>ppt_x</p:attrName>
                                        </p:attrNameLst>
                                      </p:cBhvr>
                                      <p:tavLst>
                                        <p:tav tm="0">
                                          <p:val>
                                            <p:strVal val="0-#ppt_w/2"/>
                                          </p:val>
                                        </p:tav>
                                        <p:tav tm="100000">
                                          <p:val>
                                            <p:strVal val="#ppt_x"/>
                                          </p:val>
                                        </p:tav>
                                      </p:tavLst>
                                    </p:anim>
                                    <p:anim calcmode="lin" valueType="num">
                                      <p:cBhvr additive="base">
                                        <p:cTn id="187" dur="250" fill="hold"/>
                                        <p:tgtEl>
                                          <p:spTgt spid="32"/>
                                        </p:tgtEl>
                                        <p:attrNameLst>
                                          <p:attrName>ppt_y</p:attrName>
                                        </p:attrNameLst>
                                      </p:cBhvr>
                                      <p:tavLst>
                                        <p:tav tm="0">
                                          <p:val>
                                            <p:strVal val="#ppt_y"/>
                                          </p:val>
                                        </p:tav>
                                        <p:tav tm="100000">
                                          <p:val>
                                            <p:strVal val="#ppt_y"/>
                                          </p:val>
                                        </p:tav>
                                      </p:tavLst>
                                    </p:anim>
                                  </p:childTnLst>
                                </p:cTn>
                              </p:par>
                            </p:childTnLst>
                          </p:cTn>
                        </p:par>
                        <p:par>
                          <p:cTn id="188" fill="hold">
                            <p:stCondLst>
                              <p:cond delay="6500"/>
                            </p:stCondLst>
                            <p:childTnLst>
                              <p:par>
                                <p:cTn id="189" presetID="10" presetClass="entr" presetSubtype="0" fill="hold" nodeType="afterEffect">
                                  <p:stCondLst>
                                    <p:cond delay="0"/>
                                  </p:stCondLst>
                                  <p:childTnLst>
                                    <p:set>
                                      <p:cBhvr>
                                        <p:cTn id="190" dur="1" fill="hold">
                                          <p:stCondLst>
                                            <p:cond delay="0"/>
                                          </p:stCondLst>
                                        </p:cTn>
                                        <p:tgtEl>
                                          <p:spTgt spid="25">
                                            <p:txEl>
                                              <p:pRg st="6" end="6"/>
                                            </p:txEl>
                                          </p:spTgt>
                                        </p:tgtEl>
                                        <p:attrNameLst>
                                          <p:attrName>style.visibility</p:attrName>
                                        </p:attrNameLst>
                                      </p:cBhvr>
                                      <p:to>
                                        <p:strVal val="visible"/>
                                      </p:to>
                                    </p:set>
                                    <p:animEffect transition="in" filter="fade">
                                      <p:cBhvr>
                                        <p:cTn id="191" dur="250"/>
                                        <p:tgtEl>
                                          <p:spTgt spid="25">
                                            <p:txEl>
                                              <p:pRg st="6" end="6"/>
                                            </p:txEl>
                                          </p:spTgt>
                                        </p:tgtEl>
                                      </p:cBhvr>
                                    </p:animEffect>
                                  </p:childTnLst>
                                </p:cTn>
                              </p:par>
                            </p:childTnLst>
                          </p:cTn>
                        </p:par>
                        <p:par>
                          <p:cTn id="192" fill="hold">
                            <p:stCondLst>
                              <p:cond delay="6750"/>
                            </p:stCondLst>
                            <p:childTnLst>
                              <p:par>
                                <p:cTn id="193" presetID="2" presetClass="entr" presetSubtype="8" fill="hold" grpId="0" nodeType="afterEffect">
                                  <p:stCondLst>
                                    <p:cond delay="0"/>
                                  </p:stCondLst>
                                  <p:childTnLst>
                                    <p:set>
                                      <p:cBhvr>
                                        <p:cTn id="194" dur="1" fill="hold">
                                          <p:stCondLst>
                                            <p:cond delay="0"/>
                                          </p:stCondLst>
                                        </p:cTn>
                                        <p:tgtEl>
                                          <p:spTgt spid="33"/>
                                        </p:tgtEl>
                                        <p:attrNameLst>
                                          <p:attrName>style.visibility</p:attrName>
                                        </p:attrNameLst>
                                      </p:cBhvr>
                                      <p:to>
                                        <p:strVal val="visible"/>
                                      </p:to>
                                    </p:set>
                                    <p:anim calcmode="lin" valueType="num">
                                      <p:cBhvr additive="base">
                                        <p:cTn id="195" dur="250" fill="hold"/>
                                        <p:tgtEl>
                                          <p:spTgt spid="33"/>
                                        </p:tgtEl>
                                        <p:attrNameLst>
                                          <p:attrName>ppt_x</p:attrName>
                                        </p:attrNameLst>
                                      </p:cBhvr>
                                      <p:tavLst>
                                        <p:tav tm="0">
                                          <p:val>
                                            <p:strVal val="0-#ppt_w/2"/>
                                          </p:val>
                                        </p:tav>
                                        <p:tav tm="100000">
                                          <p:val>
                                            <p:strVal val="#ppt_x"/>
                                          </p:val>
                                        </p:tav>
                                      </p:tavLst>
                                    </p:anim>
                                    <p:anim calcmode="lin" valueType="num">
                                      <p:cBhvr additive="base">
                                        <p:cTn id="196" dur="250" fill="hold"/>
                                        <p:tgtEl>
                                          <p:spTgt spid="33"/>
                                        </p:tgtEl>
                                        <p:attrNameLst>
                                          <p:attrName>ppt_y</p:attrName>
                                        </p:attrNameLst>
                                      </p:cBhvr>
                                      <p:tavLst>
                                        <p:tav tm="0">
                                          <p:val>
                                            <p:strVal val="#ppt_y"/>
                                          </p:val>
                                        </p:tav>
                                        <p:tav tm="100000">
                                          <p:val>
                                            <p:strVal val="#ppt_y"/>
                                          </p:val>
                                        </p:tav>
                                      </p:tavLst>
                                    </p:anim>
                                  </p:childTnLst>
                                </p:cTn>
                              </p:par>
                            </p:childTnLst>
                          </p:cTn>
                        </p:par>
                        <p:par>
                          <p:cTn id="197" fill="hold">
                            <p:stCondLst>
                              <p:cond delay="7000"/>
                            </p:stCondLst>
                            <p:childTnLst>
                              <p:par>
                                <p:cTn id="198" presetID="10" presetClass="entr" presetSubtype="0" fill="hold" nodeType="afterEffect">
                                  <p:stCondLst>
                                    <p:cond delay="0"/>
                                  </p:stCondLst>
                                  <p:childTnLst>
                                    <p:set>
                                      <p:cBhvr>
                                        <p:cTn id="199" dur="1" fill="hold">
                                          <p:stCondLst>
                                            <p:cond delay="0"/>
                                          </p:stCondLst>
                                        </p:cTn>
                                        <p:tgtEl>
                                          <p:spTgt spid="25">
                                            <p:txEl>
                                              <p:pRg st="7" end="7"/>
                                            </p:txEl>
                                          </p:spTgt>
                                        </p:tgtEl>
                                        <p:attrNameLst>
                                          <p:attrName>style.visibility</p:attrName>
                                        </p:attrNameLst>
                                      </p:cBhvr>
                                      <p:to>
                                        <p:strVal val="visible"/>
                                      </p:to>
                                    </p:set>
                                    <p:animEffect transition="in" filter="fade">
                                      <p:cBhvr>
                                        <p:cTn id="200" dur="250"/>
                                        <p:tgtEl>
                                          <p:spTgt spid="25">
                                            <p:txEl>
                                              <p:pRg st="7" end="7"/>
                                            </p:txEl>
                                          </p:spTgt>
                                        </p:tgtEl>
                                      </p:cBhvr>
                                    </p:animEffect>
                                  </p:childTnLst>
                                </p:cTn>
                              </p:par>
                            </p:childTnLst>
                          </p:cTn>
                        </p:par>
                        <p:par>
                          <p:cTn id="201" fill="hold">
                            <p:stCondLst>
                              <p:cond delay="7250"/>
                            </p:stCondLst>
                            <p:childTnLst>
                              <p:par>
                                <p:cTn id="202" presetID="2" presetClass="entr" presetSubtype="8" fill="hold" grpId="0" nodeType="afterEffect">
                                  <p:stCondLst>
                                    <p:cond delay="0"/>
                                  </p:stCondLst>
                                  <p:childTnLst>
                                    <p:set>
                                      <p:cBhvr>
                                        <p:cTn id="203" dur="1" fill="hold">
                                          <p:stCondLst>
                                            <p:cond delay="0"/>
                                          </p:stCondLst>
                                        </p:cTn>
                                        <p:tgtEl>
                                          <p:spTgt spid="34"/>
                                        </p:tgtEl>
                                        <p:attrNameLst>
                                          <p:attrName>style.visibility</p:attrName>
                                        </p:attrNameLst>
                                      </p:cBhvr>
                                      <p:to>
                                        <p:strVal val="visible"/>
                                      </p:to>
                                    </p:set>
                                    <p:anim calcmode="lin" valueType="num">
                                      <p:cBhvr additive="base">
                                        <p:cTn id="204" dur="250" fill="hold"/>
                                        <p:tgtEl>
                                          <p:spTgt spid="34"/>
                                        </p:tgtEl>
                                        <p:attrNameLst>
                                          <p:attrName>ppt_x</p:attrName>
                                        </p:attrNameLst>
                                      </p:cBhvr>
                                      <p:tavLst>
                                        <p:tav tm="0">
                                          <p:val>
                                            <p:strVal val="0-#ppt_w/2"/>
                                          </p:val>
                                        </p:tav>
                                        <p:tav tm="100000">
                                          <p:val>
                                            <p:strVal val="#ppt_x"/>
                                          </p:val>
                                        </p:tav>
                                      </p:tavLst>
                                    </p:anim>
                                    <p:anim calcmode="lin" valueType="num">
                                      <p:cBhvr additive="base">
                                        <p:cTn id="205" dur="250" fill="hold"/>
                                        <p:tgtEl>
                                          <p:spTgt spid="34"/>
                                        </p:tgtEl>
                                        <p:attrNameLst>
                                          <p:attrName>ppt_y</p:attrName>
                                        </p:attrNameLst>
                                      </p:cBhvr>
                                      <p:tavLst>
                                        <p:tav tm="0">
                                          <p:val>
                                            <p:strVal val="#ppt_y"/>
                                          </p:val>
                                        </p:tav>
                                        <p:tav tm="100000">
                                          <p:val>
                                            <p:strVal val="#ppt_y"/>
                                          </p:val>
                                        </p:tav>
                                      </p:tavLst>
                                    </p:anim>
                                  </p:childTnLst>
                                </p:cTn>
                              </p:par>
                            </p:childTnLst>
                          </p:cTn>
                        </p:par>
                        <p:par>
                          <p:cTn id="206" fill="hold">
                            <p:stCondLst>
                              <p:cond delay="7500"/>
                            </p:stCondLst>
                            <p:childTnLst>
                              <p:par>
                                <p:cTn id="207" presetID="10" presetClass="entr" presetSubtype="0" fill="hold" nodeType="afterEffect">
                                  <p:stCondLst>
                                    <p:cond delay="0"/>
                                  </p:stCondLst>
                                  <p:childTnLst>
                                    <p:set>
                                      <p:cBhvr>
                                        <p:cTn id="208" dur="1" fill="hold">
                                          <p:stCondLst>
                                            <p:cond delay="0"/>
                                          </p:stCondLst>
                                        </p:cTn>
                                        <p:tgtEl>
                                          <p:spTgt spid="25">
                                            <p:txEl>
                                              <p:pRg st="8" end="8"/>
                                            </p:txEl>
                                          </p:spTgt>
                                        </p:tgtEl>
                                        <p:attrNameLst>
                                          <p:attrName>style.visibility</p:attrName>
                                        </p:attrNameLst>
                                      </p:cBhvr>
                                      <p:to>
                                        <p:strVal val="visible"/>
                                      </p:to>
                                    </p:set>
                                    <p:animEffect transition="in" filter="fade">
                                      <p:cBhvr>
                                        <p:cTn id="209" dur="250"/>
                                        <p:tgtEl>
                                          <p:spTgt spid="25">
                                            <p:txEl>
                                              <p:pRg st="8" end="8"/>
                                            </p:txEl>
                                          </p:spTgt>
                                        </p:tgtEl>
                                      </p:cBhvr>
                                    </p:animEffect>
                                  </p:childTnLst>
                                </p:cTn>
                              </p:par>
                            </p:childTnLst>
                          </p:cTn>
                        </p:par>
                        <p:par>
                          <p:cTn id="210" fill="hold">
                            <p:stCondLst>
                              <p:cond delay="7750"/>
                            </p:stCondLst>
                            <p:childTnLst>
                              <p:par>
                                <p:cTn id="211" presetID="10" presetClass="entr" presetSubtype="0" fill="hold" grpId="0" nodeType="afterEffect">
                                  <p:stCondLst>
                                    <p:cond delay="0"/>
                                  </p:stCondLst>
                                  <p:childTnLst>
                                    <p:set>
                                      <p:cBhvr>
                                        <p:cTn id="212" dur="1" fill="hold">
                                          <p:stCondLst>
                                            <p:cond delay="0"/>
                                          </p:stCondLst>
                                        </p:cTn>
                                        <p:tgtEl>
                                          <p:spTgt spid="48"/>
                                        </p:tgtEl>
                                        <p:attrNameLst>
                                          <p:attrName>style.visibility</p:attrName>
                                        </p:attrNameLst>
                                      </p:cBhvr>
                                      <p:to>
                                        <p:strVal val="visible"/>
                                      </p:to>
                                    </p:set>
                                    <p:animEffect transition="in" filter="fade">
                                      <p:cBhvr>
                                        <p:cTn id="213" dur="500"/>
                                        <p:tgtEl>
                                          <p:spTgt spid="48"/>
                                        </p:tgtEl>
                                      </p:cBhvr>
                                    </p:animEffect>
                                  </p:childTnLst>
                                </p:cTn>
                              </p:par>
                            </p:childTnLst>
                          </p:cTn>
                        </p:par>
                        <p:par>
                          <p:cTn id="214" fill="hold">
                            <p:stCondLst>
                              <p:cond delay="8250"/>
                            </p:stCondLst>
                            <p:childTnLst>
                              <p:par>
                                <p:cTn id="215" presetID="10" presetClass="entr" presetSubtype="0" fill="hold" grpId="0" nodeType="afterEffect">
                                  <p:stCondLst>
                                    <p:cond delay="0"/>
                                  </p:stCondLst>
                                  <p:childTnLst>
                                    <p:set>
                                      <p:cBhvr>
                                        <p:cTn id="216" dur="1" fill="hold">
                                          <p:stCondLst>
                                            <p:cond delay="0"/>
                                          </p:stCondLst>
                                        </p:cTn>
                                        <p:tgtEl>
                                          <p:spTgt spid="37"/>
                                        </p:tgtEl>
                                        <p:attrNameLst>
                                          <p:attrName>style.visibility</p:attrName>
                                        </p:attrNameLst>
                                      </p:cBhvr>
                                      <p:to>
                                        <p:strVal val="visible"/>
                                      </p:to>
                                    </p:set>
                                    <p:animEffect transition="in" filter="fade">
                                      <p:cBhvr>
                                        <p:cTn id="217" dur="500"/>
                                        <p:tgtEl>
                                          <p:spTgt spid="37"/>
                                        </p:tgtEl>
                                      </p:cBhvr>
                                    </p:animEffect>
                                  </p:childTnLst>
                                </p:cTn>
                              </p:par>
                            </p:childTnLst>
                          </p:cTn>
                        </p:par>
                        <p:par>
                          <p:cTn id="218" fill="hold">
                            <p:stCondLst>
                              <p:cond delay="8750"/>
                            </p:stCondLst>
                            <p:childTnLst>
                              <p:par>
                                <p:cTn id="219" presetID="10" presetClass="entr" presetSubtype="0" fill="hold" grpId="0" nodeType="afterEffect">
                                  <p:stCondLst>
                                    <p:cond delay="0"/>
                                  </p:stCondLst>
                                  <p:childTnLst>
                                    <p:set>
                                      <p:cBhvr>
                                        <p:cTn id="220" dur="1" fill="hold">
                                          <p:stCondLst>
                                            <p:cond delay="0"/>
                                          </p:stCondLst>
                                        </p:cTn>
                                        <p:tgtEl>
                                          <p:spTgt spid="49"/>
                                        </p:tgtEl>
                                        <p:attrNameLst>
                                          <p:attrName>style.visibility</p:attrName>
                                        </p:attrNameLst>
                                      </p:cBhvr>
                                      <p:to>
                                        <p:strVal val="visible"/>
                                      </p:to>
                                    </p:set>
                                    <p:animEffect transition="in" filter="fade">
                                      <p:cBhvr>
                                        <p:cTn id="221" dur="500"/>
                                        <p:tgtEl>
                                          <p:spTgt spid="49"/>
                                        </p:tgtEl>
                                      </p:cBhvr>
                                    </p:animEffect>
                                  </p:childTnLst>
                                </p:cTn>
                              </p:par>
                            </p:childTnLst>
                          </p:cTn>
                        </p:par>
                        <p:par>
                          <p:cTn id="222" fill="hold">
                            <p:stCondLst>
                              <p:cond delay="9250"/>
                            </p:stCondLst>
                            <p:childTnLst>
                              <p:par>
                                <p:cTn id="223" presetID="2" presetClass="entr" presetSubtype="8" fill="hold" grpId="0" nodeType="afterEffect">
                                  <p:stCondLst>
                                    <p:cond delay="0"/>
                                  </p:stCondLst>
                                  <p:childTnLst>
                                    <p:set>
                                      <p:cBhvr>
                                        <p:cTn id="224" dur="1" fill="hold">
                                          <p:stCondLst>
                                            <p:cond delay="0"/>
                                          </p:stCondLst>
                                        </p:cTn>
                                        <p:tgtEl>
                                          <p:spTgt spid="39"/>
                                        </p:tgtEl>
                                        <p:attrNameLst>
                                          <p:attrName>style.visibility</p:attrName>
                                        </p:attrNameLst>
                                      </p:cBhvr>
                                      <p:to>
                                        <p:strVal val="visible"/>
                                      </p:to>
                                    </p:set>
                                    <p:anim calcmode="lin" valueType="num">
                                      <p:cBhvr additive="base">
                                        <p:cTn id="225" dur="500" fill="hold"/>
                                        <p:tgtEl>
                                          <p:spTgt spid="39"/>
                                        </p:tgtEl>
                                        <p:attrNameLst>
                                          <p:attrName>ppt_x</p:attrName>
                                        </p:attrNameLst>
                                      </p:cBhvr>
                                      <p:tavLst>
                                        <p:tav tm="0">
                                          <p:val>
                                            <p:strVal val="0-#ppt_w/2"/>
                                          </p:val>
                                        </p:tav>
                                        <p:tav tm="100000">
                                          <p:val>
                                            <p:strVal val="#ppt_x"/>
                                          </p:val>
                                        </p:tav>
                                      </p:tavLst>
                                    </p:anim>
                                    <p:anim calcmode="lin" valueType="num">
                                      <p:cBhvr additive="base">
                                        <p:cTn id="226" dur="500" fill="hold"/>
                                        <p:tgtEl>
                                          <p:spTgt spid="39"/>
                                        </p:tgtEl>
                                        <p:attrNameLst>
                                          <p:attrName>ppt_y</p:attrName>
                                        </p:attrNameLst>
                                      </p:cBhvr>
                                      <p:tavLst>
                                        <p:tav tm="0">
                                          <p:val>
                                            <p:strVal val="#ppt_y"/>
                                          </p:val>
                                        </p:tav>
                                        <p:tav tm="100000">
                                          <p:val>
                                            <p:strVal val="#ppt_y"/>
                                          </p:val>
                                        </p:tav>
                                      </p:tavLst>
                                    </p:anim>
                                  </p:childTnLst>
                                </p:cTn>
                              </p:par>
                              <p:par>
                                <p:cTn id="227" presetID="2" presetClass="entr" presetSubtype="8" fill="hold" grpId="0" nodeType="withEffect">
                                  <p:stCondLst>
                                    <p:cond delay="0"/>
                                  </p:stCondLst>
                                  <p:childTnLst>
                                    <p:set>
                                      <p:cBhvr>
                                        <p:cTn id="228" dur="1" fill="hold">
                                          <p:stCondLst>
                                            <p:cond delay="0"/>
                                          </p:stCondLst>
                                        </p:cTn>
                                        <p:tgtEl>
                                          <p:spTgt spid="40"/>
                                        </p:tgtEl>
                                        <p:attrNameLst>
                                          <p:attrName>style.visibility</p:attrName>
                                        </p:attrNameLst>
                                      </p:cBhvr>
                                      <p:to>
                                        <p:strVal val="visible"/>
                                      </p:to>
                                    </p:set>
                                    <p:anim calcmode="lin" valueType="num">
                                      <p:cBhvr additive="base">
                                        <p:cTn id="229" dur="500" fill="hold"/>
                                        <p:tgtEl>
                                          <p:spTgt spid="40"/>
                                        </p:tgtEl>
                                        <p:attrNameLst>
                                          <p:attrName>ppt_x</p:attrName>
                                        </p:attrNameLst>
                                      </p:cBhvr>
                                      <p:tavLst>
                                        <p:tav tm="0">
                                          <p:val>
                                            <p:strVal val="0-#ppt_w/2"/>
                                          </p:val>
                                        </p:tav>
                                        <p:tav tm="100000">
                                          <p:val>
                                            <p:strVal val="#ppt_x"/>
                                          </p:val>
                                        </p:tav>
                                      </p:tavLst>
                                    </p:anim>
                                    <p:anim calcmode="lin" valueType="num">
                                      <p:cBhvr additive="base">
                                        <p:cTn id="230" dur="500" fill="hold"/>
                                        <p:tgtEl>
                                          <p:spTgt spid="40"/>
                                        </p:tgtEl>
                                        <p:attrNameLst>
                                          <p:attrName>ppt_y</p:attrName>
                                        </p:attrNameLst>
                                      </p:cBhvr>
                                      <p:tavLst>
                                        <p:tav tm="0">
                                          <p:val>
                                            <p:strVal val="#ppt_y"/>
                                          </p:val>
                                        </p:tav>
                                        <p:tav tm="100000">
                                          <p:val>
                                            <p:strVal val="#ppt_y"/>
                                          </p:val>
                                        </p:tav>
                                      </p:tavLst>
                                    </p:anim>
                                  </p:childTnLst>
                                </p:cTn>
                              </p:par>
                              <p:par>
                                <p:cTn id="231" presetID="2" presetClass="entr" presetSubtype="8" fill="hold" grpId="0" nodeType="withEffect">
                                  <p:stCondLst>
                                    <p:cond delay="0"/>
                                  </p:stCondLst>
                                  <p:childTnLst>
                                    <p:set>
                                      <p:cBhvr>
                                        <p:cTn id="232" dur="1" fill="hold">
                                          <p:stCondLst>
                                            <p:cond delay="0"/>
                                          </p:stCondLst>
                                        </p:cTn>
                                        <p:tgtEl>
                                          <p:spTgt spid="41"/>
                                        </p:tgtEl>
                                        <p:attrNameLst>
                                          <p:attrName>style.visibility</p:attrName>
                                        </p:attrNameLst>
                                      </p:cBhvr>
                                      <p:to>
                                        <p:strVal val="visible"/>
                                      </p:to>
                                    </p:set>
                                    <p:anim calcmode="lin" valueType="num">
                                      <p:cBhvr additive="base">
                                        <p:cTn id="233" dur="500" fill="hold"/>
                                        <p:tgtEl>
                                          <p:spTgt spid="41"/>
                                        </p:tgtEl>
                                        <p:attrNameLst>
                                          <p:attrName>ppt_x</p:attrName>
                                        </p:attrNameLst>
                                      </p:cBhvr>
                                      <p:tavLst>
                                        <p:tav tm="0">
                                          <p:val>
                                            <p:strVal val="0-#ppt_w/2"/>
                                          </p:val>
                                        </p:tav>
                                        <p:tav tm="100000">
                                          <p:val>
                                            <p:strVal val="#ppt_x"/>
                                          </p:val>
                                        </p:tav>
                                      </p:tavLst>
                                    </p:anim>
                                    <p:anim calcmode="lin" valueType="num">
                                      <p:cBhvr additive="base">
                                        <p:cTn id="234" dur="500" fill="hold"/>
                                        <p:tgtEl>
                                          <p:spTgt spid="41"/>
                                        </p:tgtEl>
                                        <p:attrNameLst>
                                          <p:attrName>ppt_y</p:attrName>
                                        </p:attrNameLst>
                                      </p:cBhvr>
                                      <p:tavLst>
                                        <p:tav tm="0">
                                          <p:val>
                                            <p:strVal val="#ppt_y"/>
                                          </p:val>
                                        </p:tav>
                                        <p:tav tm="100000">
                                          <p:val>
                                            <p:strVal val="#ppt_y"/>
                                          </p:val>
                                        </p:tav>
                                      </p:tavLst>
                                    </p:anim>
                                  </p:childTnLst>
                                </p:cTn>
                              </p:par>
                              <p:par>
                                <p:cTn id="235" presetID="2" presetClass="entr" presetSubtype="8" fill="hold" grpId="0" nodeType="withEffect">
                                  <p:stCondLst>
                                    <p:cond delay="0"/>
                                  </p:stCondLst>
                                  <p:childTnLst>
                                    <p:set>
                                      <p:cBhvr>
                                        <p:cTn id="236" dur="1" fill="hold">
                                          <p:stCondLst>
                                            <p:cond delay="0"/>
                                          </p:stCondLst>
                                        </p:cTn>
                                        <p:tgtEl>
                                          <p:spTgt spid="42"/>
                                        </p:tgtEl>
                                        <p:attrNameLst>
                                          <p:attrName>style.visibility</p:attrName>
                                        </p:attrNameLst>
                                      </p:cBhvr>
                                      <p:to>
                                        <p:strVal val="visible"/>
                                      </p:to>
                                    </p:set>
                                    <p:anim calcmode="lin" valueType="num">
                                      <p:cBhvr additive="base">
                                        <p:cTn id="237" dur="500" fill="hold"/>
                                        <p:tgtEl>
                                          <p:spTgt spid="42"/>
                                        </p:tgtEl>
                                        <p:attrNameLst>
                                          <p:attrName>ppt_x</p:attrName>
                                        </p:attrNameLst>
                                      </p:cBhvr>
                                      <p:tavLst>
                                        <p:tav tm="0">
                                          <p:val>
                                            <p:strVal val="0-#ppt_w/2"/>
                                          </p:val>
                                        </p:tav>
                                        <p:tav tm="100000">
                                          <p:val>
                                            <p:strVal val="#ppt_x"/>
                                          </p:val>
                                        </p:tav>
                                      </p:tavLst>
                                    </p:anim>
                                    <p:anim calcmode="lin" valueType="num">
                                      <p:cBhvr additive="base">
                                        <p:cTn id="238" dur="500" fill="hold"/>
                                        <p:tgtEl>
                                          <p:spTgt spid="42"/>
                                        </p:tgtEl>
                                        <p:attrNameLst>
                                          <p:attrName>ppt_y</p:attrName>
                                        </p:attrNameLst>
                                      </p:cBhvr>
                                      <p:tavLst>
                                        <p:tav tm="0">
                                          <p:val>
                                            <p:strVal val="#ppt_y"/>
                                          </p:val>
                                        </p:tav>
                                        <p:tav tm="100000">
                                          <p:val>
                                            <p:strVal val="#ppt_y"/>
                                          </p:val>
                                        </p:tav>
                                      </p:tavLst>
                                    </p:anim>
                                  </p:childTnLst>
                                </p:cTn>
                              </p:par>
                              <p:par>
                                <p:cTn id="239" presetID="2" presetClass="entr" presetSubtype="8" fill="hold" grpId="0" nodeType="withEffect">
                                  <p:stCondLst>
                                    <p:cond delay="0"/>
                                  </p:stCondLst>
                                  <p:childTnLst>
                                    <p:set>
                                      <p:cBhvr>
                                        <p:cTn id="240" dur="1" fill="hold">
                                          <p:stCondLst>
                                            <p:cond delay="0"/>
                                          </p:stCondLst>
                                        </p:cTn>
                                        <p:tgtEl>
                                          <p:spTgt spid="43"/>
                                        </p:tgtEl>
                                        <p:attrNameLst>
                                          <p:attrName>style.visibility</p:attrName>
                                        </p:attrNameLst>
                                      </p:cBhvr>
                                      <p:to>
                                        <p:strVal val="visible"/>
                                      </p:to>
                                    </p:set>
                                    <p:anim calcmode="lin" valueType="num">
                                      <p:cBhvr additive="base">
                                        <p:cTn id="241" dur="500" fill="hold"/>
                                        <p:tgtEl>
                                          <p:spTgt spid="43"/>
                                        </p:tgtEl>
                                        <p:attrNameLst>
                                          <p:attrName>ppt_x</p:attrName>
                                        </p:attrNameLst>
                                      </p:cBhvr>
                                      <p:tavLst>
                                        <p:tav tm="0">
                                          <p:val>
                                            <p:strVal val="0-#ppt_w/2"/>
                                          </p:val>
                                        </p:tav>
                                        <p:tav tm="100000">
                                          <p:val>
                                            <p:strVal val="#ppt_x"/>
                                          </p:val>
                                        </p:tav>
                                      </p:tavLst>
                                    </p:anim>
                                    <p:anim calcmode="lin" valueType="num">
                                      <p:cBhvr additive="base">
                                        <p:cTn id="242" dur="500" fill="hold"/>
                                        <p:tgtEl>
                                          <p:spTgt spid="43"/>
                                        </p:tgtEl>
                                        <p:attrNameLst>
                                          <p:attrName>ppt_y</p:attrName>
                                        </p:attrNameLst>
                                      </p:cBhvr>
                                      <p:tavLst>
                                        <p:tav tm="0">
                                          <p:val>
                                            <p:strVal val="#ppt_y"/>
                                          </p:val>
                                        </p:tav>
                                        <p:tav tm="100000">
                                          <p:val>
                                            <p:strVal val="#ppt_y"/>
                                          </p:val>
                                        </p:tav>
                                      </p:tavLst>
                                    </p:anim>
                                  </p:childTnLst>
                                </p:cTn>
                              </p:par>
                              <p:par>
                                <p:cTn id="243" presetID="2" presetClass="entr" presetSubtype="8" fill="hold" grpId="0" nodeType="withEffect">
                                  <p:stCondLst>
                                    <p:cond delay="0"/>
                                  </p:stCondLst>
                                  <p:childTnLst>
                                    <p:set>
                                      <p:cBhvr>
                                        <p:cTn id="244" dur="1" fill="hold">
                                          <p:stCondLst>
                                            <p:cond delay="0"/>
                                          </p:stCondLst>
                                        </p:cTn>
                                        <p:tgtEl>
                                          <p:spTgt spid="44"/>
                                        </p:tgtEl>
                                        <p:attrNameLst>
                                          <p:attrName>style.visibility</p:attrName>
                                        </p:attrNameLst>
                                      </p:cBhvr>
                                      <p:to>
                                        <p:strVal val="visible"/>
                                      </p:to>
                                    </p:set>
                                    <p:anim calcmode="lin" valueType="num">
                                      <p:cBhvr additive="base">
                                        <p:cTn id="245" dur="500" fill="hold"/>
                                        <p:tgtEl>
                                          <p:spTgt spid="44"/>
                                        </p:tgtEl>
                                        <p:attrNameLst>
                                          <p:attrName>ppt_x</p:attrName>
                                        </p:attrNameLst>
                                      </p:cBhvr>
                                      <p:tavLst>
                                        <p:tav tm="0">
                                          <p:val>
                                            <p:strVal val="0-#ppt_w/2"/>
                                          </p:val>
                                        </p:tav>
                                        <p:tav tm="100000">
                                          <p:val>
                                            <p:strVal val="#ppt_x"/>
                                          </p:val>
                                        </p:tav>
                                      </p:tavLst>
                                    </p:anim>
                                    <p:anim calcmode="lin" valueType="num">
                                      <p:cBhvr additive="base">
                                        <p:cTn id="246" dur="500" fill="hold"/>
                                        <p:tgtEl>
                                          <p:spTgt spid="44"/>
                                        </p:tgtEl>
                                        <p:attrNameLst>
                                          <p:attrName>ppt_y</p:attrName>
                                        </p:attrNameLst>
                                      </p:cBhvr>
                                      <p:tavLst>
                                        <p:tav tm="0">
                                          <p:val>
                                            <p:strVal val="#ppt_y"/>
                                          </p:val>
                                        </p:tav>
                                        <p:tav tm="100000">
                                          <p:val>
                                            <p:strVal val="#ppt_y"/>
                                          </p:val>
                                        </p:tav>
                                      </p:tavLst>
                                    </p:anim>
                                  </p:childTnLst>
                                </p:cTn>
                              </p:par>
                              <p:par>
                                <p:cTn id="247" presetID="2" presetClass="entr" presetSubtype="8" fill="hold" grpId="0" nodeType="withEffect">
                                  <p:stCondLst>
                                    <p:cond delay="0"/>
                                  </p:stCondLst>
                                  <p:childTnLst>
                                    <p:set>
                                      <p:cBhvr>
                                        <p:cTn id="248" dur="1" fill="hold">
                                          <p:stCondLst>
                                            <p:cond delay="0"/>
                                          </p:stCondLst>
                                        </p:cTn>
                                        <p:tgtEl>
                                          <p:spTgt spid="45"/>
                                        </p:tgtEl>
                                        <p:attrNameLst>
                                          <p:attrName>style.visibility</p:attrName>
                                        </p:attrNameLst>
                                      </p:cBhvr>
                                      <p:to>
                                        <p:strVal val="visible"/>
                                      </p:to>
                                    </p:set>
                                    <p:anim calcmode="lin" valueType="num">
                                      <p:cBhvr additive="base">
                                        <p:cTn id="249" dur="500" fill="hold"/>
                                        <p:tgtEl>
                                          <p:spTgt spid="45"/>
                                        </p:tgtEl>
                                        <p:attrNameLst>
                                          <p:attrName>ppt_x</p:attrName>
                                        </p:attrNameLst>
                                      </p:cBhvr>
                                      <p:tavLst>
                                        <p:tav tm="0">
                                          <p:val>
                                            <p:strVal val="0-#ppt_w/2"/>
                                          </p:val>
                                        </p:tav>
                                        <p:tav tm="100000">
                                          <p:val>
                                            <p:strVal val="#ppt_x"/>
                                          </p:val>
                                        </p:tav>
                                      </p:tavLst>
                                    </p:anim>
                                    <p:anim calcmode="lin" valueType="num">
                                      <p:cBhvr additive="base">
                                        <p:cTn id="250" dur="500" fill="hold"/>
                                        <p:tgtEl>
                                          <p:spTgt spid="45"/>
                                        </p:tgtEl>
                                        <p:attrNameLst>
                                          <p:attrName>ppt_y</p:attrName>
                                        </p:attrNameLst>
                                      </p:cBhvr>
                                      <p:tavLst>
                                        <p:tav tm="0">
                                          <p:val>
                                            <p:strVal val="#ppt_y"/>
                                          </p:val>
                                        </p:tav>
                                        <p:tav tm="100000">
                                          <p:val>
                                            <p:strVal val="#ppt_y"/>
                                          </p:val>
                                        </p:tav>
                                      </p:tavLst>
                                    </p:anim>
                                  </p:childTnLst>
                                </p:cTn>
                              </p:par>
                              <p:par>
                                <p:cTn id="251" presetID="2" presetClass="entr" presetSubtype="8" fill="hold" grpId="0" nodeType="withEffect">
                                  <p:stCondLst>
                                    <p:cond delay="0"/>
                                  </p:stCondLst>
                                  <p:childTnLst>
                                    <p:set>
                                      <p:cBhvr>
                                        <p:cTn id="252" dur="1" fill="hold">
                                          <p:stCondLst>
                                            <p:cond delay="0"/>
                                          </p:stCondLst>
                                        </p:cTn>
                                        <p:tgtEl>
                                          <p:spTgt spid="46"/>
                                        </p:tgtEl>
                                        <p:attrNameLst>
                                          <p:attrName>style.visibility</p:attrName>
                                        </p:attrNameLst>
                                      </p:cBhvr>
                                      <p:to>
                                        <p:strVal val="visible"/>
                                      </p:to>
                                    </p:set>
                                    <p:anim calcmode="lin" valueType="num">
                                      <p:cBhvr additive="base">
                                        <p:cTn id="253" dur="500" fill="hold"/>
                                        <p:tgtEl>
                                          <p:spTgt spid="46"/>
                                        </p:tgtEl>
                                        <p:attrNameLst>
                                          <p:attrName>ppt_x</p:attrName>
                                        </p:attrNameLst>
                                      </p:cBhvr>
                                      <p:tavLst>
                                        <p:tav tm="0">
                                          <p:val>
                                            <p:strVal val="0-#ppt_w/2"/>
                                          </p:val>
                                        </p:tav>
                                        <p:tav tm="100000">
                                          <p:val>
                                            <p:strVal val="#ppt_x"/>
                                          </p:val>
                                        </p:tav>
                                      </p:tavLst>
                                    </p:anim>
                                    <p:anim calcmode="lin" valueType="num">
                                      <p:cBhvr additive="base">
                                        <p:cTn id="254" dur="500" fill="hold"/>
                                        <p:tgtEl>
                                          <p:spTgt spid="46"/>
                                        </p:tgtEl>
                                        <p:attrNameLst>
                                          <p:attrName>ppt_y</p:attrName>
                                        </p:attrNameLst>
                                      </p:cBhvr>
                                      <p:tavLst>
                                        <p:tav tm="0">
                                          <p:val>
                                            <p:strVal val="#ppt_y"/>
                                          </p:val>
                                        </p:tav>
                                        <p:tav tm="100000">
                                          <p:val>
                                            <p:strVal val="#ppt_y"/>
                                          </p:val>
                                        </p:tav>
                                      </p:tavLst>
                                    </p:anim>
                                  </p:childTnLst>
                                </p:cTn>
                              </p:par>
                            </p:childTnLst>
                          </p:cTn>
                        </p:par>
                        <p:par>
                          <p:cTn id="255" fill="hold">
                            <p:stCondLst>
                              <p:cond delay="9750"/>
                            </p:stCondLst>
                            <p:childTnLst>
                              <p:par>
                                <p:cTn id="256" presetID="10" presetClass="entr" presetSubtype="0" fill="hold" nodeType="afterEffect">
                                  <p:stCondLst>
                                    <p:cond delay="0"/>
                                  </p:stCondLst>
                                  <p:childTnLst>
                                    <p:set>
                                      <p:cBhvr>
                                        <p:cTn id="257" dur="1" fill="hold">
                                          <p:stCondLst>
                                            <p:cond delay="0"/>
                                          </p:stCondLst>
                                        </p:cTn>
                                        <p:tgtEl>
                                          <p:spTgt spid="38">
                                            <p:txEl>
                                              <p:pRg st="0" end="0"/>
                                            </p:txEl>
                                          </p:spTgt>
                                        </p:tgtEl>
                                        <p:attrNameLst>
                                          <p:attrName>style.visibility</p:attrName>
                                        </p:attrNameLst>
                                      </p:cBhvr>
                                      <p:to>
                                        <p:strVal val="visible"/>
                                      </p:to>
                                    </p:set>
                                    <p:animEffect transition="in" filter="fade">
                                      <p:cBhvr>
                                        <p:cTn id="258" dur="500"/>
                                        <p:tgtEl>
                                          <p:spTgt spid="38">
                                            <p:txEl>
                                              <p:pRg st="0" end="0"/>
                                            </p:txEl>
                                          </p:spTgt>
                                        </p:tgtEl>
                                      </p:cBhvr>
                                    </p:animEffect>
                                  </p:childTnLst>
                                </p:cTn>
                              </p:par>
                              <p:par>
                                <p:cTn id="259" presetID="10" presetClass="entr" presetSubtype="0" fill="hold" nodeType="withEffect">
                                  <p:stCondLst>
                                    <p:cond delay="0"/>
                                  </p:stCondLst>
                                  <p:childTnLst>
                                    <p:set>
                                      <p:cBhvr>
                                        <p:cTn id="260" dur="1" fill="hold">
                                          <p:stCondLst>
                                            <p:cond delay="0"/>
                                          </p:stCondLst>
                                        </p:cTn>
                                        <p:tgtEl>
                                          <p:spTgt spid="38">
                                            <p:txEl>
                                              <p:pRg st="1" end="1"/>
                                            </p:txEl>
                                          </p:spTgt>
                                        </p:tgtEl>
                                        <p:attrNameLst>
                                          <p:attrName>style.visibility</p:attrName>
                                        </p:attrNameLst>
                                      </p:cBhvr>
                                      <p:to>
                                        <p:strVal val="visible"/>
                                      </p:to>
                                    </p:set>
                                    <p:animEffect transition="in" filter="fade">
                                      <p:cBhvr>
                                        <p:cTn id="261" dur="500"/>
                                        <p:tgtEl>
                                          <p:spTgt spid="38">
                                            <p:txEl>
                                              <p:pRg st="1" end="1"/>
                                            </p:txEl>
                                          </p:spTgt>
                                        </p:tgtEl>
                                      </p:cBhvr>
                                    </p:animEffect>
                                  </p:childTnLst>
                                </p:cTn>
                              </p:par>
                              <p:par>
                                <p:cTn id="262" presetID="10" presetClass="entr" presetSubtype="0" fill="hold" nodeType="withEffect">
                                  <p:stCondLst>
                                    <p:cond delay="0"/>
                                  </p:stCondLst>
                                  <p:childTnLst>
                                    <p:set>
                                      <p:cBhvr>
                                        <p:cTn id="263" dur="1" fill="hold">
                                          <p:stCondLst>
                                            <p:cond delay="0"/>
                                          </p:stCondLst>
                                        </p:cTn>
                                        <p:tgtEl>
                                          <p:spTgt spid="38">
                                            <p:txEl>
                                              <p:pRg st="2" end="2"/>
                                            </p:txEl>
                                          </p:spTgt>
                                        </p:tgtEl>
                                        <p:attrNameLst>
                                          <p:attrName>style.visibility</p:attrName>
                                        </p:attrNameLst>
                                      </p:cBhvr>
                                      <p:to>
                                        <p:strVal val="visible"/>
                                      </p:to>
                                    </p:set>
                                    <p:animEffect transition="in" filter="fade">
                                      <p:cBhvr>
                                        <p:cTn id="264" dur="500"/>
                                        <p:tgtEl>
                                          <p:spTgt spid="38">
                                            <p:txEl>
                                              <p:pRg st="2" end="2"/>
                                            </p:txEl>
                                          </p:spTgt>
                                        </p:tgtEl>
                                      </p:cBhvr>
                                    </p:animEffect>
                                  </p:childTnLst>
                                </p:cTn>
                              </p:par>
                              <p:par>
                                <p:cTn id="265" presetID="10" presetClass="entr" presetSubtype="0" fill="hold" nodeType="withEffect">
                                  <p:stCondLst>
                                    <p:cond delay="0"/>
                                  </p:stCondLst>
                                  <p:childTnLst>
                                    <p:set>
                                      <p:cBhvr>
                                        <p:cTn id="266" dur="1" fill="hold">
                                          <p:stCondLst>
                                            <p:cond delay="0"/>
                                          </p:stCondLst>
                                        </p:cTn>
                                        <p:tgtEl>
                                          <p:spTgt spid="38">
                                            <p:txEl>
                                              <p:pRg st="3" end="3"/>
                                            </p:txEl>
                                          </p:spTgt>
                                        </p:tgtEl>
                                        <p:attrNameLst>
                                          <p:attrName>style.visibility</p:attrName>
                                        </p:attrNameLst>
                                      </p:cBhvr>
                                      <p:to>
                                        <p:strVal val="visible"/>
                                      </p:to>
                                    </p:set>
                                    <p:animEffect transition="in" filter="fade">
                                      <p:cBhvr>
                                        <p:cTn id="267" dur="500"/>
                                        <p:tgtEl>
                                          <p:spTgt spid="38">
                                            <p:txEl>
                                              <p:pRg st="3" end="3"/>
                                            </p:txEl>
                                          </p:spTgt>
                                        </p:tgtEl>
                                      </p:cBhvr>
                                    </p:animEffect>
                                  </p:childTnLst>
                                </p:cTn>
                              </p:par>
                              <p:par>
                                <p:cTn id="268" presetID="10" presetClass="entr" presetSubtype="0" fill="hold" nodeType="withEffect">
                                  <p:stCondLst>
                                    <p:cond delay="0"/>
                                  </p:stCondLst>
                                  <p:childTnLst>
                                    <p:set>
                                      <p:cBhvr>
                                        <p:cTn id="269" dur="1" fill="hold">
                                          <p:stCondLst>
                                            <p:cond delay="0"/>
                                          </p:stCondLst>
                                        </p:cTn>
                                        <p:tgtEl>
                                          <p:spTgt spid="38">
                                            <p:txEl>
                                              <p:pRg st="4" end="4"/>
                                            </p:txEl>
                                          </p:spTgt>
                                        </p:tgtEl>
                                        <p:attrNameLst>
                                          <p:attrName>style.visibility</p:attrName>
                                        </p:attrNameLst>
                                      </p:cBhvr>
                                      <p:to>
                                        <p:strVal val="visible"/>
                                      </p:to>
                                    </p:set>
                                    <p:animEffect transition="in" filter="fade">
                                      <p:cBhvr>
                                        <p:cTn id="270" dur="500"/>
                                        <p:tgtEl>
                                          <p:spTgt spid="38">
                                            <p:txEl>
                                              <p:pRg st="4" end="4"/>
                                            </p:txEl>
                                          </p:spTgt>
                                        </p:tgtEl>
                                      </p:cBhvr>
                                    </p:animEffect>
                                  </p:childTnLst>
                                </p:cTn>
                              </p:par>
                              <p:par>
                                <p:cTn id="271" presetID="10" presetClass="entr" presetSubtype="0" fill="hold" nodeType="withEffect">
                                  <p:stCondLst>
                                    <p:cond delay="0"/>
                                  </p:stCondLst>
                                  <p:childTnLst>
                                    <p:set>
                                      <p:cBhvr>
                                        <p:cTn id="272" dur="1" fill="hold">
                                          <p:stCondLst>
                                            <p:cond delay="0"/>
                                          </p:stCondLst>
                                        </p:cTn>
                                        <p:tgtEl>
                                          <p:spTgt spid="38">
                                            <p:txEl>
                                              <p:pRg st="5" end="5"/>
                                            </p:txEl>
                                          </p:spTgt>
                                        </p:tgtEl>
                                        <p:attrNameLst>
                                          <p:attrName>style.visibility</p:attrName>
                                        </p:attrNameLst>
                                      </p:cBhvr>
                                      <p:to>
                                        <p:strVal val="visible"/>
                                      </p:to>
                                    </p:set>
                                    <p:animEffect transition="in" filter="fade">
                                      <p:cBhvr>
                                        <p:cTn id="273" dur="500"/>
                                        <p:tgtEl>
                                          <p:spTgt spid="38">
                                            <p:txEl>
                                              <p:pRg st="5" end="5"/>
                                            </p:txEl>
                                          </p:spTgt>
                                        </p:tgtEl>
                                      </p:cBhvr>
                                    </p:animEffect>
                                  </p:childTnLst>
                                </p:cTn>
                              </p:par>
                              <p:par>
                                <p:cTn id="274" presetID="10" presetClass="entr" presetSubtype="0" fill="hold" nodeType="withEffect">
                                  <p:stCondLst>
                                    <p:cond delay="0"/>
                                  </p:stCondLst>
                                  <p:childTnLst>
                                    <p:set>
                                      <p:cBhvr>
                                        <p:cTn id="275" dur="1" fill="hold">
                                          <p:stCondLst>
                                            <p:cond delay="0"/>
                                          </p:stCondLst>
                                        </p:cTn>
                                        <p:tgtEl>
                                          <p:spTgt spid="38">
                                            <p:txEl>
                                              <p:pRg st="6" end="6"/>
                                            </p:txEl>
                                          </p:spTgt>
                                        </p:tgtEl>
                                        <p:attrNameLst>
                                          <p:attrName>style.visibility</p:attrName>
                                        </p:attrNameLst>
                                      </p:cBhvr>
                                      <p:to>
                                        <p:strVal val="visible"/>
                                      </p:to>
                                    </p:set>
                                    <p:animEffect transition="in" filter="fade">
                                      <p:cBhvr>
                                        <p:cTn id="276" dur="500"/>
                                        <p:tgtEl>
                                          <p:spTgt spid="38">
                                            <p:txEl>
                                              <p:pRg st="6" end="6"/>
                                            </p:txEl>
                                          </p:spTgt>
                                        </p:tgtEl>
                                      </p:cBhvr>
                                    </p:animEffect>
                                  </p:childTnLst>
                                </p:cTn>
                              </p:par>
                              <p:par>
                                <p:cTn id="277" presetID="10" presetClass="entr" presetSubtype="0" fill="hold" nodeType="withEffect">
                                  <p:stCondLst>
                                    <p:cond delay="0"/>
                                  </p:stCondLst>
                                  <p:childTnLst>
                                    <p:set>
                                      <p:cBhvr>
                                        <p:cTn id="278" dur="1" fill="hold">
                                          <p:stCondLst>
                                            <p:cond delay="0"/>
                                          </p:stCondLst>
                                        </p:cTn>
                                        <p:tgtEl>
                                          <p:spTgt spid="38">
                                            <p:txEl>
                                              <p:pRg st="7" end="7"/>
                                            </p:txEl>
                                          </p:spTgt>
                                        </p:tgtEl>
                                        <p:attrNameLst>
                                          <p:attrName>style.visibility</p:attrName>
                                        </p:attrNameLst>
                                      </p:cBhvr>
                                      <p:to>
                                        <p:strVal val="visible"/>
                                      </p:to>
                                    </p:set>
                                    <p:animEffect transition="in" filter="fade">
                                      <p:cBhvr>
                                        <p:cTn id="279" dur="500"/>
                                        <p:tgtEl>
                                          <p:spTgt spid="3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p:bldP spid="39" grpId="0" animBg="1"/>
      <p:bldP spid="40" grpId="0" animBg="1"/>
      <p:bldP spid="41" grpId="0" animBg="1"/>
      <p:bldP spid="42" grpId="0" animBg="1"/>
      <p:bldP spid="43" grpId="0" animBg="1"/>
      <p:bldP spid="44" grpId="0" animBg="1"/>
      <p:bldP spid="45" grpId="0" animBg="1"/>
      <p:bldP spid="46" grpId="0" animBg="1"/>
      <p:bldP spid="48" grpId="0" animBg="1"/>
      <p:bldP spid="4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lstStyle/>
          <a:p>
            <a:pPr algn="r"/>
            <a:r>
              <a:rPr lang="en-US" b="1" dirty="0">
                <a:solidFill>
                  <a:srgbClr val="92D050"/>
                </a:solidFill>
                <a:latin typeface="+mn-lt"/>
              </a:rPr>
              <a:t>Substitution Cipher – Encrypt</a:t>
            </a:r>
            <a:endParaRPr lang="en-US" dirty="0">
              <a:latin typeface="+mn-lt"/>
            </a:endParaRPr>
          </a:p>
        </p:txBody>
      </p:sp>
      <p:sp>
        <p:nvSpPr>
          <p:cNvPr id="4" name="TextBox 3"/>
          <p:cNvSpPr txBox="1"/>
          <p:nvPr/>
        </p:nvSpPr>
        <p:spPr>
          <a:xfrm>
            <a:off x="258740" y="1309221"/>
            <a:ext cx="11412755" cy="830997"/>
          </a:xfrm>
          <a:prstGeom prst="rect">
            <a:avLst/>
          </a:prstGeom>
          <a:noFill/>
        </p:spPr>
        <p:txBody>
          <a:bodyPr wrap="square" rtlCol="0">
            <a:spAutoFit/>
          </a:bodyPr>
          <a:lstStyle/>
          <a:p>
            <a:pPr algn="ctr"/>
            <a:r>
              <a:rPr lang="en-US" sz="4800" b="1" spc="500" dirty="0">
                <a:solidFill>
                  <a:srgbClr val="00B0F0"/>
                </a:solidFill>
                <a:latin typeface="Courier New" panose="02070309020205020404" pitchFamily="49" charset="0"/>
                <a:cs typeface="Courier New" panose="02070309020205020404" pitchFamily="49" charset="0"/>
              </a:rPr>
              <a:t>ABCDEFGHIJKLMNOPQRSTUVWXYZ</a:t>
            </a:r>
          </a:p>
        </p:txBody>
      </p:sp>
      <p:sp>
        <p:nvSpPr>
          <p:cNvPr id="5" name="Rectangle 4"/>
          <p:cNvSpPr/>
          <p:nvPr/>
        </p:nvSpPr>
        <p:spPr>
          <a:xfrm>
            <a:off x="314178" y="1438531"/>
            <a:ext cx="11197884"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14178" y="2140218"/>
            <a:ext cx="11197883"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58739" y="2010734"/>
            <a:ext cx="11412755" cy="830997"/>
          </a:xfrm>
          <a:prstGeom prst="rect">
            <a:avLst/>
          </a:prstGeom>
          <a:noFill/>
        </p:spPr>
        <p:txBody>
          <a:bodyPr wrap="square" rtlCol="0">
            <a:spAutoFit/>
          </a:bodyPr>
          <a:lstStyle/>
          <a:p>
            <a:pPr algn="ctr"/>
            <a:r>
              <a:rPr lang="en-US" sz="4800" b="1" spc="500" dirty="0">
                <a:solidFill>
                  <a:srgbClr val="FF0000"/>
                </a:solidFill>
                <a:latin typeface="Courier New" panose="02070309020205020404" pitchFamily="49" charset="0"/>
                <a:cs typeface="Courier New" panose="02070309020205020404" pitchFamily="49" charset="0"/>
              </a:rPr>
              <a:t>HIDXMVCJNUESQYPZBTRLWOKFGA</a:t>
            </a:r>
          </a:p>
        </p:txBody>
      </p:sp>
      <p:sp>
        <p:nvSpPr>
          <p:cNvPr id="3" name="Rectangle 2"/>
          <p:cNvSpPr/>
          <p:nvPr/>
        </p:nvSpPr>
        <p:spPr>
          <a:xfrm>
            <a:off x="618435" y="2967334"/>
            <a:ext cx="10990469" cy="1384995"/>
          </a:xfrm>
          <a:prstGeom prst="rect">
            <a:avLst/>
          </a:prstGeom>
        </p:spPr>
        <p:txBody>
          <a:bodyPr wrap="square">
            <a:spAutoFit/>
          </a:bodyPr>
          <a:lstStyle/>
          <a:p>
            <a:r>
              <a:rPr lang="en-US" sz="2800" b="1" dirty="0">
                <a:solidFill>
                  <a:srgbClr val="FFFF00"/>
                </a:solidFill>
                <a:latin typeface="Courier New" panose="02070309020205020404" pitchFamily="49" charset="0"/>
                <a:cs typeface="Courier New" panose="02070309020205020404" pitchFamily="49" charset="0"/>
              </a:rPr>
              <a:t>TRUE GREATNESS IS MEASURED BY HOW MUCH FREEDOM YOU GIVE TO OTHERS NOT BY HOW MUCH YOU CAN COERCE OTHERS TO DO WHAT YOU WANT</a:t>
            </a:r>
          </a:p>
        </p:txBody>
      </p:sp>
      <p:graphicFrame>
        <p:nvGraphicFramePr>
          <p:cNvPr id="6" name="Table 5"/>
          <p:cNvGraphicFramePr>
            <a:graphicFrameLocks noGrp="1"/>
          </p:cNvGraphicFramePr>
          <p:nvPr>
            <p:extLst>
              <p:ext uri="{D42A27DB-BD31-4B8C-83A1-F6EECF244321}">
                <p14:modId xmlns:p14="http://schemas.microsoft.com/office/powerpoint/2010/main" val="3143060849"/>
              </p:ext>
            </p:extLst>
          </p:nvPr>
        </p:nvGraphicFramePr>
        <p:xfrm>
          <a:off x="618435" y="4630805"/>
          <a:ext cx="10946312" cy="1097280"/>
        </p:xfrm>
        <a:graphic>
          <a:graphicData uri="http://schemas.openxmlformats.org/drawingml/2006/table">
            <a:tbl>
              <a:tblPr firstRow="1" bandRow="1">
                <a:tableStyleId>{2D5ABB26-0587-4C30-8999-92F81FD0307C}</a:tableStyleId>
              </a:tblPr>
              <a:tblGrid>
                <a:gridCol w="421012">
                  <a:extLst>
                    <a:ext uri="{9D8B030D-6E8A-4147-A177-3AD203B41FA5}">
                      <a16:colId xmlns:a16="http://schemas.microsoft.com/office/drawing/2014/main" val="1422182939"/>
                    </a:ext>
                  </a:extLst>
                </a:gridCol>
                <a:gridCol w="421012">
                  <a:extLst>
                    <a:ext uri="{9D8B030D-6E8A-4147-A177-3AD203B41FA5}">
                      <a16:colId xmlns:a16="http://schemas.microsoft.com/office/drawing/2014/main" val="1456410437"/>
                    </a:ext>
                  </a:extLst>
                </a:gridCol>
                <a:gridCol w="421012">
                  <a:extLst>
                    <a:ext uri="{9D8B030D-6E8A-4147-A177-3AD203B41FA5}">
                      <a16:colId xmlns:a16="http://schemas.microsoft.com/office/drawing/2014/main" val="2681263522"/>
                    </a:ext>
                  </a:extLst>
                </a:gridCol>
                <a:gridCol w="421012">
                  <a:extLst>
                    <a:ext uri="{9D8B030D-6E8A-4147-A177-3AD203B41FA5}">
                      <a16:colId xmlns:a16="http://schemas.microsoft.com/office/drawing/2014/main" val="3107445130"/>
                    </a:ext>
                  </a:extLst>
                </a:gridCol>
                <a:gridCol w="421012">
                  <a:extLst>
                    <a:ext uri="{9D8B030D-6E8A-4147-A177-3AD203B41FA5}">
                      <a16:colId xmlns:a16="http://schemas.microsoft.com/office/drawing/2014/main" val="1158435935"/>
                    </a:ext>
                  </a:extLst>
                </a:gridCol>
                <a:gridCol w="421012">
                  <a:extLst>
                    <a:ext uri="{9D8B030D-6E8A-4147-A177-3AD203B41FA5}">
                      <a16:colId xmlns:a16="http://schemas.microsoft.com/office/drawing/2014/main" val="1913229693"/>
                    </a:ext>
                  </a:extLst>
                </a:gridCol>
                <a:gridCol w="421012">
                  <a:extLst>
                    <a:ext uri="{9D8B030D-6E8A-4147-A177-3AD203B41FA5}">
                      <a16:colId xmlns:a16="http://schemas.microsoft.com/office/drawing/2014/main" val="183040873"/>
                    </a:ext>
                  </a:extLst>
                </a:gridCol>
                <a:gridCol w="421012">
                  <a:extLst>
                    <a:ext uri="{9D8B030D-6E8A-4147-A177-3AD203B41FA5}">
                      <a16:colId xmlns:a16="http://schemas.microsoft.com/office/drawing/2014/main" val="4157030930"/>
                    </a:ext>
                  </a:extLst>
                </a:gridCol>
                <a:gridCol w="421012">
                  <a:extLst>
                    <a:ext uri="{9D8B030D-6E8A-4147-A177-3AD203B41FA5}">
                      <a16:colId xmlns:a16="http://schemas.microsoft.com/office/drawing/2014/main" val="3621391175"/>
                    </a:ext>
                  </a:extLst>
                </a:gridCol>
                <a:gridCol w="421012">
                  <a:extLst>
                    <a:ext uri="{9D8B030D-6E8A-4147-A177-3AD203B41FA5}">
                      <a16:colId xmlns:a16="http://schemas.microsoft.com/office/drawing/2014/main" val="302986549"/>
                    </a:ext>
                  </a:extLst>
                </a:gridCol>
                <a:gridCol w="421012">
                  <a:extLst>
                    <a:ext uri="{9D8B030D-6E8A-4147-A177-3AD203B41FA5}">
                      <a16:colId xmlns:a16="http://schemas.microsoft.com/office/drawing/2014/main" val="1839777987"/>
                    </a:ext>
                  </a:extLst>
                </a:gridCol>
                <a:gridCol w="421012">
                  <a:extLst>
                    <a:ext uri="{9D8B030D-6E8A-4147-A177-3AD203B41FA5}">
                      <a16:colId xmlns:a16="http://schemas.microsoft.com/office/drawing/2014/main" val="4071546067"/>
                    </a:ext>
                  </a:extLst>
                </a:gridCol>
                <a:gridCol w="421012">
                  <a:extLst>
                    <a:ext uri="{9D8B030D-6E8A-4147-A177-3AD203B41FA5}">
                      <a16:colId xmlns:a16="http://schemas.microsoft.com/office/drawing/2014/main" val="143673472"/>
                    </a:ext>
                  </a:extLst>
                </a:gridCol>
                <a:gridCol w="421012">
                  <a:extLst>
                    <a:ext uri="{9D8B030D-6E8A-4147-A177-3AD203B41FA5}">
                      <a16:colId xmlns:a16="http://schemas.microsoft.com/office/drawing/2014/main" val="536248113"/>
                    </a:ext>
                  </a:extLst>
                </a:gridCol>
                <a:gridCol w="421012">
                  <a:extLst>
                    <a:ext uri="{9D8B030D-6E8A-4147-A177-3AD203B41FA5}">
                      <a16:colId xmlns:a16="http://schemas.microsoft.com/office/drawing/2014/main" val="2396976485"/>
                    </a:ext>
                  </a:extLst>
                </a:gridCol>
                <a:gridCol w="421012">
                  <a:extLst>
                    <a:ext uri="{9D8B030D-6E8A-4147-A177-3AD203B41FA5}">
                      <a16:colId xmlns:a16="http://schemas.microsoft.com/office/drawing/2014/main" val="2711609110"/>
                    </a:ext>
                  </a:extLst>
                </a:gridCol>
                <a:gridCol w="421012">
                  <a:extLst>
                    <a:ext uri="{9D8B030D-6E8A-4147-A177-3AD203B41FA5}">
                      <a16:colId xmlns:a16="http://schemas.microsoft.com/office/drawing/2014/main" val="1674921760"/>
                    </a:ext>
                  </a:extLst>
                </a:gridCol>
                <a:gridCol w="421012">
                  <a:extLst>
                    <a:ext uri="{9D8B030D-6E8A-4147-A177-3AD203B41FA5}">
                      <a16:colId xmlns:a16="http://schemas.microsoft.com/office/drawing/2014/main" val="2088161740"/>
                    </a:ext>
                  </a:extLst>
                </a:gridCol>
                <a:gridCol w="421012">
                  <a:extLst>
                    <a:ext uri="{9D8B030D-6E8A-4147-A177-3AD203B41FA5}">
                      <a16:colId xmlns:a16="http://schemas.microsoft.com/office/drawing/2014/main" val="4284741922"/>
                    </a:ext>
                  </a:extLst>
                </a:gridCol>
                <a:gridCol w="421012">
                  <a:extLst>
                    <a:ext uri="{9D8B030D-6E8A-4147-A177-3AD203B41FA5}">
                      <a16:colId xmlns:a16="http://schemas.microsoft.com/office/drawing/2014/main" val="1767339331"/>
                    </a:ext>
                  </a:extLst>
                </a:gridCol>
                <a:gridCol w="421012">
                  <a:extLst>
                    <a:ext uri="{9D8B030D-6E8A-4147-A177-3AD203B41FA5}">
                      <a16:colId xmlns:a16="http://schemas.microsoft.com/office/drawing/2014/main" val="278923919"/>
                    </a:ext>
                  </a:extLst>
                </a:gridCol>
                <a:gridCol w="421012">
                  <a:extLst>
                    <a:ext uri="{9D8B030D-6E8A-4147-A177-3AD203B41FA5}">
                      <a16:colId xmlns:a16="http://schemas.microsoft.com/office/drawing/2014/main" val="2207831031"/>
                    </a:ext>
                  </a:extLst>
                </a:gridCol>
                <a:gridCol w="421012">
                  <a:extLst>
                    <a:ext uri="{9D8B030D-6E8A-4147-A177-3AD203B41FA5}">
                      <a16:colId xmlns:a16="http://schemas.microsoft.com/office/drawing/2014/main" val="3333767308"/>
                    </a:ext>
                  </a:extLst>
                </a:gridCol>
                <a:gridCol w="421012">
                  <a:extLst>
                    <a:ext uri="{9D8B030D-6E8A-4147-A177-3AD203B41FA5}">
                      <a16:colId xmlns:a16="http://schemas.microsoft.com/office/drawing/2014/main" val="3932724095"/>
                    </a:ext>
                  </a:extLst>
                </a:gridCol>
                <a:gridCol w="421012">
                  <a:extLst>
                    <a:ext uri="{9D8B030D-6E8A-4147-A177-3AD203B41FA5}">
                      <a16:colId xmlns:a16="http://schemas.microsoft.com/office/drawing/2014/main" val="835300016"/>
                    </a:ext>
                  </a:extLst>
                </a:gridCol>
                <a:gridCol w="421012">
                  <a:extLst>
                    <a:ext uri="{9D8B030D-6E8A-4147-A177-3AD203B41FA5}">
                      <a16:colId xmlns:a16="http://schemas.microsoft.com/office/drawing/2014/main" val="2124109482"/>
                    </a:ext>
                  </a:extLst>
                </a:gridCol>
              </a:tblGrid>
              <a:tr h="370840">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U</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I</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U</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10361210"/>
                  </a:ext>
                </a:extLst>
              </a:tr>
              <a:tr h="370840">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743112759"/>
                  </a:ext>
                </a:extLst>
              </a:tr>
            </a:tbl>
          </a:graphicData>
        </a:graphic>
      </p:graphicFrame>
    </p:spTree>
    <p:extLst>
      <p:ext uri="{BB962C8B-B14F-4D97-AF65-F5344CB8AC3E}">
        <p14:creationId xmlns:p14="http://schemas.microsoft.com/office/powerpoint/2010/main" val="1736023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500"/>
                                        <p:tgtEl>
                                          <p:spTgt spid="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7" grpId="0" animBg="1"/>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lstStyle/>
          <a:p>
            <a:pPr algn="r"/>
            <a:r>
              <a:rPr lang="en-US" b="1" dirty="0">
                <a:solidFill>
                  <a:srgbClr val="92D050"/>
                </a:solidFill>
                <a:latin typeface="+mn-lt"/>
              </a:rPr>
              <a:t>Substitution Cipher – Encrypt</a:t>
            </a:r>
            <a:endParaRPr lang="en-US" dirty="0">
              <a:latin typeface="+mn-lt"/>
            </a:endParaRPr>
          </a:p>
        </p:txBody>
      </p:sp>
      <p:sp>
        <p:nvSpPr>
          <p:cNvPr id="4" name="TextBox 3"/>
          <p:cNvSpPr txBox="1"/>
          <p:nvPr/>
        </p:nvSpPr>
        <p:spPr>
          <a:xfrm>
            <a:off x="258740" y="1309221"/>
            <a:ext cx="11412755" cy="830997"/>
          </a:xfrm>
          <a:prstGeom prst="rect">
            <a:avLst/>
          </a:prstGeom>
          <a:noFill/>
        </p:spPr>
        <p:txBody>
          <a:bodyPr wrap="square" rtlCol="0">
            <a:spAutoFit/>
          </a:bodyPr>
          <a:lstStyle/>
          <a:p>
            <a:pPr algn="ctr"/>
            <a:r>
              <a:rPr lang="en-US" sz="4800" b="1" spc="500" dirty="0">
                <a:solidFill>
                  <a:srgbClr val="00B0F0"/>
                </a:solidFill>
                <a:latin typeface="Courier New" panose="02070309020205020404" pitchFamily="49" charset="0"/>
                <a:cs typeface="Courier New" panose="02070309020205020404" pitchFamily="49" charset="0"/>
              </a:rPr>
              <a:t>ABCDEFGHIJKLMNOPQRSTUVWXYZ</a:t>
            </a:r>
          </a:p>
        </p:txBody>
      </p:sp>
      <p:sp>
        <p:nvSpPr>
          <p:cNvPr id="5" name="Rectangle 4"/>
          <p:cNvSpPr/>
          <p:nvPr/>
        </p:nvSpPr>
        <p:spPr>
          <a:xfrm>
            <a:off x="314178" y="1438531"/>
            <a:ext cx="11197884"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14178" y="2140218"/>
            <a:ext cx="11197883"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58739" y="2010734"/>
            <a:ext cx="11412755" cy="830997"/>
          </a:xfrm>
          <a:prstGeom prst="rect">
            <a:avLst/>
          </a:prstGeom>
          <a:noFill/>
        </p:spPr>
        <p:txBody>
          <a:bodyPr wrap="square" rtlCol="0">
            <a:spAutoFit/>
          </a:bodyPr>
          <a:lstStyle/>
          <a:p>
            <a:pPr algn="ctr"/>
            <a:r>
              <a:rPr lang="en-US" sz="4800" b="1" spc="500" dirty="0">
                <a:solidFill>
                  <a:srgbClr val="FF0000"/>
                </a:solidFill>
                <a:latin typeface="Courier New" panose="02070309020205020404" pitchFamily="49" charset="0"/>
                <a:cs typeface="Courier New" panose="02070309020205020404" pitchFamily="49" charset="0"/>
              </a:rPr>
              <a:t>HIDXMVCJNUESQYPZBTRLWOKFGA</a:t>
            </a:r>
          </a:p>
        </p:txBody>
      </p:sp>
      <p:sp>
        <p:nvSpPr>
          <p:cNvPr id="3" name="Rectangle 2"/>
          <p:cNvSpPr/>
          <p:nvPr/>
        </p:nvSpPr>
        <p:spPr>
          <a:xfrm>
            <a:off x="618435" y="2967334"/>
            <a:ext cx="10990469" cy="1384995"/>
          </a:xfrm>
          <a:prstGeom prst="rect">
            <a:avLst/>
          </a:prstGeom>
        </p:spPr>
        <p:txBody>
          <a:bodyPr wrap="square">
            <a:spAutoFit/>
          </a:bodyPr>
          <a:lstStyle/>
          <a:p>
            <a:r>
              <a:rPr lang="en-US" sz="2800" b="1" dirty="0">
                <a:solidFill>
                  <a:srgbClr val="FFFF00"/>
                </a:solidFill>
                <a:latin typeface="Courier New" panose="02070309020205020404" pitchFamily="49" charset="0"/>
                <a:cs typeface="Courier New" panose="02070309020205020404" pitchFamily="49" charset="0"/>
              </a:rPr>
              <a:t>TRUE GREATNESS IS MEASURED BY HOW MUCH FREEDOM YOU GIVE TO OTHERS NOT BY HOW MUCH YOU CAN COERCE OTHERS TO DO WHAT YOU WANT</a:t>
            </a:r>
          </a:p>
        </p:txBody>
      </p:sp>
      <p:graphicFrame>
        <p:nvGraphicFramePr>
          <p:cNvPr id="6" name="Table 5"/>
          <p:cNvGraphicFramePr>
            <a:graphicFrameLocks noGrp="1"/>
          </p:cNvGraphicFramePr>
          <p:nvPr/>
        </p:nvGraphicFramePr>
        <p:xfrm>
          <a:off x="618435" y="4630805"/>
          <a:ext cx="10946312" cy="1097280"/>
        </p:xfrm>
        <a:graphic>
          <a:graphicData uri="http://schemas.openxmlformats.org/drawingml/2006/table">
            <a:tbl>
              <a:tblPr firstRow="1" bandRow="1">
                <a:tableStyleId>{2D5ABB26-0587-4C30-8999-92F81FD0307C}</a:tableStyleId>
              </a:tblPr>
              <a:tblGrid>
                <a:gridCol w="421012">
                  <a:extLst>
                    <a:ext uri="{9D8B030D-6E8A-4147-A177-3AD203B41FA5}">
                      <a16:colId xmlns:a16="http://schemas.microsoft.com/office/drawing/2014/main" val="1422182939"/>
                    </a:ext>
                  </a:extLst>
                </a:gridCol>
                <a:gridCol w="421012">
                  <a:extLst>
                    <a:ext uri="{9D8B030D-6E8A-4147-A177-3AD203B41FA5}">
                      <a16:colId xmlns:a16="http://schemas.microsoft.com/office/drawing/2014/main" val="1456410437"/>
                    </a:ext>
                  </a:extLst>
                </a:gridCol>
                <a:gridCol w="421012">
                  <a:extLst>
                    <a:ext uri="{9D8B030D-6E8A-4147-A177-3AD203B41FA5}">
                      <a16:colId xmlns:a16="http://schemas.microsoft.com/office/drawing/2014/main" val="2681263522"/>
                    </a:ext>
                  </a:extLst>
                </a:gridCol>
                <a:gridCol w="421012">
                  <a:extLst>
                    <a:ext uri="{9D8B030D-6E8A-4147-A177-3AD203B41FA5}">
                      <a16:colId xmlns:a16="http://schemas.microsoft.com/office/drawing/2014/main" val="3107445130"/>
                    </a:ext>
                  </a:extLst>
                </a:gridCol>
                <a:gridCol w="421012">
                  <a:extLst>
                    <a:ext uri="{9D8B030D-6E8A-4147-A177-3AD203B41FA5}">
                      <a16:colId xmlns:a16="http://schemas.microsoft.com/office/drawing/2014/main" val="1158435935"/>
                    </a:ext>
                  </a:extLst>
                </a:gridCol>
                <a:gridCol w="421012">
                  <a:extLst>
                    <a:ext uri="{9D8B030D-6E8A-4147-A177-3AD203B41FA5}">
                      <a16:colId xmlns:a16="http://schemas.microsoft.com/office/drawing/2014/main" val="1913229693"/>
                    </a:ext>
                  </a:extLst>
                </a:gridCol>
                <a:gridCol w="421012">
                  <a:extLst>
                    <a:ext uri="{9D8B030D-6E8A-4147-A177-3AD203B41FA5}">
                      <a16:colId xmlns:a16="http://schemas.microsoft.com/office/drawing/2014/main" val="183040873"/>
                    </a:ext>
                  </a:extLst>
                </a:gridCol>
                <a:gridCol w="421012">
                  <a:extLst>
                    <a:ext uri="{9D8B030D-6E8A-4147-A177-3AD203B41FA5}">
                      <a16:colId xmlns:a16="http://schemas.microsoft.com/office/drawing/2014/main" val="4157030930"/>
                    </a:ext>
                  </a:extLst>
                </a:gridCol>
                <a:gridCol w="421012">
                  <a:extLst>
                    <a:ext uri="{9D8B030D-6E8A-4147-A177-3AD203B41FA5}">
                      <a16:colId xmlns:a16="http://schemas.microsoft.com/office/drawing/2014/main" val="3621391175"/>
                    </a:ext>
                  </a:extLst>
                </a:gridCol>
                <a:gridCol w="421012">
                  <a:extLst>
                    <a:ext uri="{9D8B030D-6E8A-4147-A177-3AD203B41FA5}">
                      <a16:colId xmlns:a16="http://schemas.microsoft.com/office/drawing/2014/main" val="302986549"/>
                    </a:ext>
                  </a:extLst>
                </a:gridCol>
                <a:gridCol w="421012">
                  <a:extLst>
                    <a:ext uri="{9D8B030D-6E8A-4147-A177-3AD203B41FA5}">
                      <a16:colId xmlns:a16="http://schemas.microsoft.com/office/drawing/2014/main" val="1839777987"/>
                    </a:ext>
                  </a:extLst>
                </a:gridCol>
                <a:gridCol w="421012">
                  <a:extLst>
                    <a:ext uri="{9D8B030D-6E8A-4147-A177-3AD203B41FA5}">
                      <a16:colId xmlns:a16="http://schemas.microsoft.com/office/drawing/2014/main" val="4071546067"/>
                    </a:ext>
                  </a:extLst>
                </a:gridCol>
                <a:gridCol w="421012">
                  <a:extLst>
                    <a:ext uri="{9D8B030D-6E8A-4147-A177-3AD203B41FA5}">
                      <a16:colId xmlns:a16="http://schemas.microsoft.com/office/drawing/2014/main" val="143673472"/>
                    </a:ext>
                  </a:extLst>
                </a:gridCol>
                <a:gridCol w="421012">
                  <a:extLst>
                    <a:ext uri="{9D8B030D-6E8A-4147-A177-3AD203B41FA5}">
                      <a16:colId xmlns:a16="http://schemas.microsoft.com/office/drawing/2014/main" val="536248113"/>
                    </a:ext>
                  </a:extLst>
                </a:gridCol>
                <a:gridCol w="421012">
                  <a:extLst>
                    <a:ext uri="{9D8B030D-6E8A-4147-A177-3AD203B41FA5}">
                      <a16:colId xmlns:a16="http://schemas.microsoft.com/office/drawing/2014/main" val="2396976485"/>
                    </a:ext>
                  </a:extLst>
                </a:gridCol>
                <a:gridCol w="421012">
                  <a:extLst>
                    <a:ext uri="{9D8B030D-6E8A-4147-A177-3AD203B41FA5}">
                      <a16:colId xmlns:a16="http://schemas.microsoft.com/office/drawing/2014/main" val="2711609110"/>
                    </a:ext>
                  </a:extLst>
                </a:gridCol>
                <a:gridCol w="421012">
                  <a:extLst>
                    <a:ext uri="{9D8B030D-6E8A-4147-A177-3AD203B41FA5}">
                      <a16:colId xmlns:a16="http://schemas.microsoft.com/office/drawing/2014/main" val="1674921760"/>
                    </a:ext>
                  </a:extLst>
                </a:gridCol>
                <a:gridCol w="421012">
                  <a:extLst>
                    <a:ext uri="{9D8B030D-6E8A-4147-A177-3AD203B41FA5}">
                      <a16:colId xmlns:a16="http://schemas.microsoft.com/office/drawing/2014/main" val="2088161740"/>
                    </a:ext>
                  </a:extLst>
                </a:gridCol>
                <a:gridCol w="421012">
                  <a:extLst>
                    <a:ext uri="{9D8B030D-6E8A-4147-A177-3AD203B41FA5}">
                      <a16:colId xmlns:a16="http://schemas.microsoft.com/office/drawing/2014/main" val="4284741922"/>
                    </a:ext>
                  </a:extLst>
                </a:gridCol>
                <a:gridCol w="421012">
                  <a:extLst>
                    <a:ext uri="{9D8B030D-6E8A-4147-A177-3AD203B41FA5}">
                      <a16:colId xmlns:a16="http://schemas.microsoft.com/office/drawing/2014/main" val="1767339331"/>
                    </a:ext>
                  </a:extLst>
                </a:gridCol>
                <a:gridCol w="421012">
                  <a:extLst>
                    <a:ext uri="{9D8B030D-6E8A-4147-A177-3AD203B41FA5}">
                      <a16:colId xmlns:a16="http://schemas.microsoft.com/office/drawing/2014/main" val="278923919"/>
                    </a:ext>
                  </a:extLst>
                </a:gridCol>
                <a:gridCol w="421012">
                  <a:extLst>
                    <a:ext uri="{9D8B030D-6E8A-4147-A177-3AD203B41FA5}">
                      <a16:colId xmlns:a16="http://schemas.microsoft.com/office/drawing/2014/main" val="2207831031"/>
                    </a:ext>
                  </a:extLst>
                </a:gridCol>
                <a:gridCol w="421012">
                  <a:extLst>
                    <a:ext uri="{9D8B030D-6E8A-4147-A177-3AD203B41FA5}">
                      <a16:colId xmlns:a16="http://schemas.microsoft.com/office/drawing/2014/main" val="3333767308"/>
                    </a:ext>
                  </a:extLst>
                </a:gridCol>
                <a:gridCol w="421012">
                  <a:extLst>
                    <a:ext uri="{9D8B030D-6E8A-4147-A177-3AD203B41FA5}">
                      <a16:colId xmlns:a16="http://schemas.microsoft.com/office/drawing/2014/main" val="3932724095"/>
                    </a:ext>
                  </a:extLst>
                </a:gridCol>
                <a:gridCol w="421012">
                  <a:extLst>
                    <a:ext uri="{9D8B030D-6E8A-4147-A177-3AD203B41FA5}">
                      <a16:colId xmlns:a16="http://schemas.microsoft.com/office/drawing/2014/main" val="835300016"/>
                    </a:ext>
                  </a:extLst>
                </a:gridCol>
                <a:gridCol w="421012">
                  <a:extLst>
                    <a:ext uri="{9D8B030D-6E8A-4147-A177-3AD203B41FA5}">
                      <a16:colId xmlns:a16="http://schemas.microsoft.com/office/drawing/2014/main" val="2124109482"/>
                    </a:ext>
                  </a:extLst>
                </a:gridCol>
              </a:tblGrid>
              <a:tr h="370840">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U</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I</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U</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10361210"/>
                  </a:ext>
                </a:extLst>
              </a:tr>
              <a:tr h="370840">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743112759"/>
                  </a:ext>
                </a:extLst>
              </a:tr>
            </a:tbl>
          </a:graphicData>
        </a:graphic>
      </p:graphicFrame>
      <p:sp>
        <p:nvSpPr>
          <p:cNvPr id="9" name="Rectangle 8"/>
          <p:cNvSpPr/>
          <p:nvPr/>
        </p:nvSpPr>
        <p:spPr>
          <a:xfrm>
            <a:off x="604192" y="4689230"/>
            <a:ext cx="457200" cy="45720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21073" y="5174087"/>
            <a:ext cx="415498" cy="553998"/>
          </a:xfrm>
          <a:prstGeom prst="rect">
            <a:avLst/>
          </a:prstGeom>
        </p:spPr>
        <p:txBody>
          <a:bodyPr wrap="none">
            <a:spAutoFit/>
          </a:bodyPr>
          <a:lstStyle/>
          <a:p>
            <a:r>
              <a:rPr lang="en-US" sz="3000" b="1" dirty="0">
                <a:solidFill>
                  <a:schemeClr val="accent2"/>
                </a:solidFill>
                <a:latin typeface="Courier New" panose="02070309020205020404" pitchFamily="49" charset="0"/>
                <a:cs typeface="Courier New" panose="02070309020205020404" pitchFamily="49" charset="0"/>
              </a:rPr>
              <a:t>L</a:t>
            </a:r>
            <a:endParaRPr lang="en-US" sz="3000" dirty="0">
              <a:solidFill>
                <a:schemeClr val="accent2"/>
              </a:solidFill>
            </a:endParaRPr>
          </a:p>
        </p:txBody>
      </p:sp>
    </p:spTree>
    <p:extLst>
      <p:ext uri="{BB962C8B-B14F-4D97-AF65-F5344CB8AC3E}">
        <p14:creationId xmlns:p14="http://schemas.microsoft.com/office/powerpoint/2010/main" val="3213252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4"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1" nodeType="clickEffect">
                                  <p:stCondLst>
                                    <p:cond delay="0"/>
                                  </p:stCondLst>
                                  <p:childTnLst>
                                    <p:animMotion origin="layout" path="M -0.00039 3.7037E-7 L 0.647 -0.46505 " pathEditMode="relative" rAng="0" ptsTypes="AA">
                                      <p:cBhvr>
                                        <p:cTn id="11" dur="1000" fill="hold"/>
                                        <p:tgtEl>
                                          <p:spTgt spid="9"/>
                                        </p:tgtEl>
                                        <p:attrNameLst>
                                          <p:attrName>ppt_x</p:attrName>
                                          <p:attrName>ppt_y</p:attrName>
                                        </p:attrNameLst>
                                      </p:cBhvr>
                                      <p:rCtr x="32370" y="-23264"/>
                                    </p:animMotion>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grpId="2" nodeType="clickEffect">
                                  <p:stCondLst>
                                    <p:cond delay="0"/>
                                  </p:stCondLst>
                                  <p:childTnLst>
                                    <p:animMotion origin="layout" path="M 0.647 -0.46505 L 0.6474 -0.3625 " pathEditMode="relative" rAng="0" ptsTypes="AA">
                                      <p:cBhvr>
                                        <p:cTn id="15" dur="1000" fill="hold"/>
                                        <p:tgtEl>
                                          <p:spTgt spid="9"/>
                                        </p:tgtEl>
                                        <p:attrNameLst>
                                          <p:attrName>ppt_x</p:attrName>
                                          <p:attrName>ppt_y</p:attrName>
                                        </p:attrNameLst>
                                      </p:cBhvr>
                                      <p:rCtr x="13" y="5116"/>
                                    </p:animMotion>
                                  </p:childTnLst>
                                </p:cTn>
                              </p:par>
                              <p:par>
                                <p:cTn id="16" presetID="7" presetClass="emph" presetSubtype="2" fill="hold" nodeType="withEffect">
                                  <p:stCondLst>
                                    <p:cond delay="0"/>
                                  </p:stCondLst>
                                  <p:childTnLst>
                                    <p:animClr clrSpc="rgb" dir="cw">
                                      <p:cBhvr>
                                        <p:cTn id="17" dur="1000" fill="hold"/>
                                        <p:tgtEl>
                                          <p:spTgt spid="9"/>
                                        </p:tgtEl>
                                        <p:attrNameLst>
                                          <p:attrName>stroke.color</p:attrName>
                                        </p:attrNameLst>
                                      </p:cBhvr>
                                      <p:to>
                                        <a:schemeClr val="accent2"/>
                                      </p:to>
                                    </p:animClr>
                                    <p:set>
                                      <p:cBhvr>
                                        <p:cTn id="18" dur="1000" fill="hold"/>
                                        <p:tgtEl>
                                          <p:spTgt spid="9"/>
                                        </p:tgtEl>
                                        <p:attrNameLst>
                                          <p:attrName>stroke.on</p:attrName>
                                        </p:attrNameLst>
                                      </p:cBhvr>
                                      <p:to>
                                        <p:strVal val="true"/>
                                      </p:to>
                                    </p:set>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3" nodeType="clickEffect">
                                  <p:stCondLst>
                                    <p:cond delay="0"/>
                                  </p:stCondLst>
                                  <p:childTnLst>
                                    <p:animMotion origin="layout" path="M 0.6474 -0.3625 L 0.00039 0.07986 " pathEditMode="relative" rAng="0" ptsTypes="AA">
                                      <p:cBhvr>
                                        <p:cTn id="22" dur="1000" fill="hold"/>
                                        <p:tgtEl>
                                          <p:spTgt spid="9"/>
                                        </p:tgtEl>
                                        <p:attrNameLst>
                                          <p:attrName>ppt_x</p:attrName>
                                          <p:attrName>ppt_y</p:attrName>
                                        </p:attrNameLst>
                                      </p:cBhvr>
                                      <p:rCtr x="-32357" y="22106"/>
                                    </p:animMotion>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14">
                                            <p:txEl>
                                              <p:pRg st="0" end="0"/>
                                            </p:txEl>
                                          </p:spTgt>
                                        </p:tgtEl>
                                        <p:attrNameLst>
                                          <p:attrName>style.visibility</p:attrName>
                                        </p:attrNameLst>
                                      </p:cBhvr>
                                      <p:to>
                                        <p:strVal val="visible"/>
                                      </p:to>
                                    </p:set>
                                    <p:animEffect transition="in" filter="fade">
                                      <p:cBhvr>
                                        <p:cTn id="26"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animBg="1"/>
      <p:bldP spid="9" grpId="2" animBg="1"/>
      <p:bldP spid="9" grpId="3" animBg="1"/>
      <p:bldP spid="9" grpId="4"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lstStyle/>
          <a:p>
            <a:pPr algn="r"/>
            <a:r>
              <a:rPr lang="en-US" b="1" dirty="0">
                <a:solidFill>
                  <a:srgbClr val="92D050"/>
                </a:solidFill>
                <a:latin typeface="+mn-lt"/>
              </a:rPr>
              <a:t>Substitution Cipher – Encrypt</a:t>
            </a:r>
            <a:endParaRPr lang="en-US" dirty="0">
              <a:latin typeface="+mn-lt"/>
            </a:endParaRPr>
          </a:p>
        </p:txBody>
      </p:sp>
      <p:sp>
        <p:nvSpPr>
          <p:cNvPr id="4" name="TextBox 3"/>
          <p:cNvSpPr txBox="1"/>
          <p:nvPr/>
        </p:nvSpPr>
        <p:spPr>
          <a:xfrm>
            <a:off x="258740" y="1309221"/>
            <a:ext cx="11412755" cy="830997"/>
          </a:xfrm>
          <a:prstGeom prst="rect">
            <a:avLst/>
          </a:prstGeom>
          <a:noFill/>
        </p:spPr>
        <p:txBody>
          <a:bodyPr wrap="square" rtlCol="0">
            <a:spAutoFit/>
          </a:bodyPr>
          <a:lstStyle/>
          <a:p>
            <a:pPr algn="ctr"/>
            <a:r>
              <a:rPr lang="en-US" sz="4800" b="1" spc="500" dirty="0">
                <a:solidFill>
                  <a:srgbClr val="00B0F0"/>
                </a:solidFill>
                <a:latin typeface="Courier New" panose="02070309020205020404" pitchFamily="49" charset="0"/>
                <a:cs typeface="Courier New" panose="02070309020205020404" pitchFamily="49" charset="0"/>
              </a:rPr>
              <a:t>ABCDEFGHIJKLMNOPQRSTUVWXYZ</a:t>
            </a:r>
          </a:p>
        </p:txBody>
      </p:sp>
      <p:sp>
        <p:nvSpPr>
          <p:cNvPr id="5" name="Rectangle 4"/>
          <p:cNvSpPr/>
          <p:nvPr/>
        </p:nvSpPr>
        <p:spPr>
          <a:xfrm>
            <a:off x="314178" y="1438531"/>
            <a:ext cx="11197884"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14178" y="2140218"/>
            <a:ext cx="11197883"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58739" y="2010734"/>
            <a:ext cx="11412755" cy="830997"/>
          </a:xfrm>
          <a:prstGeom prst="rect">
            <a:avLst/>
          </a:prstGeom>
          <a:noFill/>
        </p:spPr>
        <p:txBody>
          <a:bodyPr wrap="square" rtlCol="0">
            <a:spAutoFit/>
          </a:bodyPr>
          <a:lstStyle/>
          <a:p>
            <a:pPr algn="ctr"/>
            <a:r>
              <a:rPr lang="en-US" sz="4800" b="1" spc="500" dirty="0">
                <a:solidFill>
                  <a:srgbClr val="FF0000"/>
                </a:solidFill>
                <a:latin typeface="Courier New" panose="02070309020205020404" pitchFamily="49" charset="0"/>
                <a:cs typeface="Courier New" panose="02070309020205020404" pitchFamily="49" charset="0"/>
              </a:rPr>
              <a:t>HIDXMVCJNUESQYPZBTRLWOKFGA</a:t>
            </a:r>
          </a:p>
        </p:txBody>
      </p:sp>
      <p:sp>
        <p:nvSpPr>
          <p:cNvPr id="3" name="Rectangle 2"/>
          <p:cNvSpPr/>
          <p:nvPr/>
        </p:nvSpPr>
        <p:spPr>
          <a:xfrm>
            <a:off x="618435" y="2967334"/>
            <a:ext cx="10990469" cy="1384995"/>
          </a:xfrm>
          <a:prstGeom prst="rect">
            <a:avLst/>
          </a:prstGeom>
        </p:spPr>
        <p:txBody>
          <a:bodyPr wrap="square">
            <a:spAutoFit/>
          </a:bodyPr>
          <a:lstStyle/>
          <a:p>
            <a:r>
              <a:rPr lang="en-US" sz="2800" b="1" dirty="0">
                <a:solidFill>
                  <a:srgbClr val="FFFF00"/>
                </a:solidFill>
                <a:latin typeface="Courier New" panose="02070309020205020404" pitchFamily="49" charset="0"/>
                <a:cs typeface="Courier New" panose="02070309020205020404" pitchFamily="49" charset="0"/>
              </a:rPr>
              <a:t>TRUE GREATNESS IS MEASURED BY HOW MUCH FREEDOM YOU GIVE TO OTHERS NOT BY HOW MUCH YOU CAN COERCE OTHERS TO DO WHAT YOU WANT</a:t>
            </a:r>
          </a:p>
        </p:txBody>
      </p:sp>
      <p:graphicFrame>
        <p:nvGraphicFramePr>
          <p:cNvPr id="6" name="Table 5"/>
          <p:cNvGraphicFramePr>
            <a:graphicFrameLocks noGrp="1"/>
          </p:cNvGraphicFramePr>
          <p:nvPr/>
        </p:nvGraphicFramePr>
        <p:xfrm>
          <a:off x="618435" y="4630805"/>
          <a:ext cx="10946312" cy="1097280"/>
        </p:xfrm>
        <a:graphic>
          <a:graphicData uri="http://schemas.openxmlformats.org/drawingml/2006/table">
            <a:tbl>
              <a:tblPr firstRow="1" bandRow="1">
                <a:tableStyleId>{2D5ABB26-0587-4C30-8999-92F81FD0307C}</a:tableStyleId>
              </a:tblPr>
              <a:tblGrid>
                <a:gridCol w="421012">
                  <a:extLst>
                    <a:ext uri="{9D8B030D-6E8A-4147-A177-3AD203B41FA5}">
                      <a16:colId xmlns:a16="http://schemas.microsoft.com/office/drawing/2014/main" val="1422182939"/>
                    </a:ext>
                  </a:extLst>
                </a:gridCol>
                <a:gridCol w="421012">
                  <a:extLst>
                    <a:ext uri="{9D8B030D-6E8A-4147-A177-3AD203B41FA5}">
                      <a16:colId xmlns:a16="http://schemas.microsoft.com/office/drawing/2014/main" val="1456410437"/>
                    </a:ext>
                  </a:extLst>
                </a:gridCol>
                <a:gridCol w="421012">
                  <a:extLst>
                    <a:ext uri="{9D8B030D-6E8A-4147-A177-3AD203B41FA5}">
                      <a16:colId xmlns:a16="http://schemas.microsoft.com/office/drawing/2014/main" val="2681263522"/>
                    </a:ext>
                  </a:extLst>
                </a:gridCol>
                <a:gridCol w="421012">
                  <a:extLst>
                    <a:ext uri="{9D8B030D-6E8A-4147-A177-3AD203B41FA5}">
                      <a16:colId xmlns:a16="http://schemas.microsoft.com/office/drawing/2014/main" val="3107445130"/>
                    </a:ext>
                  </a:extLst>
                </a:gridCol>
                <a:gridCol w="421012">
                  <a:extLst>
                    <a:ext uri="{9D8B030D-6E8A-4147-A177-3AD203B41FA5}">
                      <a16:colId xmlns:a16="http://schemas.microsoft.com/office/drawing/2014/main" val="1158435935"/>
                    </a:ext>
                  </a:extLst>
                </a:gridCol>
                <a:gridCol w="421012">
                  <a:extLst>
                    <a:ext uri="{9D8B030D-6E8A-4147-A177-3AD203B41FA5}">
                      <a16:colId xmlns:a16="http://schemas.microsoft.com/office/drawing/2014/main" val="1913229693"/>
                    </a:ext>
                  </a:extLst>
                </a:gridCol>
                <a:gridCol w="421012">
                  <a:extLst>
                    <a:ext uri="{9D8B030D-6E8A-4147-A177-3AD203B41FA5}">
                      <a16:colId xmlns:a16="http://schemas.microsoft.com/office/drawing/2014/main" val="183040873"/>
                    </a:ext>
                  </a:extLst>
                </a:gridCol>
                <a:gridCol w="421012">
                  <a:extLst>
                    <a:ext uri="{9D8B030D-6E8A-4147-A177-3AD203B41FA5}">
                      <a16:colId xmlns:a16="http://schemas.microsoft.com/office/drawing/2014/main" val="4157030930"/>
                    </a:ext>
                  </a:extLst>
                </a:gridCol>
                <a:gridCol w="421012">
                  <a:extLst>
                    <a:ext uri="{9D8B030D-6E8A-4147-A177-3AD203B41FA5}">
                      <a16:colId xmlns:a16="http://schemas.microsoft.com/office/drawing/2014/main" val="3621391175"/>
                    </a:ext>
                  </a:extLst>
                </a:gridCol>
                <a:gridCol w="421012">
                  <a:extLst>
                    <a:ext uri="{9D8B030D-6E8A-4147-A177-3AD203B41FA5}">
                      <a16:colId xmlns:a16="http://schemas.microsoft.com/office/drawing/2014/main" val="302986549"/>
                    </a:ext>
                  </a:extLst>
                </a:gridCol>
                <a:gridCol w="421012">
                  <a:extLst>
                    <a:ext uri="{9D8B030D-6E8A-4147-A177-3AD203B41FA5}">
                      <a16:colId xmlns:a16="http://schemas.microsoft.com/office/drawing/2014/main" val="1839777987"/>
                    </a:ext>
                  </a:extLst>
                </a:gridCol>
                <a:gridCol w="421012">
                  <a:extLst>
                    <a:ext uri="{9D8B030D-6E8A-4147-A177-3AD203B41FA5}">
                      <a16:colId xmlns:a16="http://schemas.microsoft.com/office/drawing/2014/main" val="4071546067"/>
                    </a:ext>
                  </a:extLst>
                </a:gridCol>
                <a:gridCol w="421012">
                  <a:extLst>
                    <a:ext uri="{9D8B030D-6E8A-4147-A177-3AD203B41FA5}">
                      <a16:colId xmlns:a16="http://schemas.microsoft.com/office/drawing/2014/main" val="143673472"/>
                    </a:ext>
                  </a:extLst>
                </a:gridCol>
                <a:gridCol w="421012">
                  <a:extLst>
                    <a:ext uri="{9D8B030D-6E8A-4147-A177-3AD203B41FA5}">
                      <a16:colId xmlns:a16="http://schemas.microsoft.com/office/drawing/2014/main" val="536248113"/>
                    </a:ext>
                  </a:extLst>
                </a:gridCol>
                <a:gridCol w="421012">
                  <a:extLst>
                    <a:ext uri="{9D8B030D-6E8A-4147-A177-3AD203B41FA5}">
                      <a16:colId xmlns:a16="http://schemas.microsoft.com/office/drawing/2014/main" val="2396976485"/>
                    </a:ext>
                  </a:extLst>
                </a:gridCol>
                <a:gridCol w="421012">
                  <a:extLst>
                    <a:ext uri="{9D8B030D-6E8A-4147-A177-3AD203B41FA5}">
                      <a16:colId xmlns:a16="http://schemas.microsoft.com/office/drawing/2014/main" val="2711609110"/>
                    </a:ext>
                  </a:extLst>
                </a:gridCol>
                <a:gridCol w="421012">
                  <a:extLst>
                    <a:ext uri="{9D8B030D-6E8A-4147-A177-3AD203B41FA5}">
                      <a16:colId xmlns:a16="http://schemas.microsoft.com/office/drawing/2014/main" val="1674921760"/>
                    </a:ext>
                  </a:extLst>
                </a:gridCol>
                <a:gridCol w="421012">
                  <a:extLst>
                    <a:ext uri="{9D8B030D-6E8A-4147-A177-3AD203B41FA5}">
                      <a16:colId xmlns:a16="http://schemas.microsoft.com/office/drawing/2014/main" val="2088161740"/>
                    </a:ext>
                  </a:extLst>
                </a:gridCol>
                <a:gridCol w="421012">
                  <a:extLst>
                    <a:ext uri="{9D8B030D-6E8A-4147-A177-3AD203B41FA5}">
                      <a16:colId xmlns:a16="http://schemas.microsoft.com/office/drawing/2014/main" val="4284741922"/>
                    </a:ext>
                  </a:extLst>
                </a:gridCol>
                <a:gridCol w="421012">
                  <a:extLst>
                    <a:ext uri="{9D8B030D-6E8A-4147-A177-3AD203B41FA5}">
                      <a16:colId xmlns:a16="http://schemas.microsoft.com/office/drawing/2014/main" val="1767339331"/>
                    </a:ext>
                  </a:extLst>
                </a:gridCol>
                <a:gridCol w="421012">
                  <a:extLst>
                    <a:ext uri="{9D8B030D-6E8A-4147-A177-3AD203B41FA5}">
                      <a16:colId xmlns:a16="http://schemas.microsoft.com/office/drawing/2014/main" val="278923919"/>
                    </a:ext>
                  </a:extLst>
                </a:gridCol>
                <a:gridCol w="421012">
                  <a:extLst>
                    <a:ext uri="{9D8B030D-6E8A-4147-A177-3AD203B41FA5}">
                      <a16:colId xmlns:a16="http://schemas.microsoft.com/office/drawing/2014/main" val="2207831031"/>
                    </a:ext>
                  </a:extLst>
                </a:gridCol>
                <a:gridCol w="421012">
                  <a:extLst>
                    <a:ext uri="{9D8B030D-6E8A-4147-A177-3AD203B41FA5}">
                      <a16:colId xmlns:a16="http://schemas.microsoft.com/office/drawing/2014/main" val="3333767308"/>
                    </a:ext>
                  </a:extLst>
                </a:gridCol>
                <a:gridCol w="421012">
                  <a:extLst>
                    <a:ext uri="{9D8B030D-6E8A-4147-A177-3AD203B41FA5}">
                      <a16:colId xmlns:a16="http://schemas.microsoft.com/office/drawing/2014/main" val="3932724095"/>
                    </a:ext>
                  </a:extLst>
                </a:gridCol>
                <a:gridCol w="421012">
                  <a:extLst>
                    <a:ext uri="{9D8B030D-6E8A-4147-A177-3AD203B41FA5}">
                      <a16:colId xmlns:a16="http://schemas.microsoft.com/office/drawing/2014/main" val="835300016"/>
                    </a:ext>
                  </a:extLst>
                </a:gridCol>
                <a:gridCol w="421012">
                  <a:extLst>
                    <a:ext uri="{9D8B030D-6E8A-4147-A177-3AD203B41FA5}">
                      <a16:colId xmlns:a16="http://schemas.microsoft.com/office/drawing/2014/main" val="2124109482"/>
                    </a:ext>
                  </a:extLst>
                </a:gridCol>
              </a:tblGrid>
              <a:tr h="370840">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U</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I</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U</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10361210"/>
                  </a:ext>
                </a:extLst>
              </a:tr>
              <a:tr h="370840">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743112759"/>
                  </a:ext>
                </a:extLst>
              </a:tr>
            </a:tbl>
          </a:graphicData>
        </a:graphic>
      </p:graphicFrame>
      <p:sp>
        <p:nvSpPr>
          <p:cNvPr id="9" name="Rectangle 8"/>
          <p:cNvSpPr/>
          <p:nvPr/>
        </p:nvSpPr>
        <p:spPr>
          <a:xfrm>
            <a:off x="1030910" y="4689230"/>
            <a:ext cx="457200" cy="45720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21073" y="5174087"/>
            <a:ext cx="415498" cy="553998"/>
          </a:xfrm>
          <a:prstGeom prst="rect">
            <a:avLst/>
          </a:prstGeom>
        </p:spPr>
        <p:txBody>
          <a:bodyPr wrap="none">
            <a:spAutoFit/>
          </a:bodyPr>
          <a:lstStyle/>
          <a:p>
            <a:r>
              <a:rPr lang="en-US" sz="3000" b="1" dirty="0">
                <a:solidFill>
                  <a:schemeClr val="accent2"/>
                </a:solidFill>
                <a:latin typeface="Courier New" panose="02070309020205020404" pitchFamily="49" charset="0"/>
                <a:cs typeface="Courier New" panose="02070309020205020404" pitchFamily="49" charset="0"/>
              </a:rPr>
              <a:t>L</a:t>
            </a:r>
            <a:endParaRPr lang="en-US" sz="3000" dirty="0">
              <a:solidFill>
                <a:schemeClr val="accent2"/>
              </a:solidFill>
            </a:endParaRPr>
          </a:p>
        </p:txBody>
      </p:sp>
      <p:sp>
        <p:nvSpPr>
          <p:cNvPr id="11" name="Rectangle 10"/>
          <p:cNvSpPr/>
          <p:nvPr/>
        </p:nvSpPr>
        <p:spPr>
          <a:xfrm>
            <a:off x="1039209" y="5174087"/>
            <a:ext cx="415498" cy="553998"/>
          </a:xfrm>
          <a:prstGeom prst="rect">
            <a:avLst/>
          </a:prstGeom>
        </p:spPr>
        <p:txBody>
          <a:bodyPr wrap="none">
            <a:spAutoFit/>
          </a:bodyPr>
          <a:lstStyle/>
          <a:p>
            <a:r>
              <a:rPr lang="en-US" sz="3000" b="1" dirty="0">
                <a:solidFill>
                  <a:schemeClr val="accent2"/>
                </a:solidFill>
                <a:latin typeface="Courier New" panose="02070309020205020404" pitchFamily="49" charset="0"/>
                <a:cs typeface="Courier New" panose="02070309020205020404" pitchFamily="49" charset="0"/>
              </a:rPr>
              <a:t>T</a:t>
            </a:r>
            <a:endParaRPr lang="en-US" sz="3000" dirty="0">
              <a:solidFill>
                <a:schemeClr val="accent2"/>
              </a:solidFill>
            </a:endParaRPr>
          </a:p>
        </p:txBody>
      </p:sp>
    </p:spTree>
    <p:extLst>
      <p:ext uri="{BB962C8B-B14F-4D97-AF65-F5344CB8AC3E}">
        <p14:creationId xmlns:p14="http://schemas.microsoft.com/office/powerpoint/2010/main" val="2223299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3"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0" nodeType="clickEffect">
                                  <p:stCondLst>
                                    <p:cond delay="0"/>
                                  </p:stCondLst>
                                  <p:childTnLst>
                                    <p:animMotion origin="layout" path="M -0.0004 3.7037E-7 L 0.54166 -0.46505 " pathEditMode="fixed" rAng="0" ptsTypes="AA">
                                      <p:cBhvr>
                                        <p:cTn id="11" dur="1000" fill="hold"/>
                                        <p:tgtEl>
                                          <p:spTgt spid="9"/>
                                        </p:tgtEl>
                                        <p:attrNameLst>
                                          <p:attrName>ppt_x</p:attrName>
                                          <p:attrName>ppt_y</p:attrName>
                                        </p:attrNameLst>
                                      </p:cBhvr>
                                      <p:rCtr x="27109" y="-23102"/>
                                    </p:animMotion>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grpId="1" nodeType="clickEffect">
                                  <p:stCondLst>
                                    <p:cond delay="0"/>
                                  </p:stCondLst>
                                  <p:childTnLst>
                                    <p:animMotion origin="layout" path="M 0.54166 -0.46505 L 0.54205 -0.3625 " pathEditMode="relative" rAng="0" ptsTypes="AA">
                                      <p:cBhvr>
                                        <p:cTn id="15" dur="1000" fill="hold"/>
                                        <p:tgtEl>
                                          <p:spTgt spid="9"/>
                                        </p:tgtEl>
                                        <p:attrNameLst>
                                          <p:attrName>ppt_x</p:attrName>
                                          <p:attrName>ppt_y</p:attrName>
                                        </p:attrNameLst>
                                      </p:cBhvr>
                                      <p:rCtr x="13" y="5116"/>
                                    </p:animMotion>
                                  </p:childTnLst>
                                </p:cTn>
                              </p:par>
                              <p:par>
                                <p:cTn id="16" presetID="7" presetClass="emph" presetSubtype="2" fill="hold" nodeType="withEffect">
                                  <p:stCondLst>
                                    <p:cond delay="0"/>
                                  </p:stCondLst>
                                  <p:childTnLst>
                                    <p:animClr clrSpc="rgb" dir="cw">
                                      <p:cBhvr>
                                        <p:cTn id="17" dur="1000" fill="hold"/>
                                        <p:tgtEl>
                                          <p:spTgt spid="9"/>
                                        </p:tgtEl>
                                        <p:attrNameLst>
                                          <p:attrName>stroke.color</p:attrName>
                                        </p:attrNameLst>
                                      </p:cBhvr>
                                      <p:to>
                                        <a:schemeClr val="accent2"/>
                                      </p:to>
                                    </p:animClr>
                                    <p:set>
                                      <p:cBhvr>
                                        <p:cTn id="18" dur="1000" fill="hold"/>
                                        <p:tgtEl>
                                          <p:spTgt spid="9"/>
                                        </p:tgtEl>
                                        <p:attrNameLst>
                                          <p:attrName>stroke.on</p:attrName>
                                        </p:attrNameLst>
                                      </p:cBhvr>
                                      <p:to>
                                        <p:strVal val="true"/>
                                      </p:to>
                                    </p:set>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2" nodeType="clickEffect">
                                  <p:stCondLst>
                                    <p:cond delay="0"/>
                                  </p:stCondLst>
                                  <p:childTnLst>
                                    <p:animMotion origin="layout" path="M 0.54205 -0.3625 L 0.00039 0.07986 " pathEditMode="relative" rAng="0" ptsTypes="AA">
                                      <p:cBhvr>
                                        <p:cTn id="22" dur="1000" fill="hold"/>
                                        <p:tgtEl>
                                          <p:spTgt spid="9"/>
                                        </p:tgtEl>
                                        <p:attrNameLst>
                                          <p:attrName>ppt_x</p:attrName>
                                          <p:attrName>ppt_y</p:attrName>
                                        </p:attrNameLst>
                                      </p:cBhvr>
                                      <p:rCtr x="-27148" y="22245"/>
                                    </p:animMotion>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11">
                                            <p:txEl>
                                              <p:pRg st="0" end="0"/>
                                            </p:txEl>
                                          </p:spTgt>
                                        </p:tgtEl>
                                        <p:attrNameLst>
                                          <p:attrName>style.visibility</p:attrName>
                                        </p:attrNameLst>
                                      </p:cBhvr>
                                      <p:to>
                                        <p:strVal val="visible"/>
                                      </p:to>
                                    </p:set>
                                    <p:animEffect transition="in" filter="fade">
                                      <p:cBhvr>
                                        <p:cTn id="26"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9" grpId="2" animBg="1"/>
      <p:bldP spid="9" grpId="3"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lstStyle/>
          <a:p>
            <a:pPr algn="r"/>
            <a:r>
              <a:rPr lang="en-US" b="1" dirty="0">
                <a:solidFill>
                  <a:srgbClr val="92D050"/>
                </a:solidFill>
                <a:latin typeface="+mn-lt"/>
              </a:rPr>
              <a:t>Substitution Cipher – Encrypt</a:t>
            </a:r>
            <a:endParaRPr lang="en-US" dirty="0">
              <a:latin typeface="+mn-lt"/>
            </a:endParaRPr>
          </a:p>
        </p:txBody>
      </p:sp>
      <p:sp>
        <p:nvSpPr>
          <p:cNvPr id="4" name="TextBox 3"/>
          <p:cNvSpPr txBox="1"/>
          <p:nvPr/>
        </p:nvSpPr>
        <p:spPr>
          <a:xfrm>
            <a:off x="258740" y="1309221"/>
            <a:ext cx="11412755" cy="830997"/>
          </a:xfrm>
          <a:prstGeom prst="rect">
            <a:avLst/>
          </a:prstGeom>
          <a:noFill/>
        </p:spPr>
        <p:txBody>
          <a:bodyPr wrap="square" rtlCol="0">
            <a:spAutoFit/>
          </a:bodyPr>
          <a:lstStyle/>
          <a:p>
            <a:pPr algn="ctr"/>
            <a:r>
              <a:rPr lang="en-US" sz="4800" b="1" spc="500" dirty="0">
                <a:solidFill>
                  <a:srgbClr val="00B0F0"/>
                </a:solidFill>
                <a:latin typeface="Courier New" panose="02070309020205020404" pitchFamily="49" charset="0"/>
                <a:cs typeface="Courier New" panose="02070309020205020404" pitchFamily="49" charset="0"/>
              </a:rPr>
              <a:t>ABCDEFGHIJKLMNOPQRSTUVWXYZ</a:t>
            </a:r>
          </a:p>
        </p:txBody>
      </p:sp>
      <p:sp>
        <p:nvSpPr>
          <p:cNvPr id="5" name="Rectangle 4"/>
          <p:cNvSpPr/>
          <p:nvPr/>
        </p:nvSpPr>
        <p:spPr>
          <a:xfrm>
            <a:off x="314178" y="1438531"/>
            <a:ext cx="11197884"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14178" y="2140218"/>
            <a:ext cx="11197883"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58739" y="2010734"/>
            <a:ext cx="11412755" cy="830997"/>
          </a:xfrm>
          <a:prstGeom prst="rect">
            <a:avLst/>
          </a:prstGeom>
          <a:noFill/>
        </p:spPr>
        <p:txBody>
          <a:bodyPr wrap="square" rtlCol="0">
            <a:spAutoFit/>
          </a:bodyPr>
          <a:lstStyle/>
          <a:p>
            <a:pPr algn="ctr"/>
            <a:r>
              <a:rPr lang="en-US" sz="4800" b="1" spc="500" dirty="0">
                <a:solidFill>
                  <a:srgbClr val="FF0000"/>
                </a:solidFill>
                <a:latin typeface="Courier New" panose="02070309020205020404" pitchFamily="49" charset="0"/>
                <a:cs typeface="Courier New" panose="02070309020205020404" pitchFamily="49" charset="0"/>
              </a:rPr>
              <a:t>HIDXMVCJNUESQYPZBTRLWOKFGA</a:t>
            </a:r>
          </a:p>
        </p:txBody>
      </p:sp>
      <p:sp>
        <p:nvSpPr>
          <p:cNvPr id="3" name="Rectangle 2"/>
          <p:cNvSpPr/>
          <p:nvPr/>
        </p:nvSpPr>
        <p:spPr>
          <a:xfrm>
            <a:off x="618435" y="2967334"/>
            <a:ext cx="10990469" cy="1384995"/>
          </a:xfrm>
          <a:prstGeom prst="rect">
            <a:avLst/>
          </a:prstGeom>
        </p:spPr>
        <p:txBody>
          <a:bodyPr wrap="square">
            <a:spAutoFit/>
          </a:bodyPr>
          <a:lstStyle/>
          <a:p>
            <a:r>
              <a:rPr lang="en-US" sz="2800" b="1" dirty="0">
                <a:solidFill>
                  <a:srgbClr val="FFFF00"/>
                </a:solidFill>
                <a:latin typeface="Courier New" panose="02070309020205020404" pitchFamily="49" charset="0"/>
                <a:cs typeface="Courier New" panose="02070309020205020404" pitchFamily="49" charset="0"/>
              </a:rPr>
              <a:t>TRUE GREATNESS IS MEASURED BY HOW MUCH FREEDOM YOU GIVE TO OTHERS NOT BY HOW MUCH YOU CAN COERCE OTHERS TO DO WHAT YOU WANT</a:t>
            </a:r>
          </a:p>
        </p:txBody>
      </p:sp>
      <p:graphicFrame>
        <p:nvGraphicFramePr>
          <p:cNvPr id="6" name="Table 5"/>
          <p:cNvGraphicFramePr>
            <a:graphicFrameLocks noGrp="1"/>
          </p:cNvGraphicFramePr>
          <p:nvPr/>
        </p:nvGraphicFramePr>
        <p:xfrm>
          <a:off x="618435" y="4630805"/>
          <a:ext cx="10946312" cy="1097280"/>
        </p:xfrm>
        <a:graphic>
          <a:graphicData uri="http://schemas.openxmlformats.org/drawingml/2006/table">
            <a:tbl>
              <a:tblPr firstRow="1" bandRow="1">
                <a:tableStyleId>{2D5ABB26-0587-4C30-8999-92F81FD0307C}</a:tableStyleId>
              </a:tblPr>
              <a:tblGrid>
                <a:gridCol w="421012">
                  <a:extLst>
                    <a:ext uri="{9D8B030D-6E8A-4147-A177-3AD203B41FA5}">
                      <a16:colId xmlns:a16="http://schemas.microsoft.com/office/drawing/2014/main" val="1422182939"/>
                    </a:ext>
                  </a:extLst>
                </a:gridCol>
                <a:gridCol w="421012">
                  <a:extLst>
                    <a:ext uri="{9D8B030D-6E8A-4147-A177-3AD203B41FA5}">
                      <a16:colId xmlns:a16="http://schemas.microsoft.com/office/drawing/2014/main" val="1456410437"/>
                    </a:ext>
                  </a:extLst>
                </a:gridCol>
                <a:gridCol w="421012">
                  <a:extLst>
                    <a:ext uri="{9D8B030D-6E8A-4147-A177-3AD203B41FA5}">
                      <a16:colId xmlns:a16="http://schemas.microsoft.com/office/drawing/2014/main" val="2681263522"/>
                    </a:ext>
                  </a:extLst>
                </a:gridCol>
                <a:gridCol w="421012">
                  <a:extLst>
                    <a:ext uri="{9D8B030D-6E8A-4147-A177-3AD203B41FA5}">
                      <a16:colId xmlns:a16="http://schemas.microsoft.com/office/drawing/2014/main" val="3107445130"/>
                    </a:ext>
                  </a:extLst>
                </a:gridCol>
                <a:gridCol w="421012">
                  <a:extLst>
                    <a:ext uri="{9D8B030D-6E8A-4147-A177-3AD203B41FA5}">
                      <a16:colId xmlns:a16="http://schemas.microsoft.com/office/drawing/2014/main" val="1158435935"/>
                    </a:ext>
                  </a:extLst>
                </a:gridCol>
                <a:gridCol w="421012">
                  <a:extLst>
                    <a:ext uri="{9D8B030D-6E8A-4147-A177-3AD203B41FA5}">
                      <a16:colId xmlns:a16="http://schemas.microsoft.com/office/drawing/2014/main" val="1913229693"/>
                    </a:ext>
                  </a:extLst>
                </a:gridCol>
                <a:gridCol w="421012">
                  <a:extLst>
                    <a:ext uri="{9D8B030D-6E8A-4147-A177-3AD203B41FA5}">
                      <a16:colId xmlns:a16="http://schemas.microsoft.com/office/drawing/2014/main" val="183040873"/>
                    </a:ext>
                  </a:extLst>
                </a:gridCol>
                <a:gridCol w="421012">
                  <a:extLst>
                    <a:ext uri="{9D8B030D-6E8A-4147-A177-3AD203B41FA5}">
                      <a16:colId xmlns:a16="http://schemas.microsoft.com/office/drawing/2014/main" val="4157030930"/>
                    </a:ext>
                  </a:extLst>
                </a:gridCol>
                <a:gridCol w="421012">
                  <a:extLst>
                    <a:ext uri="{9D8B030D-6E8A-4147-A177-3AD203B41FA5}">
                      <a16:colId xmlns:a16="http://schemas.microsoft.com/office/drawing/2014/main" val="3621391175"/>
                    </a:ext>
                  </a:extLst>
                </a:gridCol>
                <a:gridCol w="421012">
                  <a:extLst>
                    <a:ext uri="{9D8B030D-6E8A-4147-A177-3AD203B41FA5}">
                      <a16:colId xmlns:a16="http://schemas.microsoft.com/office/drawing/2014/main" val="302986549"/>
                    </a:ext>
                  </a:extLst>
                </a:gridCol>
                <a:gridCol w="421012">
                  <a:extLst>
                    <a:ext uri="{9D8B030D-6E8A-4147-A177-3AD203B41FA5}">
                      <a16:colId xmlns:a16="http://schemas.microsoft.com/office/drawing/2014/main" val="1839777987"/>
                    </a:ext>
                  </a:extLst>
                </a:gridCol>
                <a:gridCol w="421012">
                  <a:extLst>
                    <a:ext uri="{9D8B030D-6E8A-4147-A177-3AD203B41FA5}">
                      <a16:colId xmlns:a16="http://schemas.microsoft.com/office/drawing/2014/main" val="4071546067"/>
                    </a:ext>
                  </a:extLst>
                </a:gridCol>
                <a:gridCol w="421012">
                  <a:extLst>
                    <a:ext uri="{9D8B030D-6E8A-4147-A177-3AD203B41FA5}">
                      <a16:colId xmlns:a16="http://schemas.microsoft.com/office/drawing/2014/main" val="143673472"/>
                    </a:ext>
                  </a:extLst>
                </a:gridCol>
                <a:gridCol w="421012">
                  <a:extLst>
                    <a:ext uri="{9D8B030D-6E8A-4147-A177-3AD203B41FA5}">
                      <a16:colId xmlns:a16="http://schemas.microsoft.com/office/drawing/2014/main" val="536248113"/>
                    </a:ext>
                  </a:extLst>
                </a:gridCol>
                <a:gridCol w="421012">
                  <a:extLst>
                    <a:ext uri="{9D8B030D-6E8A-4147-A177-3AD203B41FA5}">
                      <a16:colId xmlns:a16="http://schemas.microsoft.com/office/drawing/2014/main" val="2396976485"/>
                    </a:ext>
                  </a:extLst>
                </a:gridCol>
                <a:gridCol w="421012">
                  <a:extLst>
                    <a:ext uri="{9D8B030D-6E8A-4147-A177-3AD203B41FA5}">
                      <a16:colId xmlns:a16="http://schemas.microsoft.com/office/drawing/2014/main" val="2711609110"/>
                    </a:ext>
                  </a:extLst>
                </a:gridCol>
                <a:gridCol w="421012">
                  <a:extLst>
                    <a:ext uri="{9D8B030D-6E8A-4147-A177-3AD203B41FA5}">
                      <a16:colId xmlns:a16="http://schemas.microsoft.com/office/drawing/2014/main" val="1674921760"/>
                    </a:ext>
                  </a:extLst>
                </a:gridCol>
                <a:gridCol w="421012">
                  <a:extLst>
                    <a:ext uri="{9D8B030D-6E8A-4147-A177-3AD203B41FA5}">
                      <a16:colId xmlns:a16="http://schemas.microsoft.com/office/drawing/2014/main" val="2088161740"/>
                    </a:ext>
                  </a:extLst>
                </a:gridCol>
                <a:gridCol w="421012">
                  <a:extLst>
                    <a:ext uri="{9D8B030D-6E8A-4147-A177-3AD203B41FA5}">
                      <a16:colId xmlns:a16="http://schemas.microsoft.com/office/drawing/2014/main" val="4284741922"/>
                    </a:ext>
                  </a:extLst>
                </a:gridCol>
                <a:gridCol w="421012">
                  <a:extLst>
                    <a:ext uri="{9D8B030D-6E8A-4147-A177-3AD203B41FA5}">
                      <a16:colId xmlns:a16="http://schemas.microsoft.com/office/drawing/2014/main" val="1767339331"/>
                    </a:ext>
                  </a:extLst>
                </a:gridCol>
                <a:gridCol w="421012">
                  <a:extLst>
                    <a:ext uri="{9D8B030D-6E8A-4147-A177-3AD203B41FA5}">
                      <a16:colId xmlns:a16="http://schemas.microsoft.com/office/drawing/2014/main" val="278923919"/>
                    </a:ext>
                  </a:extLst>
                </a:gridCol>
                <a:gridCol w="421012">
                  <a:extLst>
                    <a:ext uri="{9D8B030D-6E8A-4147-A177-3AD203B41FA5}">
                      <a16:colId xmlns:a16="http://schemas.microsoft.com/office/drawing/2014/main" val="2207831031"/>
                    </a:ext>
                  </a:extLst>
                </a:gridCol>
                <a:gridCol w="421012">
                  <a:extLst>
                    <a:ext uri="{9D8B030D-6E8A-4147-A177-3AD203B41FA5}">
                      <a16:colId xmlns:a16="http://schemas.microsoft.com/office/drawing/2014/main" val="3333767308"/>
                    </a:ext>
                  </a:extLst>
                </a:gridCol>
                <a:gridCol w="421012">
                  <a:extLst>
                    <a:ext uri="{9D8B030D-6E8A-4147-A177-3AD203B41FA5}">
                      <a16:colId xmlns:a16="http://schemas.microsoft.com/office/drawing/2014/main" val="3932724095"/>
                    </a:ext>
                  </a:extLst>
                </a:gridCol>
                <a:gridCol w="421012">
                  <a:extLst>
                    <a:ext uri="{9D8B030D-6E8A-4147-A177-3AD203B41FA5}">
                      <a16:colId xmlns:a16="http://schemas.microsoft.com/office/drawing/2014/main" val="835300016"/>
                    </a:ext>
                  </a:extLst>
                </a:gridCol>
                <a:gridCol w="421012">
                  <a:extLst>
                    <a:ext uri="{9D8B030D-6E8A-4147-A177-3AD203B41FA5}">
                      <a16:colId xmlns:a16="http://schemas.microsoft.com/office/drawing/2014/main" val="2124109482"/>
                    </a:ext>
                  </a:extLst>
                </a:gridCol>
              </a:tblGrid>
              <a:tr h="370840">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U</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I</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U</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10361210"/>
                  </a:ext>
                </a:extLst>
              </a:tr>
              <a:tr h="370840">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743112759"/>
                  </a:ext>
                </a:extLst>
              </a:tr>
            </a:tbl>
          </a:graphicData>
        </a:graphic>
      </p:graphicFrame>
      <p:sp>
        <p:nvSpPr>
          <p:cNvPr id="9" name="Rectangle 8"/>
          <p:cNvSpPr/>
          <p:nvPr/>
        </p:nvSpPr>
        <p:spPr>
          <a:xfrm>
            <a:off x="1445263" y="4689230"/>
            <a:ext cx="457200" cy="45720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21073" y="5174087"/>
            <a:ext cx="415498" cy="553998"/>
          </a:xfrm>
          <a:prstGeom prst="rect">
            <a:avLst/>
          </a:prstGeom>
        </p:spPr>
        <p:txBody>
          <a:bodyPr wrap="none">
            <a:spAutoFit/>
          </a:bodyPr>
          <a:lstStyle/>
          <a:p>
            <a:r>
              <a:rPr lang="en-US" sz="3000" b="1" dirty="0">
                <a:solidFill>
                  <a:schemeClr val="accent2"/>
                </a:solidFill>
                <a:latin typeface="Courier New" panose="02070309020205020404" pitchFamily="49" charset="0"/>
                <a:cs typeface="Courier New" panose="02070309020205020404" pitchFamily="49" charset="0"/>
              </a:rPr>
              <a:t>L</a:t>
            </a:r>
            <a:endParaRPr lang="en-US" sz="3000" dirty="0">
              <a:solidFill>
                <a:schemeClr val="accent2"/>
              </a:solidFill>
            </a:endParaRPr>
          </a:p>
        </p:txBody>
      </p:sp>
      <p:sp>
        <p:nvSpPr>
          <p:cNvPr id="11" name="Rectangle 10"/>
          <p:cNvSpPr/>
          <p:nvPr/>
        </p:nvSpPr>
        <p:spPr>
          <a:xfrm>
            <a:off x="1039209" y="5174087"/>
            <a:ext cx="415498" cy="553998"/>
          </a:xfrm>
          <a:prstGeom prst="rect">
            <a:avLst/>
          </a:prstGeom>
        </p:spPr>
        <p:txBody>
          <a:bodyPr wrap="none">
            <a:spAutoFit/>
          </a:bodyPr>
          <a:lstStyle/>
          <a:p>
            <a:r>
              <a:rPr lang="en-US" sz="3000" b="1" dirty="0">
                <a:solidFill>
                  <a:schemeClr val="accent2"/>
                </a:solidFill>
                <a:latin typeface="Courier New" panose="02070309020205020404" pitchFamily="49" charset="0"/>
                <a:cs typeface="Courier New" panose="02070309020205020404" pitchFamily="49" charset="0"/>
              </a:rPr>
              <a:t>T</a:t>
            </a:r>
            <a:endParaRPr lang="en-US" sz="3000" dirty="0">
              <a:solidFill>
                <a:schemeClr val="accent2"/>
              </a:solidFill>
            </a:endParaRPr>
          </a:p>
        </p:txBody>
      </p:sp>
      <p:sp>
        <p:nvSpPr>
          <p:cNvPr id="12" name="Rectangle 11"/>
          <p:cNvSpPr/>
          <p:nvPr/>
        </p:nvSpPr>
        <p:spPr>
          <a:xfrm>
            <a:off x="1454707" y="5174087"/>
            <a:ext cx="415498" cy="553998"/>
          </a:xfrm>
          <a:prstGeom prst="rect">
            <a:avLst/>
          </a:prstGeom>
        </p:spPr>
        <p:txBody>
          <a:bodyPr wrap="none">
            <a:spAutoFit/>
          </a:bodyPr>
          <a:lstStyle/>
          <a:p>
            <a:r>
              <a:rPr lang="en-US" sz="3000" b="1" dirty="0">
                <a:solidFill>
                  <a:schemeClr val="accent2"/>
                </a:solidFill>
                <a:latin typeface="Courier New" panose="02070309020205020404" pitchFamily="49" charset="0"/>
                <a:cs typeface="Courier New" panose="02070309020205020404" pitchFamily="49" charset="0"/>
              </a:rPr>
              <a:t>W</a:t>
            </a:r>
          </a:p>
        </p:txBody>
      </p:sp>
    </p:spTree>
    <p:extLst>
      <p:ext uri="{BB962C8B-B14F-4D97-AF65-F5344CB8AC3E}">
        <p14:creationId xmlns:p14="http://schemas.microsoft.com/office/powerpoint/2010/main" val="3755786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3"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0" nodeType="clickEffect">
                                  <p:stCondLst>
                                    <p:cond delay="0"/>
                                  </p:stCondLst>
                                  <p:childTnLst>
                                    <p:animMotion origin="layout" path="M -0.00039 3.7037E-7 L 0.61276 -0.46504 " pathEditMode="relative" rAng="0" ptsTypes="AA">
                                      <p:cBhvr>
                                        <p:cTn id="11" dur="1000" fill="hold"/>
                                        <p:tgtEl>
                                          <p:spTgt spid="9"/>
                                        </p:tgtEl>
                                        <p:attrNameLst>
                                          <p:attrName>ppt_x</p:attrName>
                                          <p:attrName>ppt_y</p:attrName>
                                        </p:attrNameLst>
                                      </p:cBhvr>
                                      <p:rCtr x="30716" y="-23148"/>
                                    </p:animMotion>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grpId="1" nodeType="clickEffect">
                                  <p:stCondLst>
                                    <p:cond delay="0"/>
                                  </p:stCondLst>
                                  <p:childTnLst>
                                    <p:animMotion origin="layout" path="M 0.61276 -0.46505 L 0.61315 -0.3625 " pathEditMode="relative" rAng="0" ptsTypes="AA">
                                      <p:cBhvr>
                                        <p:cTn id="15" dur="1000" fill="hold"/>
                                        <p:tgtEl>
                                          <p:spTgt spid="9"/>
                                        </p:tgtEl>
                                        <p:attrNameLst>
                                          <p:attrName>ppt_x</p:attrName>
                                          <p:attrName>ppt_y</p:attrName>
                                        </p:attrNameLst>
                                      </p:cBhvr>
                                      <p:rCtr x="13" y="5116"/>
                                    </p:animMotion>
                                  </p:childTnLst>
                                </p:cTn>
                              </p:par>
                              <p:par>
                                <p:cTn id="16" presetID="7" presetClass="emph" presetSubtype="2" fill="hold" nodeType="withEffect">
                                  <p:stCondLst>
                                    <p:cond delay="0"/>
                                  </p:stCondLst>
                                  <p:childTnLst>
                                    <p:animClr clrSpc="rgb" dir="cw">
                                      <p:cBhvr>
                                        <p:cTn id="17" dur="1000" fill="hold"/>
                                        <p:tgtEl>
                                          <p:spTgt spid="9"/>
                                        </p:tgtEl>
                                        <p:attrNameLst>
                                          <p:attrName>stroke.color</p:attrName>
                                        </p:attrNameLst>
                                      </p:cBhvr>
                                      <p:to>
                                        <a:schemeClr val="accent2"/>
                                      </p:to>
                                    </p:animClr>
                                    <p:set>
                                      <p:cBhvr>
                                        <p:cTn id="18" dur="1000" fill="hold"/>
                                        <p:tgtEl>
                                          <p:spTgt spid="9"/>
                                        </p:tgtEl>
                                        <p:attrNameLst>
                                          <p:attrName>stroke.on</p:attrName>
                                        </p:attrNameLst>
                                      </p:cBhvr>
                                      <p:to>
                                        <p:strVal val="true"/>
                                      </p:to>
                                    </p:set>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2" nodeType="clickEffect">
                                  <p:stCondLst>
                                    <p:cond delay="0"/>
                                  </p:stCondLst>
                                  <p:childTnLst>
                                    <p:animMotion origin="layout" path="M 0.61315 -0.3625 L 0.00039 0.07986 " pathEditMode="relative" rAng="0" ptsTypes="AA">
                                      <p:cBhvr>
                                        <p:cTn id="22" dur="1000" fill="hold"/>
                                        <p:tgtEl>
                                          <p:spTgt spid="9"/>
                                        </p:tgtEl>
                                        <p:attrNameLst>
                                          <p:attrName>ppt_x</p:attrName>
                                          <p:attrName>ppt_y</p:attrName>
                                        </p:attrNameLst>
                                      </p:cBhvr>
                                      <p:rCtr x="-30599" y="22199"/>
                                    </p:animMotion>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12">
                                            <p:txEl>
                                              <p:pRg st="0" end="0"/>
                                            </p:txEl>
                                          </p:spTgt>
                                        </p:tgtEl>
                                        <p:attrNameLst>
                                          <p:attrName>style.visibility</p:attrName>
                                        </p:attrNameLst>
                                      </p:cBhvr>
                                      <p:to>
                                        <p:strVal val="visible"/>
                                      </p:to>
                                    </p:set>
                                    <p:animEffect transition="in" filter="fade">
                                      <p:cBhvr>
                                        <p:cTn id="26"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9" grpId="2" animBg="1"/>
      <p:bldP spid="9" grpId="3"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lstStyle/>
          <a:p>
            <a:pPr algn="r"/>
            <a:r>
              <a:rPr lang="en-US" b="1" dirty="0">
                <a:solidFill>
                  <a:srgbClr val="92D050"/>
                </a:solidFill>
                <a:latin typeface="+mn-lt"/>
              </a:rPr>
              <a:t>Substitution Cipher – Encrypt</a:t>
            </a:r>
            <a:endParaRPr lang="en-US" dirty="0">
              <a:latin typeface="+mn-lt"/>
            </a:endParaRPr>
          </a:p>
        </p:txBody>
      </p:sp>
      <p:sp>
        <p:nvSpPr>
          <p:cNvPr id="4" name="TextBox 3"/>
          <p:cNvSpPr txBox="1"/>
          <p:nvPr/>
        </p:nvSpPr>
        <p:spPr>
          <a:xfrm>
            <a:off x="258740" y="1309221"/>
            <a:ext cx="11412755" cy="830997"/>
          </a:xfrm>
          <a:prstGeom prst="rect">
            <a:avLst/>
          </a:prstGeom>
          <a:noFill/>
        </p:spPr>
        <p:txBody>
          <a:bodyPr wrap="square" rtlCol="0">
            <a:spAutoFit/>
          </a:bodyPr>
          <a:lstStyle/>
          <a:p>
            <a:pPr algn="ctr"/>
            <a:r>
              <a:rPr lang="en-US" sz="4800" b="1" spc="500" dirty="0">
                <a:solidFill>
                  <a:srgbClr val="00B0F0"/>
                </a:solidFill>
                <a:latin typeface="Courier New" panose="02070309020205020404" pitchFamily="49" charset="0"/>
                <a:cs typeface="Courier New" panose="02070309020205020404" pitchFamily="49" charset="0"/>
              </a:rPr>
              <a:t>ABCDEFGHIJKLMNOPQRSTUVWXYZ</a:t>
            </a:r>
          </a:p>
        </p:txBody>
      </p:sp>
      <p:sp>
        <p:nvSpPr>
          <p:cNvPr id="5" name="Rectangle 4"/>
          <p:cNvSpPr/>
          <p:nvPr/>
        </p:nvSpPr>
        <p:spPr>
          <a:xfrm>
            <a:off x="314178" y="1438531"/>
            <a:ext cx="11197884"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14178" y="2140218"/>
            <a:ext cx="11197883"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58739" y="2010734"/>
            <a:ext cx="11412755" cy="830997"/>
          </a:xfrm>
          <a:prstGeom prst="rect">
            <a:avLst/>
          </a:prstGeom>
          <a:noFill/>
        </p:spPr>
        <p:txBody>
          <a:bodyPr wrap="square" rtlCol="0">
            <a:spAutoFit/>
          </a:bodyPr>
          <a:lstStyle/>
          <a:p>
            <a:pPr algn="ctr"/>
            <a:r>
              <a:rPr lang="en-US" sz="4800" b="1" spc="500" dirty="0">
                <a:solidFill>
                  <a:srgbClr val="FF0000"/>
                </a:solidFill>
                <a:latin typeface="Courier New" panose="02070309020205020404" pitchFamily="49" charset="0"/>
                <a:cs typeface="Courier New" panose="02070309020205020404" pitchFamily="49" charset="0"/>
              </a:rPr>
              <a:t>HIDXMVCJNUESQYPZBTRLWOKFGA</a:t>
            </a:r>
          </a:p>
        </p:txBody>
      </p:sp>
      <p:sp>
        <p:nvSpPr>
          <p:cNvPr id="3" name="Rectangle 2"/>
          <p:cNvSpPr/>
          <p:nvPr/>
        </p:nvSpPr>
        <p:spPr>
          <a:xfrm>
            <a:off x="618435" y="2967334"/>
            <a:ext cx="10990469" cy="1384995"/>
          </a:xfrm>
          <a:prstGeom prst="rect">
            <a:avLst/>
          </a:prstGeom>
        </p:spPr>
        <p:txBody>
          <a:bodyPr wrap="square">
            <a:spAutoFit/>
          </a:bodyPr>
          <a:lstStyle/>
          <a:p>
            <a:r>
              <a:rPr lang="en-US" sz="2800" b="1" dirty="0">
                <a:solidFill>
                  <a:srgbClr val="FFFF00"/>
                </a:solidFill>
                <a:latin typeface="Courier New" panose="02070309020205020404" pitchFamily="49" charset="0"/>
                <a:cs typeface="Courier New" panose="02070309020205020404" pitchFamily="49" charset="0"/>
              </a:rPr>
              <a:t>TRUE GREATNESS IS MEASURED BY HOW MUCH FREEDOM YOU GIVE TO OTHERS NOT BY HOW MUCH YOU CAN COERCE OTHERS TO DO WHAT YOU WANT</a:t>
            </a:r>
          </a:p>
        </p:txBody>
      </p:sp>
      <p:graphicFrame>
        <p:nvGraphicFramePr>
          <p:cNvPr id="6" name="Table 5"/>
          <p:cNvGraphicFramePr>
            <a:graphicFrameLocks noGrp="1"/>
          </p:cNvGraphicFramePr>
          <p:nvPr/>
        </p:nvGraphicFramePr>
        <p:xfrm>
          <a:off x="618435" y="4630805"/>
          <a:ext cx="10946312" cy="1097280"/>
        </p:xfrm>
        <a:graphic>
          <a:graphicData uri="http://schemas.openxmlformats.org/drawingml/2006/table">
            <a:tbl>
              <a:tblPr firstRow="1" bandRow="1">
                <a:tableStyleId>{2D5ABB26-0587-4C30-8999-92F81FD0307C}</a:tableStyleId>
              </a:tblPr>
              <a:tblGrid>
                <a:gridCol w="421012">
                  <a:extLst>
                    <a:ext uri="{9D8B030D-6E8A-4147-A177-3AD203B41FA5}">
                      <a16:colId xmlns:a16="http://schemas.microsoft.com/office/drawing/2014/main" val="1422182939"/>
                    </a:ext>
                  </a:extLst>
                </a:gridCol>
                <a:gridCol w="421012">
                  <a:extLst>
                    <a:ext uri="{9D8B030D-6E8A-4147-A177-3AD203B41FA5}">
                      <a16:colId xmlns:a16="http://schemas.microsoft.com/office/drawing/2014/main" val="1456410437"/>
                    </a:ext>
                  </a:extLst>
                </a:gridCol>
                <a:gridCol w="421012">
                  <a:extLst>
                    <a:ext uri="{9D8B030D-6E8A-4147-A177-3AD203B41FA5}">
                      <a16:colId xmlns:a16="http://schemas.microsoft.com/office/drawing/2014/main" val="2681263522"/>
                    </a:ext>
                  </a:extLst>
                </a:gridCol>
                <a:gridCol w="421012">
                  <a:extLst>
                    <a:ext uri="{9D8B030D-6E8A-4147-A177-3AD203B41FA5}">
                      <a16:colId xmlns:a16="http://schemas.microsoft.com/office/drawing/2014/main" val="3107445130"/>
                    </a:ext>
                  </a:extLst>
                </a:gridCol>
                <a:gridCol w="421012">
                  <a:extLst>
                    <a:ext uri="{9D8B030D-6E8A-4147-A177-3AD203B41FA5}">
                      <a16:colId xmlns:a16="http://schemas.microsoft.com/office/drawing/2014/main" val="1158435935"/>
                    </a:ext>
                  </a:extLst>
                </a:gridCol>
                <a:gridCol w="421012">
                  <a:extLst>
                    <a:ext uri="{9D8B030D-6E8A-4147-A177-3AD203B41FA5}">
                      <a16:colId xmlns:a16="http://schemas.microsoft.com/office/drawing/2014/main" val="1913229693"/>
                    </a:ext>
                  </a:extLst>
                </a:gridCol>
                <a:gridCol w="421012">
                  <a:extLst>
                    <a:ext uri="{9D8B030D-6E8A-4147-A177-3AD203B41FA5}">
                      <a16:colId xmlns:a16="http://schemas.microsoft.com/office/drawing/2014/main" val="183040873"/>
                    </a:ext>
                  </a:extLst>
                </a:gridCol>
                <a:gridCol w="421012">
                  <a:extLst>
                    <a:ext uri="{9D8B030D-6E8A-4147-A177-3AD203B41FA5}">
                      <a16:colId xmlns:a16="http://schemas.microsoft.com/office/drawing/2014/main" val="4157030930"/>
                    </a:ext>
                  </a:extLst>
                </a:gridCol>
                <a:gridCol w="421012">
                  <a:extLst>
                    <a:ext uri="{9D8B030D-6E8A-4147-A177-3AD203B41FA5}">
                      <a16:colId xmlns:a16="http://schemas.microsoft.com/office/drawing/2014/main" val="3621391175"/>
                    </a:ext>
                  </a:extLst>
                </a:gridCol>
                <a:gridCol w="421012">
                  <a:extLst>
                    <a:ext uri="{9D8B030D-6E8A-4147-A177-3AD203B41FA5}">
                      <a16:colId xmlns:a16="http://schemas.microsoft.com/office/drawing/2014/main" val="302986549"/>
                    </a:ext>
                  </a:extLst>
                </a:gridCol>
                <a:gridCol w="421012">
                  <a:extLst>
                    <a:ext uri="{9D8B030D-6E8A-4147-A177-3AD203B41FA5}">
                      <a16:colId xmlns:a16="http://schemas.microsoft.com/office/drawing/2014/main" val="1839777987"/>
                    </a:ext>
                  </a:extLst>
                </a:gridCol>
                <a:gridCol w="421012">
                  <a:extLst>
                    <a:ext uri="{9D8B030D-6E8A-4147-A177-3AD203B41FA5}">
                      <a16:colId xmlns:a16="http://schemas.microsoft.com/office/drawing/2014/main" val="4071546067"/>
                    </a:ext>
                  </a:extLst>
                </a:gridCol>
                <a:gridCol w="421012">
                  <a:extLst>
                    <a:ext uri="{9D8B030D-6E8A-4147-A177-3AD203B41FA5}">
                      <a16:colId xmlns:a16="http://schemas.microsoft.com/office/drawing/2014/main" val="143673472"/>
                    </a:ext>
                  </a:extLst>
                </a:gridCol>
                <a:gridCol w="421012">
                  <a:extLst>
                    <a:ext uri="{9D8B030D-6E8A-4147-A177-3AD203B41FA5}">
                      <a16:colId xmlns:a16="http://schemas.microsoft.com/office/drawing/2014/main" val="536248113"/>
                    </a:ext>
                  </a:extLst>
                </a:gridCol>
                <a:gridCol w="421012">
                  <a:extLst>
                    <a:ext uri="{9D8B030D-6E8A-4147-A177-3AD203B41FA5}">
                      <a16:colId xmlns:a16="http://schemas.microsoft.com/office/drawing/2014/main" val="2396976485"/>
                    </a:ext>
                  </a:extLst>
                </a:gridCol>
                <a:gridCol w="421012">
                  <a:extLst>
                    <a:ext uri="{9D8B030D-6E8A-4147-A177-3AD203B41FA5}">
                      <a16:colId xmlns:a16="http://schemas.microsoft.com/office/drawing/2014/main" val="2711609110"/>
                    </a:ext>
                  </a:extLst>
                </a:gridCol>
                <a:gridCol w="421012">
                  <a:extLst>
                    <a:ext uri="{9D8B030D-6E8A-4147-A177-3AD203B41FA5}">
                      <a16:colId xmlns:a16="http://schemas.microsoft.com/office/drawing/2014/main" val="1674921760"/>
                    </a:ext>
                  </a:extLst>
                </a:gridCol>
                <a:gridCol w="421012">
                  <a:extLst>
                    <a:ext uri="{9D8B030D-6E8A-4147-A177-3AD203B41FA5}">
                      <a16:colId xmlns:a16="http://schemas.microsoft.com/office/drawing/2014/main" val="2088161740"/>
                    </a:ext>
                  </a:extLst>
                </a:gridCol>
                <a:gridCol w="421012">
                  <a:extLst>
                    <a:ext uri="{9D8B030D-6E8A-4147-A177-3AD203B41FA5}">
                      <a16:colId xmlns:a16="http://schemas.microsoft.com/office/drawing/2014/main" val="4284741922"/>
                    </a:ext>
                  </a:extLst>
                </a:gridCol>
                <a:gridCol w="421012">
                  <a:extLst>
                    <a:ext uri="{9D8B030D-6E8A-4147-A177-3AD203B41FA5}">
                      <a16:colId xmlns:a16="http://schemas.microsoft.com/office/drawing/2014/main" val="1767339331"/>
                    </a:ext>
                  </a:extLst>
                </a:gridCol>
                <a:gridCol w="421012">
                  <a:extLst>
                    <a:ext uri="{9D8B030D-6E8A-4147-A177-3AD203B41FA5}">
                      <a16:colId xmlns:a16="http://schemas.microsoft.com/office/drawing/2014/main" val="278923919"/>
                    </a:ext>
                  </a:extLst>
                </a:gridCol>
                <a:gridCol w="421012">
                  <a:extLst>
                    <a:ext uri="{9D8B030D-6E8A-4147-A177-3AD203B41FA5}">
                      <a16:colId xmlns:a16="http://schemas.microsoft.com/office/drawing/2014/main" val="2207831031"/>
                    </a:ext>
                  </a:extLst>
                </a:gridCol>
                <a:gridCol w="421012">
                  <a:extLst>
                    <a:ext uri="{9D8B030D-6E8A-4147-A177-3AD203B41FA5}">
                      <a16:colId xmlns:a16="http://schemas.microsoft.com/office/drawing/2014/main" val="3333767308"/>
                    </a:ext>
                  </a:extLst>
                </a:gridCol>
                <a:gridCol w="421012">
                  <a:extLst>
                    <a:ext uri="{9D8B030D-6E8A-4147-A177-3AD203B41FA5}">
                      <a16:colId xmlns:a16="http://schemas.microsoft.com/office/drawing/2014/main" val="3932724095"/>
                    </a:ext>
                  </a:extLst>
                </a:gridCol>
                <a:gridCol w="421012">
                  <a:extLst>
                    <a:ext uri="{9D8B030D-6E8A-4147-A177-3AD203B41FA5}">
                      <a16:colId xmlns:a16="http://schemas.microsoft.com/office/drawing/2014/main" val="835300016"/>
                    </a:ext>
                  </a:extLst>
                </a:gridCol>
                <a:gridCol w="421012">
                  <a:extLst>
                    <a:ext uri="{9D8B030D-6E8A-4147-A177-3AD203B41FA5}">
                      <a16:colId xmlns:a16="http://schemas.microsoft.com/office/drawing/2014/main" val="2124109482"/>
                    </a:ext>
                  </a:extLst>
                </a:gridCol>
              </a:tblGrid>
              <a:tr h="370840">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U</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I</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U</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10361210"/>
                  </a:ext>
                </a:extLst>
              </a:tr>
              <a:tr h="370840">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743112759"/>
                  </a:ext>
                </a:extLst>
              </a:tr>
            </a:tbl>
          </a:graphicData>
        </a:graphic>
      </p:graphicFrame>
      <p:sp>
        <p:nvSpPr>
          <p:cNvPr id="9" name="Rectangle 8"/>
          <p:cNvSpPr/>
          <p:nvPr/>
        </p:nvSpPr>
        <p:spPr>
          <a:xfrm>
            <a:off x="1864377" y="4689230"/>
            <a:ext cx="457200" cy="45720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21073" y="5174087"/>
            <a:ext cx="415498" cy="553998"/>
          </a:xfrm>
          <a:prstGeom prst="rect">
            <a:avLst/>
          </a:prstGeom>
        </p:spPr>
        <p:txBody>
          <a:bodyPr wrap="none">
            <a:spAutoFit/>
          </a:bodyPr>
          <a:lstStyle/>
          <a:p>
            <a:r>
              <a:rPr lang="en-US" sz="3000" b="1" dirty="0">
                <a:solidFill>
                  <a:schemeClr val="accent2"/>
                </a:solidFill>
                <a:latin typeface="Courier New" panose="02070309020205020404" pitchFamily="49" charset="0"/>
                <a:cs typeface="Courier New" panose="02070309020205020404" pitchFamily="49" charset="0"/>
              </a:rPr>
              <a:t>L</a:t>
            </a:r>
            <a:endParaRPr lang="en-US" sz="3000" dirty="0">
              <a:solidFill>
                <a:schemeClr val="accent2"/>
              </a:solidFill>
            </a:endParaRPr>
          </a:p>
        </p:txBody>
      </p:sp>
      <p:sp>
        <p:nvSpPr>
          <p:cNvPr id="11" name="Rectangle 10"/>
          <p:cNvSpPr/>
          <p:nvPr/>
        </p:nvSpPr>
        <p:spPr>
          <a:xfrm>
            <a:off x="1039209" y="5174087"/>
            <a:ext cx="415498" cy="553998"/>
          </a:xfrm>
          <a:prstGeom prst="rect">
            <a:avLst/>
          </a:prstGeom>
        </p:spPr>
        <p:txBody>
          <a:bodyPr wrap="none">
            <a:spAutoFit/>
          </a:bodyPr>
          <a:lstStyle/>
          <a:p>
            <a:r>
              <a:rPr lang="en-US" sz="3000" b="1" dirty="0">
                <a:solidFill>
                  <a:schemeClr val="accent2"/>
                </a:solidFill>
                <a:latin typeface="Courier New" panose="02070309020205020404" pitchFamily="49" charset="0"/>
                <a:cs typeface="Courier New" panose="02070309020205020404" pitchFamily="49" charset="0"/>
              </a:rPr>
              <a:t>T</a:t>
            </a:r>
            <a:endParaRPr lang="en-US" sz="3000" dirty="0">
              <a:solidFill>
                <a:schemeClr val="accent2"/>
              </a:solidFill>
            </a:endParaRPr>
          </a:p>
        </p:txBody>
      </p:sp>
      <p:sp>
        <p:nvSpPr>
          <p:cNvPr id="12" name="Rectangle 11"/>
          <p:cNvSpPr/>
          <p:nvPr/>
        </p:nvSpPr>
        <p:spPr>
          <a:xfrm>
            <a:off x="1454707" y="5174087"/>
            <a:ext cx="415498" cy="553998"/>
          </a:xfrm>
          <a:prstGeom prst="rect">
            <a:avLst/>
          </a:prstGeom>
        </p:spPr>
        <p:txBody>
          <a:bodyPr wrap="none">
            <a:spAutoFit/>
          </a:bodyPr>
          <a:lstStyle/>
          <a:p>
            <a:r>
              <a:rPr lang="en-US" sz="3000" b="1" dirty="0">
                <a:solidFill>
                  <a:schemeClr val="accent2"/>
                </a:solidFill>
                <a:latin typeface="Courier New" panose="02070309020205020404" pitchFamily="49" charset="0"/>
                <a:cs typeface="Courier New" panose="02070309020205020404" pitchFamily="49" charset="0"/>
              </a:rPr>
              <a:t>W</a:t>
            </a:r>
          </a:p>
        </p:txBody>
      </p:sp>
      <p:sp>
        <p:nvSpPr>
          <p:cNvPr id="13" name="Rectangle 12"/>
          <p:cNvSpPr/>
          <p:nvPr/>
        </p:nvSpPr>
        <p:spPr>
          <a:xfrm>
            <a:off x="1878666" y="5174087"/>
            <a:ext cx="415498" cy="553998"/>
          </a:xfrm>
          <a:prstGeom prst="rect">
            <a:avLst/>
          </a:prstGeom>
        </p:spPr>
        <p:txBody>
          <a:bodyPr wrap="none">
            <a:spAutoFit/>
          </a:bodyPr>
          <a:lstStyle/>
          <a:p>
            <a:r>
              <a:rPr lang="en-US" sz="3000" b="1" dirty="0">
                <a:solidFill>
                  <a:schemeClr val="accent2"/>
                </a:solidFill>
                <a:latin typeface="Courier New" panose="02070309020205020404" pitchFamily="49" charset="0"/>
                <a:cs typeface="Courier New" panose="02070309020205020404" pitchFamily="49" charset="0"/>
              </a:rPr>
              <a:t>M</a:t>
            </a:r>
          </a:p>
        </p:txBody>
      </p:sp>
    </p:spTree>
    <p:extLst>
      <p:ext uri="{BB962C8B-B14F-4D97-AF65-F5344CB8AC3E}">
        <p14:creationId xmlns:p14="http://schemas.microsoft.com/office/powerpoint/2010/main" val="1042297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3"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0" nodeType="clickEffect">
                                  <p:stCondLst>
                                    <p:cond delay="0"/>
                                  </p:stCondLst>
                                  <p:childTnLst>
                                    <p:animMotion origin="layout" path="M -0.00039 3.7037E-7 L 0.01588 -0.46504 " pathEditMode="relative" rAng="0" ptsTypes="AA">
                                      <p:cBhvr>
                                        <p:cTn id="11" dur="1000" fill="hold"/>
                                        <p:tgtEl>
                                          <p:spTgt spid="9"/>
                                        </p:tgtEl>
                                        <p:attrNameLst>
                                          <p:attrName>ppt_x</p:attrName>
                                          <p:attrName>ppt_y</p:attrName>
                                        </p:attrNameLst>
                                      </p:cBhvr>
                                      <p:rCtr x="872" y="-23079"/>
                                    </p:animMotion>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grpId="1" nodeType="clickEffect">
                                  <p:stCondLst>
                                    <p:cond delay="0"/>
                                  </p:stCondLst>
                                  <p:childTnLst>
                                    <p:animMotion origin="layout" path="M 0.01589 -0.46505 L 0.01628 -0.3625 " pathEditMode="relative" rAng="0" ptsTypes="AA">
                                      <p:cBhvr>
                                        <p:cTn id="15" dur="1000" fill="hold"/>
                                        <p:tgtEl>
                                          <p:spTgt spid="9"/>
                                        </p:tgtEl>
                                        <p:attrNameLst>
                                          <p:attrName>ppt_x</p:attrName>
                                          <p:attrName>ppt_y</p:attrName>
                                        </p:attrNameLst>
                                      </p:cBhvr>
                                      <p:rCtr x="13" y="5116"/>
                                    </p:animMotion>
                                  </p:childTnLst>
                                </p:cTn>
                              </p:par>
                              <p:par>
                                <p:cTn id="16" presetID="7" presetClass="emph" presetSubtype="2" fill="hold" nodeType="withEffect">
                                  <p:stCondLst>
                                    <p:cond delay="0"/>
                                  </p:stCondLst>
                                  <p:childTnLst>
                                    <p:animClr clrSpc="rgb" dir="cw">
                                      <p:cBhvr>
                                        <p:cTn id="17" dur="1000" fill="hold"/>
                                        <p:tgtEl>
                                          <p:spTgt spid="9"/>
                                        </p:tgtEl>
                                        <p:attrNameLst>
                                          <p:attrName>stroke.color</p:attrName>
                                        </p:attrNameLst>
                                      </p:cBhvr>
                                      <p:to>
                                        <a:schemeClr val="accent2"/>
                                      </p:to>
                                    </p:animClr>
                                    <p:set>
                                      <p:cBhvr>
                                        <p:cTn id="18" dur="1000" fill="hold"/>
                                        <p:tgtEl>
                                          <p:spTgt spid="9"/>
                                        </p:tgtEl>
                                        <p:attrNameLst>
                                          <p:attrName>stroke.on</p:attrName>
                                        </p:attrNameLst>
                                      </p:cBhvr>
                                      <p:to>
                                        <p:strVal val="true"/>
                                      </p:to>
                                    </p:set>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2" nodeType="clickEffect">
                                  <p:stCondLst>
                                    <p:cond delay="0"/>
                                  </p:stCondLst>
                                  <p:childTnLst>
                                    <p:animMotion origin="layout" path="M 0.01628 -0.3625 L 0.0004 0.07986 " pathEditMode="relative" rAng="0" ptsTypes="AA">
                                      <p:cBhvr>
                                        <p:cTn id="22" dur="1000" fill="hold"/>
                                        <p:tgtEl>
                                          <p:spTgt spid="9"/>
                                        </p:tgtEl>
                                        <p:attrNameLst>
                                          <p:attrName>ppt_x</p:attrName>
                                          <p:attrName>ppt_y</p:attrName>
                                        </p:attrNameLst>
                                      </p:cBhvr>
                                      <p:rCtr x="-781" y="22199"/>
                                    </p:animMotion>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13">
                                            <p:txEl>
                                              <p:pRg st="0" end="0"/>
                                            </p:txEl>
                                          </p:spTgt>
                                        </p:tgtEl>
                                        <p:attrNameLst>
                                          <p:attrName>style.visibility</p:attrName>
                                        </p:attrNameLst>
                                      </p:cBhvr>
                                      <p:to>
                                        <p:strVal val="visible"/>
                                      </p:to>
                                    </p:set>
                                    <p:animEffect transition="in" filter="fade">
                                      <p:cBhvr>
                                        <p:cTn id="26"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9" grpId="2" animBg="1"/>
      <p:bldP spid="9" grpId="3"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lstStyle/>
          <a:p>
            <a:pPr algn="r"/>
            <a:r>
              <a:rPr lang="en-US" b="1" dirty="0">
                <a:solidFill>
                  <a:srgbClr val="92D050"/>
                </a:solidFill>
                <a:latin typeface="+mn-lt"/>
              </a:rPr>
              <a:t>Substitution Cipher – Encrypt</a:t>
            </a:r>
            <a:endParaRPr lang="en-US" dirty="0">
              <a:latin typeface="+mn-lt"/>
            </a:endParaRPr>
          </a:p>
        </p:txBody>
      </p:sp>
      <p:sp>
        <p:nvSpPr>
          <p:cNvPr id="4" name="TextBox 3"/>
          <p:cNvSpPr txBox="1"/>
          <p:nvPr/>
        </p:nvSpPr>
        <p:spPr>
          <a:xfrm>
            <a:off x="258740" y="1309221"/>
            <a:ext cx="11412755" cy="830997"/>
          </a:xfrm>
          <a:prstGeom prst="rect">
            <a:avLst/>
          </a:prstGeom>
          <a:noFill/>
        </p:spPr>
        <p:txBody>
          <a:bodyPr wrap="square" rtlCol="0">
            <a:spAutoFit/>
          </a:bodyPr>
          <a:lstStyle/>
          <a:p>
            <a:pPr algn="ctr"/>
            <a:r>
              <a:rPr lang="en-US" sz="4800" b="1" spc="500" dirty="0">
                <a:solidFill>
                  <a:srgbClr val="00B0F0"/>
                </a:solidFill>
                <a:latin typeface="Courier New" panose="02070309020205020404" pitchFamily="49" charset="0"/>
                <a:cs typeface="Courier New" panose="02070309020205020404" pitchFamily="49" charset="0"/>
              </a:rPr>
              <a:t>ABCDEFGHIJKLMNOPQRSTUVWXYZ</a:t>
            </a:r>
          </a:p>
        </p:txBody>
      </p:sp>
      <p:sp>
        <p:nvSpPr>
          <p:cNvPr id="5" name="Rectangle 4"/>
          <p:cNvSpPr/>
          <p:nvPr/>
        </p:nvSpPr>
        <p:spPr>
          <a:xfrm>
            <a:off x="314178" y="1438531"/>
            <a:ext cx="11197884"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14178" y="2140218"/>
            <a:ext cx="11197883"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58739" y="2010734"/>
            <a:ext cx="11412755" cy="830997"/>
          </a:xfrm>
          <a:prstGeom prst="rect">
            <a:avLst/>
          </a:prstGeom>
          <a:noFill/>
        </p:spPr>
        <p:txBody>
          <a:bodyPr wrap="square" rtlCol="0">
            <a:spAutoFit/>
          </a:bodyPr>
          <a:lstStyle/>
          <a:p>
            <a:pPr algn="ctr"/>
            <a:r>
              <a:rPr lang="en-US" sz="4800" b="1" spc="500" dirty="0">
                <a:solidFill>
                  <a:srgbClr val="FF0000"/>
                </a:solidFill>
                <a:latin typeface="Courier New" panose="02070309020205020404" pitchFamily="49" charset="0"/>
                <a:cs typeface="Courier New" panose="02070309020205020404" pitchFamily="49" charset="0"/>
              </a:rPr>
              <a:t>HIDXMVCJNUESQYPZBTRLWOKFGA</a:t>
            </a:r>
          </a:p>
        </p:txBody>
      </p:sp>
      <p:sp>
        <p:nvSpPr>
          <p:cNvPr id="3" name="Rectangle 2"/>
          <p:cNvSpPr/>
          <p:nvPr/>
        </p:nvSpPr>
        <p:spPr>
          <a:xfrm>
            <a:off x="618435" y="2967334"/>
            <a:ext cx="10990469" cy="1384995"/>
          </a:xfrm>
          <a:prstGeom prst="rect">
            <a:avLst/>
          </a:prstGeom>
        </p:spPr>
        <p:txBody>
          <a:bodyPr wrap="square">
            <a:spAutoFit/>
          </a:bodyPr>
          <a:lstStyle/>
          <a:p>
            <a:r>
              <a:rPr lang="en-US" sz="2800" b="1" dirty="0">
                <a:solidFill>
                  <a:srgbClr val="FFFF00"/>
                </a:solidFill>
                <a:latin typeface="Courier New" panose="02070309020205020404" pitchFamily="49" charset="0"/>
                <a:cs typeface="Courier New" panose="02070309020205020404" pitchFamily="49" charset="0"/>
              </a:rPr>
              <a:t>TRUE GREATNESS IS MEASURED BY HOW MUCH FREEDOM YOU GIVE TO OTHERS NOT BY HOW MUCH YOU CAN COERCE OTHERS TO DO WHAT YOU WANT</a:t>
            </a:r>
          </a:p>
        </p:txBody>
      </p:sp>
      <p:graphicFrame>
        <p:nvGraphicFramePr>
          <p:cNvPr id="6" name="Table 5"/>
          <p:cNvGraphicFramePr>
            <a:graphicFrameLocks noGrp="1"/>
          </p:cNvGraphicFramePr>
          <p:nvPr>
            <p:extLst>
              <p:ext uri="{D42A27DB-BD31-4B8C-83A1-F6EECF244321}">
                <p14:modId xmlns:p14="http://schemas.microsoft.com/office/powerpoint/2010/main" val="4039144426"/>
              </p:ext>
            </p:extLst>
          </p:nvPr>
        </p:nvGraphicFramePr>
        <p:xfrm>
          <a:off x="618435" y="4630805"/>
          <a:ext cx="10946312" cy="1097280"/>
        </p:xfrm>
        <a:graphic>
          <a:graphicData uri="http://schemas.openxmlformats.org/drawingml/2006/table">
            <a:tbl>
              <a:tblPr firstRow="1" bandRow="1">
                <a:tableStyleId>{2D5ABB26-0587-4C30-8999-92F81FD0307C}</a:tableStyleId>
              </a:tblPr>
              <a:tblGrid>
                <a:gridCol w="421012">
                  <a:extLst>
                    <a:ext uri="{9D8B030D-6E8A-4147-A177-3AD203B41FA5}">
                      <a16:colId xmlns:a16="http://schemas.microsoft.com/office/drawing/2014/main" val="1422182939"/>
                    </a:ext>
                  </a:extLst>
                </a:gridCol>
                <a:gridCol w="421012">
                  <a:extLst>
                    <a:ext uri="{9D8B030D-6E8A-4147-A177-3AD203B41FA5}">
                      <a16:colId xmlns:a16="http://schemas.microsoft.com/office/drawing/2014/main" val="1456410437"/>
                    </a:ext>
                  </a:extLst>
                </a:gridCol>
                <a:gridCol w="421012">
                  <a:extLst>
                    <a:ext uri="{9D8B030D-6E8A-4147-A177-3AD203B41FA5}">
                      <a16:colId xmlns:a16="http://schemas.microsoft.com/office/drawing/2014/main" val="2681263522"/>
                    </a:ext>
                  </a:extLst>
                </a:gridCol>
                <a:gridCol w="421012">
                  <a:extLst>
                    <a:ext uri="{9D8B030D-6E8A-4147-A177-3AD203B41FA5}">
                      <a16:colId xmlns:a16="http://schemas.microsoft.com/office/drawing/2014/main" val="3107445130"/>
                    </a:ext>
                  </a:extLst>
                </a:gridCol>
                <a:gridCol w="421012">
                  <a:extLst>
                    <a:ext uri="{9D8B030D-6E8A-4147-A177-3AD203B41FA5}">
                      <a16:colId xmlns:a16="http://schemas.microsoft.com/office/drawing/2014/main" val="1158435935"/>
                    </a:ext>
                  </a:extLst>
                </a:gridCol>
                <a:gridCol w="421012">
                  <a:extLst>
                    <a:ext uri="{9D8B030D-6E8A-4147-A177-3AD203B41FA5}">
                      <a16:colId xmlns:a16="http://schemas.microsoft.com/office/drawing/2014/main" val="1913229693"/>
                    </a:ext>
                  </a:extLst>
                </a:gridCol>
                <a:gridCol w="421012">
                  <a:extLst>
                    <a:ext uri="{9D8B030D-6E8A-4147-A177-3AD203B41FA5}">
                      <a16:colId xmlns:a16="http://schemas.microsoft.com/office/drawing/2014/main" val="183040873"/>
                    </a:ext>
                  </a:extLst>
                </a:gridCol>
                <a:gridCol w="421012">
                  <a:extLst>
                    <a:ext uri="{9D8B030D-6E8A-4147-A177-3AD203B41FA5}">
                      <a16:colId xmlns:a16="http://schemas.microsoft.com/office/drawing/2014/main" val="4157030930"/>
                    </a:ext>
                  </a:extLst>
                </a:gridCol>
                <a:gridCol w="421012">
                  <a:extLst>
                    <a:ext uri="{9D8B030D-6E8A-4147-A177-3AD203B41FA5}">
                      <a16:colId xmlns:a16="http://schemas.microsoft.com/office/drawing/2014/main" val="3621391175"/>
                    </a:ext>
                  </a:extLst>
                </a:gridCol>
                <a:gridCol w="421012">
                  <a:extLst>
                    <a:ext uri="{9D8B030D-6E8A-4147-A177-3AD203B41FA5}">
                      <a16:colId xmlns:a16="http://schemas.microsoft.com/office/drawing/2014/main" val="302986549"/>
                    </a:ext>
                  </a:extLst>
                </a:gridCol>
                <a:gridCol w="421012">
                  <a:extLst>
                    <a:ext uri="{9D8B030D-6E8A-4147-A177-3AD203B41FA5}">
                      <a16:colId xmlns:a16="http://schemas.microsoft.com/office/drawing/2014/main" val="1839777987"/>
                    </a:ext>
                  </a:extLst>
                </a:gridCol>
                <a:gridCol w="421012">
                  <a:extLst>
                    <a:ext uri="{9D8B030D-6E8A-4147-A177-3AD203B41FA5}">
                      <a16:colId xmlns:a16="http://schemas.microsoft.com/office/drawing/2014/main" val="4071546067"/>
                    </a:ext>
                  </a:extLst>
                </a:gridCol>
                <a:gridCol w="421012">
                  <a:extLst>
                    <a:ext uri="{9D8B030D-6E8A-4147-A177-3AD203B41FA5}">
                      <a16:colId xmlns:a16="http://schemas.microsoft.com/office/drawing/2014/main" val="143673472"/>
                    </a:ext>
                  </a:extLst>
                </a:gridCol>
                <a:gridCol w="421012">
                  <a:extLst>
                    <a:ext uri="{9D8B030D-6E8A-4147-A177-3AD203B41FA5}">
                      <a16:colId xmlns:a16="http://schemas.microsoft.com/office/drawing/2014/main" val="536248113"/>
                    </a:ext>
                  </a:extLst>
                </a:gridCol>
                <a:gridCol w="421012">
                  <a:extLst>
                    <a:ext uri="{9D8B030D-6E8A-4147-A177-3AD203B41FA5}">
                      <a16:colId xmlns:a16="http://schemas.microsoft.com/office/drawing/2014/main" val="2396976485"/>
                    </a:ext>
                  </a:extLst>
                </a:gridCol>
                <a:gridCol w="421012">
                  <a:extLst>
                    <a:ext uri="{9D8B030D-6E8A-4147-A177-3AD203B41FA5}">
                      <a16:colId xmlns:a16="http://schemas.microsoft.com/office/drawing/2014/main" val="2711609110"/>
                    </a:ext>
                  </a:extLst>
                </a:gridCol>
                <a:gridCol w="421012">
                  <a:extLst>
                    <a:ext uri="{9D8B030D-6E8A-4147-A177-3AD203B41FA5}">
                      <a16:colId xmlns:a16="http://schemas.microsoft.com/office/drawing/2014/main" val="1674921760"/>
                    </a:ext>
                  </a:extLst>
                </a:gridCol>
                <a:gridCol w="421012">
                  <a:extLst>
                    <a:ext uri="{9D8B030D-6E8A-4147-A177-3AD203B41FA5}">
                      <a16:colId xmlns:a16="http://schemas.microsoft.com/office/drawing/2014/main" val="2088161740"/>
                    </a:ext>
                  </a:extLst>
                </a:gridCol>
                <a:gridCol w="421012">
                  <a:extLst>
                    <a:ext uri="{9D8B030D-6E8A-4147-A177-3AD203B41FA5}">
                      <a16:colId xmlns:a16="http://schemas.microsoft.com/office/drawing/2014/main" val="4284741922"/>
                    </a:ext>
                  </a:extLst>
                </a:gridCol>
                <a:gridCol w="421012">
                  <a:extLst>
                    <a:ext uri="{9D8B030D-6E8A-4147-A177-3AD203B41FA5}">
                      <a16:colId xmlns:a16="http://schemas.microsoft.com/office/drawing/2014/main" val="1767339331"/>
                    </a:ext>
                  </a:extLst>
                </a:gridCol>
                <a:gridCol w="421012">
                  <a:extLst>
                    <a:ext uri="{9D8B030D-6E8A-4147-A177-3AD203B41FA5}">
                      <a16:colId xmlns:a16="http://schemas.microsoft.com/office/drawing/2014/main" val="278923919"/>
                    </a:ext>
                  </a:extLst>
                </a:gridCol>
                <a:gridCol w="421012">
                  <a:extLst>
                    <a:ext uri="{9D8B030D-6E8A-4147-A177-3AD203B41FA5}">
                      <a16:colId xmlns:a16="http://schemas.microsoft.com/office/drawing/2014/main" val="2207831031"/>
                    </a:ext>
                  </a:extLst>
                </a:gridCol>
                <a:gridCol w="421012">
                  <a:extLst>
                    <a:ext uri="{9D8B030D-6E8A-4147-A177-3AD203B41FA5}">
                      <a16:colId xmlns:a16="http://schemas.microsoft.com/office/drawing/2014/main" val="3333767308"/>
                    </a:ext>
                  </a:extLst>
                </a:gridCol>
                <a:gridCol w="421012">
                  <a:extLst>
                    <a:ext uri="{9D8B030D-6E8A-4147-A177-3AD203B41FA5}">
                      <a16:colId xmlns:a16="http://schemas.microsoft.com/office/drawing/2014/main" val="3932724095"/>
                    </a:ext>
                  </a:extLst>
                </a:gridCol>
                <a:gridCol w="421012">
                  <a:extLst>
                    <a:ext uri="{9D8B030D-6E8A-4147-A177-3AD203B41FA5}">
                      <a16:colId xmlns:a16="http://schemas.microsoft.com/office/drawing/2014/main" val="835300016"/>
                    </a:ext>
                  </a:extLst>
                </a:gridCol>
                <a:gridCol w="421012">
                  <a:extLst>
                    <a:ext uri="{9D8B030D-6E8A-4147-A177-3AD203B41FA5}">
                      <a16:colId xmlns:a16="http://schemas.microsoft.com/office/drawing/2014/main" val="2124109482"/>
                    </a:ext>
                  </a:extLst>
                </a:gridCol>
              </a:tblGrid>
              <a:tr h="370840">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U</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I</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U</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10361210"/>
                  </a:ext>
                </a:extLst>
              </a:tr>
              <a:tr h="370840">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C</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H</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Q</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H</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W</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743112759"/>
                  </a:ext>
                </a:extLst>
              </a:tr>
            </a:tbl>
          </a:graphicData>
        </a:graphic>
      </p:graphicFrame>
      <p:sp>
        <p:nvSpPr>
          <p:cNvPr id="14" name="Rectangle 13"/>
          <p:cNvSpPr/>
          <p:nvPr/>
        </p:nvSpPr>
        <p:spPr>
          <a:xfrm>
            <a:off x="621073" y="5174087"/>
            <a:ext cx="415498" cy="553998"/>
          </a:xfrm>
          <a:prstGeom prst="rect">
            <a:avLst/>
          </a:prstGeom>
        </p:spPr>
        <p:txBody>
          <a:bodyPr wrap="none">
            <a:spAutoFit/>
          </a:bodyPr>
          <a:lstStyle/>
          <a:p>
            <a:r>
              <a:rPr lang="en-US" sz="3000" b="1" dirty="0">
                <a:solidFill>
                  <a:schemeClr val="accent2"/>
                </a:solidFill>
                <a:latin typeface="Courier New" panose="02070309020205020404" pitchFamily="49" charset="0"/>
                <a:cs typeface="Courier New" panose="02070309020205020404" pitchFamily="49" charset="0"/>
              </a:rPr>
              <a:t>L</a:t>
            </a:r>
            <a:endParaRPr lang="en-US" sz="3000" dirty="0">
              <a:solidFill>
                <a:schemeClr val="accent2"/>
              </a:solidFill>
            </a:endParaRPr>
          </a:p>
        </p:txBody>
      </p:sp>
      <p:sp>
        <p:nvSpPr>
          <p:cNvPr id="11" name="Rectangle 10"/>
          <p:cNvSpPr/>
          <p:nvPr/>
        </p:nvSpPr>
        <p:spPr>
          <a:xfrm>
            <a:off x="1039209" y="5174087"/>
            <a:ext cx="415498" cy="553998"/>
          </a:xfrm>
          <a:prstGeom prst="rect">
            <a:avLst/>
          </a:prstGeom>
        </p:spPr>
        <p:txBody>
          <a:bodyPr wrap="none">
            <a:spAutoFit/>
          </a:bodyPr>
          <a:lstStyle/>
          <a:p>
            <a:r>
              <a:rPr lang="en-US" sz="3000" b="1" dirty="0">
                <a:solidFill>
                  <a:schemeClr val="accent2"/>
                </a:solidFill>
                <a:latin typeface="Courier New" panose="02070309020205020404" pitchFamily="49" charset="0"/>
                <a:cs typeface="Courier New" panose="02070309020205020404" pitchFamily="49" charset="0"/>
              </a:rPr>
              <a:t>T</a:t>
            </a:r>
            <a:endParaRPr lang="en-US" sz="3000" dirty="0">
              <a:solidFill>
                <a:schemeClr val="accent2"/>
              </a:solidFill>
            </a:endParaRPr>
          </a:p>
        </p:txBody>
      </p:sp>
      <p:sp>
        <p:nvSpPr>
          <p:cNvPr id="12" name="Rectangle 11"/>
          <p:cNvSpPr/>
          <p:nvPr/>
        </p:nvSpPr>
        <p:spPr>
          <a:xfrm>
            <a:off x="1454707" y="5174087"/>
            <a:ext cx="415498" cy="553998"/>
          </a:xfrm>
          <a:prstGeom prst="rect">
            <a:avLst/>
          </a:prstGeom>
        </p:spPr>
        <p:txBody>
          <a:bodyPr wrap="none">
            <a:spAutoFit/>
          </a:bodyPr>
          <a:lstStyle/>
          <a:p>
            <a:r>
              <a:rPr lang="en-US" sz="3000" b="1" dirty="0">
                <a:solidFill>
                  <a:schemeClr val="accent2"/>
                </a:solidFill>
                <a:latin typeface="Courier New" panose="02070309020205020404" pitchFamily="49" charset="0"/>
                <a:cs typeface="Courier New" panose="02070309020205020404" pitchFamily="49" charset="0"/>
              </a:rPr>
              <a:t>W</a:t>
            </a:r>
          </a:p>
        </p:txBody>
      </p:sp>
      <p:sp>
        <p:nvSpPr>
          <p:cNvPr id="13" name="Rectangle 12"/>
          <p:cNvSpPr/>
          <p:nvPr/>
        </p:nvSpPr>
        <p:spPr>
          <a:xfrm>
            <a:off x="1878666" y="5174087"/>
            <a:ext cx="415498" cy="553998"/>
          </a:xfrm>
          <a:prstGeom prst="rect">
            <a:avLst/>
          </a:prstGeom>
        </p:spPr>
        <p:txBody>
          <a:bodyPr wrap="none">
            <a:spAutoFit/>
          </a:bodyPr>
          <a:lstStyle/>
          <a:p>
            <a:r>
              <a:rPr lang="en-US" sz="3000" b="1" dirty="0">
                <a:solidFill>
                  <a:schemeClr val="accent2"/>
                </a:solidFill>
                <a:latin typeface="Courier New" panose="02070309020205020404" pitchFamily="49" charset="0"/>
                <a:cs typeface="Courier New" panose="02070309020205020404" pitchFamily="49" charset="0"/>
              </a:rPr>
              <a:t>M</a:t>
            </a:r>
          </a:p>
        </p:txBody>
      </p:sp>
      <p:sp>
        <p:nvSpPr>
          <p:cNvPr id="15" name="Rectangle 14"/>
          <p:cNvSpPr/>
          <p:nvPr/>
        </p:nvSpPr>
        <p:spPr>
          <a:xfrm>
            <a:off x="5709834" y="4519998"/>
            <a:ext cx="329357" cy="139543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6135253" y="4519998"/>
            <a:ext cx="329357" cy="139543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7388400" y="4519998"/>
            <a:ext cx="329357" cy="139543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9501617" y="4519998"/>
            <a:ext cx="329357" cy="139543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1927281" y="4519998"/>
            <a:ext cx="329357" cy="139543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3609619" y="4519998"/>
            <a:ext cx="329357" cy="139543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5292513" y="4519998"/>
            <a:ext cx="329357" cy="139543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8660479" y="4519998"/>
            <a:ext cx="329357" cy="139543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10754354" y="4519998"/>
            <a:ext cx="329357" cy="139543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0125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15"/>
                                        </p:tgtEl>
                                      </p:cBhvr>
                                    </p:animEffect>
                                    <p:set>
                                      <p:cBhvr>
                                        <p:cTn id="21" dur="1" fill="hold">
                                          <p:stCondLst>
                                            <p:cond delay="499"/>
                                          </p:stCondLst>
                                        </p:cTn>
                                        <p:tgtEl>
                                          <p:spTgt spid="15"/>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16"/>
                                        </p:tgtEl>
                                      </p:cBhvr>
                                    </p:animEffect>
                                    <p:set>
                                      <p:cBhvr>
                                        <p:cTn id="24" dur="1" fill="hold">
                                          <p:stCondLst>
                                            <p:cond delay="499"/>
                                          </p:stCondLst>
                                        </p:cTn>
                                        <p:tgtEl>
                                          <p:spTgt spid="16"/>
                                        </p:tgtEl>
                                        <p:attrNameLst>
                                          <p:attrName>style.visibility</p:attrName>
                                        </p:attrNameLst>
                                      </p:cBhvr>
                                      <p:to>
                                        <p:strVal val="hidden"/>
                                      </p:to>
                                    </p:set>
                                  </p:childTnLst>
                                </p:cTn>
                              </p:par>
                              <p:par>
                                <p:cTn id="25" presetID="10" presetClass="exit" presetSubtype="0" fill="hold" grpId="1" nodeType="withEffect">
                                  <p:stCondLst>
                                    <p:cond delay="0"/>
                                  </p:stCondLst>
                                  <p:childTnLst>
                                    <p:animEffect transition="out" filter="fade">
                                      <p:cBhvr>
                                        <p:cTn id="26" dur="500"/>
                                        <p:tgtEl>
                                          <p:spTgt spid="17"/>
                                        </p:tgtEl>
                                      </p:cBhvr>
                                    </p:animEffect>
                                    <p:set>
                                      <p:cBhvr>
                                        <p:cTn id="27" dur="1" fill="hold">
                                          <p:stCondLst>
                                            <p:cond delay="499"/>
                                          </p:stCondLst>
                                        </p:cTn>
                                        <p:tgtEl>
                                          <p:spTgt spid="17"/>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18"/>
                                        </p:tgtEl>
                                      </p:cBhvr>
                                    </p:animEffect>
                                    <p:set>
                                      <p:cBhvr>
                                        <p:cTn id="30" dur="1" fill="hold">
                                          <p:stCondLst>
                                            <p:cond delay="499"/>
                                          </p:stCondLst>
                                        </p:cTn>
                                        <p:tgtEl>
                                          <p:spTgt spid="18"/>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6" grpId="0" animBg="1"/>
      <p:bldP spid="16" grpId="1" animBg="1"/>
      <p:bldP spid="17" grpId="0" animBg="1"/>
      <p:bldP spid="17" grpId="1" animBg="1"/>
      <p:bldP spid="18" grpId="0" animBg="1"/>
      <p:bldP spid="18" grpId="1" animBg="1"/>
      <p:bldP spid="19" grpId="0" animBg="1"/>
      <p:bldP spid="20" grpId="0" animBg="1"/>
      <p:bldP spid="21" grpId="0" animBg="1"/>
      <p:bldP spid="22" grpId="0" animBg="1"/>
      <p:bldP spid="2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lstStyle/>
          <a:p>
            <a:pPr algn="r"/>
            <a:r>
              <a:rPr lang="en-US" b="1" dirty="0">
                <a:solidFill>
                  <a:srgbClr val="92D050"/>
                </a:solidFill>
                <a:latin typeface="+mn-lt"/>
              </a:rPr>
              <a:t>Substitution Cipher – Encrypt</a:t>
            </a:r>
            <a:endParaRPr lang="en-US" dirty="0">
              <a:latin typeface="+mn-lt"/>
            </a:endParaRPr>
          </a:p>
        </p:txBody>
      </p:sp>
      <p:sp>
        <p:nvSpPr>
          <p:cNvPr id="4" name="TextBox 3"/>
          <p:cNvSpPr txBox="1"/>
          <p:nvPr/>
        </p:nvSpPr>
        <p:spPr>
          <a:xfrm>
            <a:off x="258740" y="1309221"/>
            <a:ext cx="11412755" cy="830997"/>
          </a:xfrm>
          <a:prstGeom prst="rect">
            <a:avLst/>
          </a:prstGeom>
          <a:noFill/>
        </p:spPr>
        <p:txBody>
          <a:bodyPr wrap="square" rtlCol="0">
            <a:spAutoFit/>
          </a:bodyPr>
          <a:lstStyle/>
          <a:p>
            <a:pPr algn="ctr"/>
            <a:r>
              <a:rPr lang="en-US" sz="4800" b="1" spc="500" dirty="0">
                <a:solidFill>
                  <a:srgbClr val="00B0F0"/>
                </a:solidFill>
                <a:latin typeface="Courier New" panose="02070309020205020404" pitchFamily="49" charset="0"/>
                <a:cs typeface="Courier New" panose="02070309020205020404" pitchFamily="49" charset="0"/>
              </a:rPr>
              <a:t>ABCDEFGHIJKLMNOPQRSTUVWXYZ</a:t>
            </a:r>
          </a:p>
        </p:txBody>
      </p:sp>
      <p:sp>
        <p:nvSpPr>
          <p:cNvPr id="5" name="Rectangle 4"/>
          <p:cNvSpPr/>
          <p:nvPr/>
        </p:nvSpPr>
        <p:spPr>
          <a:xfrm>
            <a:off x="314178" y="1438531"/>
            <a:ext cx="11197884"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14178" y="2140218"/>
            <a:ext cx="11197883"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58739" y="2010734"/>
            <a:ext cx="11412755" cy="830997"/>
          </a:xfrm>
          <a:prstGeom prst="rect">
            <a:avLst/>
          </a:prstGeom>
          <a:noFill/>
        </p:spPr>
        <p:txBody>
          <a:bodyPr wrap="square" rtlCol="0">
            <a:spAutoFit/>
          </a:bodyPr>
          <a:lstStyle/>
          <a:p>
            <a:pPr algn="ctr"/>
            <a:r>
              <a:rPr lang="en-US" sz="4800" b="1" spc="500" dirty="0">
                <a:solidFill>
                  <a:srgbClr val="FF0000"/>
                </a:solidFill>
                <a:latin typeface="Courier New" panose="02070309020205020404" pitchFamily="49" charset="0"/>
                <a:cs typeface="Courier New" panose="02070309020205020404" pitchFamily="49" charset="0"/>
              </a:rPr>
              <a:t>HIDXMVCJNUESQYPZBTRLWOKFGA</a:t>
            </a:r>
          </a:p>
        </p:txBody>
      </p:sp>
      <p:sp>
        <p:nvSpPr>
          <p:cNvPr id="3" name="Rectangle 2"/>
          <p:cNvSpPr/>
          <p:nvPr/>
        </p:nvSpPr>
        <p:spPr>
          <a:xfrm>
            <a:off x="618435" y="2967334"/>
            <a:ext cx="10990469" cy="1384995"/>
          </a:xfrm>
          <a:prstGeom prst="rect">
            <a:avLst/>
          </a:prstGeom>
        </p:spPr>
        <p:txBody>
          <a:bodyPr wrap="square">
            <a:spAutoFit/>
          </a:bodyPr>
          <a:lstStyle/>
          <a:p>
            <a:r>
              <a:rPr lang="en-US" sz="2800" b="1" dirty="0">
                <a:solidFill>
                  <a:srgbClr val="FFFF00"/>
                </a:solidFill>
                <a:latin typeface="Courier New" panose="02070309020205020404" pitchFamily="49" charset="0"/>
                <a:cs typeface="Courier New" panose="02070309020205020404" pitchFamily="49" charset="0"/>
              </a:rPr>
              <a:t>TRUE GREATNESS IS MEASURED BY HOW MUCH FREEDOM YOU GIVE TO OTHERS NOT BY HOW MUCH YOU CAN COERCE OTHERS TO DO WHAT YOU WANT</a:t>
            </a:r>
          </a:p>
        </p:txBody>
      </p:sp>
      <p:sp>
        <p:nvSpPr>
          <p:cNvPr id="9" name="Rectangle 8"/>
          <p:cNvSpPr/>
          <p:nvPr/>
        </p:nvSpPr>
        <p:spPr>
          <a:xfrm>
            <a:off x="618435" y="4529435"/>
            <a:ext cx="10858499" cy="1384995"/>
          </a:xfrm>
          <a:prstGeom prst="rect">
            <a:avLst/>
          </a:prstGeom>
        </p:spPr>
        <p:txBody>
          <a:bodyPr wrap="square">
            <a:spAutoFit/>
          </a:bodyPr>
          <a:lstStyle/>
          <a:p>
            <a:r>
              <a:rPr lang="en-US" sz="2800" b="1" dirty="0">
                <a:solidFill>
                  <a:schemeClr val="accent2"/>
                </a:solidFill>
                <a:latin typeface="Courier New" panose="02070309020205020404" pitchFamily="49" charset="0"/>
                <a:cs typeface="Courier New" panose="02070309020205020404" pitchFamily="49" charset="0"/>
              </a:rPr>
              <a:t>LTWM CTMHLYMRR NR QMHRWTMX IG JPK QWDJ VTMMXPQ GPW CNOM LP PLJMTR YPL IG JPK QWDJ GPW DHY DPMTDM PLJMTR LP XP KJHL GPW KHYL</a:t>
            </a:r>
          </a:p>
        </p:txBody>
      </p:sp>
    </p:spTree>
    <p:extLst>
      <p:ext uri="{BB962C8B-B14F-4D97-AF65-F5344CB8AC3E}">
        <p14:creationId xmlns:p14="http://schemas.microsoft.com/office/powerpoint/2010/main" val="2523270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618435" y="2967334"/>
            <a:ext cx="10858499" cy="1384995"/>
          </a:xfrm>
          <a:prstGeom prst="rect">
            <a:avLst/>
          </a:prstGeom>
        </p:spPr>
        <p:txBody>
          <a:bodyPr wrap="square">
            <a:spAutoFit/>
          </a:bodyPr>
          <a:lstStyle/>
          <a:p>
            <a:r>
              <a:rPr lang="en-US" sz="2800" b="1" dirty="0">
                <a:solidFill>
                  <a:schemeClr val="accent2"/>
                </a:solidFill>
                <a:latin typeface="Courier New" panose="02070309020205020404" pitchFamily="49" charset="0"/>
                <a:cs typeface="Courier New" panose="02070309020205020404" pitchFamily="49" charset="0"/>
              </a:rPr>
              <a:t>LTWM CTMHLYMRR NR QMHRWTMX IG JPK QWDJ VTMMXPQ GPW CNOM LP PLJMTR YPL IG JPK QWDJ GPW DHY DPMTDM PLJMTR LP XP KJHL GPW KHYL</a:t>
            </a:r>
          </a:p>
        </p:txBody>
      </p:sp>
      <p:sp>
        <p:nvSpPr>
          <p:cNvPr id="2" name="Title 1"/>
          <p:cNvSpPr>
            <a:spLocks noGrp="1"/>
          </p:cNvSpPr>
          <p:nvPr>
            <p:ph type="title"/>
          </p:nvPr>
        </p:nvSpPr>
        <p:spPr>
          <a:xfrm>
            <a:off x="838200" y="365125"/>
            <a:ext cx="10515600" cy="1325563"/>
          </a:xfrm>
        </p:spPr>
        <p:txBody>
          <a:bodyPr/>
          <a:lstStyle/>
          <a:p>
            <a:pPr algn="r"/>
            <a:r>
              <a:rPr lang="en-US" b="1" dirty="0">
                <a:solidFill>
                  <a:srgbClr val="92D050"/>
                </a:solidFill>
                <a:latin typeface="+mn-lt"/>
              </a:rPr>
              <a:t>Substitution Cipher – Decrypt</a:t>
            </a:r>
            <a:endParaRPr lang="en-US" dirty="0">
              <a:latin typeface="+mn-lt"/>
            </a:endParaRPr>
          </a:p>
        </p:txBody>
      </p:sp>
      <p:sp>
        <p:nvSpPr>
          <p:cNvPr id="4" name="TextBox 3"/>
          <p:cNvSpPr txBox="1"/>
          <p:nvPr/>
        </p:nvSpPr>
        <p:spPr>
          <a:xfrm>
            <a:off x="258740" y="1309221"/>
            <a:ext cx="11412755" cy="830997"/>
          </a:xfrm>
          <a:prstGeom prst="rect">
            <a:avLst/>
          </a:prstGeom>
          <a:noFill/>
        </p:spPr>
        <p:txBody>
          <a:bodyPr wrap="square" rtlCol="0">
            <a:spAutoFit/>
          </a:bodyPr>
          <a:lstStyle/>
          <a:p>
            <a:pPr algn="ctr"/>
            <a:r>
              <a:rPr lang="en-US" sz="4800" b="1" spc="500" dirty="0">
                <a:solidFill>
                  <a:srgbClr val="00B0F0"/>
                </a:solidFill>
                <a:latin typeface="Courier New" panose="02070309020205020404" pitchFamily="49" charset="0"/>
                <a:cs typeface="Courier New" panose="02070309020205020404" pitchFamily="49" charset="0"/>
              </a:rPr>
              <a:t>ABCDEFGHIJKLMNOPQRSTUVWXYZ</a:t>
            </a:r>
          </a:p>
        </p:txBody>
      </p:sp>
      <p:sp>
        <p:nvSpPr>
          <p:cNvPr id="5" name="Rectangle 4"/>
          <p:cNvSpPr/>
          <p:nvPr/>
        </p:nvSpPr>
        <p:spPr>
          <a:xfrm>
            <a:off x="314178" y="1438531"/>
            <a:ext cx="11197884"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14178" y="2140218"/>
            <a:ext cx="11197883"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58739" y="2010734"/>
            <a:ext cx="11412755" cy="830997"/>
          </a:xfrm>
          <a:prstGeom prst="rect">
            <a:avLst/>
          </a:prstGeom>
          <a:noFill/>
        </p:spPr>
        <p:txBody>
          <a:bodyPr wrap="square" rtlCol="0">
            <a:spAutoFit/>
          </a:bodyPr>
          <a:lstStyle/>
          <a:p>
            <a:pPr algn="ctr"/>
            <a:r>
              <a:rPr lang="en-US" sz="4800" b="1" spc="500" dirty="0">
                <a:solidFill>
                  <a:srgbClr val="FF0000"/>
                </a:solidFill>
                <a:latin typeface="Courier New" panose="02070309020205020404" pitchFamily="49" charset="0"/>
                <a:cs typeface="Courier New" panose="02070309020205020404" pitchFamily="49" charset="0"/>
              </a:rPr>
              <a:t>HIDXMVCJNUESQYPZBTRLWOKFGA</a:t>
            </a:r>
          </a:p>
        </p:txBody>
      </p:sp>
      <p:graphicFrame>
        <p:nvGraphicFramePr>
          <p:cNvPr id="6" name="Table 5"/>
          <p:cNvGraphicFramePr>
            <a:graphicFrameLocks noGrp="1"/>
          </p:cNvGraphicFramePr>
          <p:nvPr>
            <p:extLst>
              <p:ext uri="{D42A27DB-BD31-4B8C-83A1-F6EECF244321}">
                <p14:modId xmlns:p14="http://schemas.microsoft.com/office/powerpoint/2010/main" val="1250474592"/>
              </p:ext>
            </p:extLst>
          </p:nvPr>
        </p:nvGraphicFramePr>
        <p:xfrm>
          <a:off x="618435" y="4630805"/>
          <a:ext cx="10946312" cy="1097280"/>
        </p:xfrm>
        <a:graphic>
          <a:graphicData uri="http://schemas.openxmlformats.org/drawingml/2006/table">
            <a:tbl>
              <a:tblPr firstRow="1" bandRow="1">
                <a:tableStyleId>{2D5ABB26-0587-4C30-8999-92F81FD0307C}</a:tableStyleId>
              </a:tblPr>
              <a:tblGrid>
                <a:gridCol w="421012">
                  <a:extLst>
                    <a:ext uri="{9D8B030D-6E8A-4147-A177-3AD203B41FA5}">
                      <a16:colId xmlns:a16="http://schemas.microsoft.com/office/drawing/2014/main" val="1422182939"/>
                    </a:ext>
                  </a:extLst>
                </a:gridCol>
                <a:gridCol w="421012">
                  <a:extLst>
                    <a:ext uri="{9D8B030D-6E8A-4147-A177-3AD203B41FA5}">
                      <a16:colId xmlns:a16="http://schemas.microsoft.com/office/drawing/2014/main" val="1456410437"/>
                    </a:ext>
                  </a:extLst>
                </a:gridCol>
                <a:gridCol w="421012">
                  <a:extLst>
                    <a:ext uri="{9D8B030D-6E8A-4147-A177-3AD203B41FA5}">
                      <a16:colId xmlns:a16="http://schemas.microsoft.com/office/drawing/2014/main" val="2681263522"/>
                    </a:ext>
                  </a:extLst>
                </a:gridCol>
                <a:gridCol w="421012">
                  <a:extLst>
                    <a:ext uri="{9D8B030D-6E8A-4147-A177-3AD203B41FA5}">
                      <a16:colId xmlns:a16="http://schemas.microsoft.com/office/drawing/2014/main" val="3107445130"/>
                    </a:ext>
                  </a:extLst>
                </a:gridCol>
                <a:gridCol w="421012">
                  <a:extLst>
                    <a:ext uri="{9D8B030D-6E8A-4147-A177-3AD203B41FA5}">
                      <a16:colId xmlns:a16="http://schemas.microsoft.com/office/drawing/2014/main" val="1158435935"/>
                    </a:ext>
                  </a:extLst>
                </a:gridCol>
                <a:gridCol w="421012">
                  <a:extLst>
                    <a:ext uri="{9D8B030D-6E8A-4147-A177-3AD203B41FA5}">
                      <a16:colId xmlns:a16="http://schemas.microsoft.com/office/drawing/2014/main" val="1913229693"/>
                    </a:ext>
                  </a:extLst>
                </a:gridCol>
                <a:gridCol w="421012">
                  <a:extLst>
                    <a:ext uri="{9D8B030D-6E8A-4147-A177-3AD203B41FA5}">
                      <a16:colId xmlns:a16="http://schemas.microsoft.com/office/drawing/2014/main" val="183040873"/>
                    </a:ext>
                  </a:extLst>
                </a:gridCol>
                <a:gridCol w="421012">
                  <a:extLst>
                    <a:ext uri="{9D8B030D-6E8A-4147-A177-3AD203B41FA5}">
                      <a16:colId xmlns:a16="http://schemas.microsoft.com/office/drawing/2014/main" val="4157030930"/>
                    </a:ext>
                  </a:extLst>
                </a:gridCol>
                <a:gridCol w="421012">
                  <a:extLst>
                    <a:ext uri="{9D8B030D-6E8A-4147-A177-3AD203B41FA5}">
                      <a16:colId xmlns:a16="http://schemas.microsoft.com/office/drawing/2014/main" val="3621391175"/>
                    </a:ext>
                  </a:extLst>
                </a:gridCol>
                <a:gridCol w="421012">
                  <a:extLst>
                    <a:ext uri="{9D8B030D-6E8A-4147-A177-3AD203B41FA5}">
                      <a16:colId xmlns:a16="http://schemas.microsoft.com/office/drawing/2014/main" val="302986549"/>
                    </a:ext>
                  </a:extLst>
                </a:gridCol>
                <a:gridCol w="421012">
                  <a:extLst>
                    <a:ext uri="{9D8B030D-6E8A-4147-A177-3AD203B41FA5}">
                      <a16:colId xmlns:a16="http://schemas.microsoft.com/office/drawing/2014/main" val="1839777987"/>
                    </a:ext>
                  </a:extLst>
                </a:gridCol>
                <a:gridCol w="421012">
                  <a:extLst>
                    <a:ext uri="{9D8B030D-6E8A-4147-A177-3AD203B41FA5}">
                      <a16:colId xmlns:a16="http://schemas.microsoft.com/office/drawing/2014/main" val="4071546067"/>
                    </a:ext>
                  </a:extLst>
                </a:gridCol>
                <a:gridCol w="421012">
                  <a:extLst>
                    <a:ext uri="{9D8B030D-6E8A-4147-A177-3AD203B41FA5}">
                      <a16:colId xmlns:a16="http://schemas.microsoft.com/office/drawing/2014/main" val="143673472"/>
                    </a:ext>
                  </a:extLst>
                </a:gridCol>
                <a:gridCol w="421012">
                  <a:extLst>
                    <a:ext uri="{9D8B030D-6E8A-4147-A177-3AD203B41FA5}">
                      <a16:colId xmlns:a16="http://schemas.microsoft.com/office/drawing/2014/main" val="536248113"/>
                    </a:ext>
                  </a:extLst>
                </a:gridCol>
                <a:gridCol w="421012">
                  <a:extLst>
                    <a:ext uri="{9D8B030D-6E8A-4147-A177-3AD203B41FA5}">
                      <a16:colId xmlns:a16="http://schemas.microsoft.com/office/drawing/2014/main" val="2396976485"/>
                    </a:ext>
                  </a:extLst>
                </a:gridCol>
                <a:gridCol w="421012">
                  <a:extLst>
                    <a:ext uri="{9D8B030D-6E8A-4147-A177-3AD203B41FA5}">
                      <a16:colId xmlns:a16="http://schemas.microsoft.com/office/drawing/2014/main" val="2711609110"/>
                    </a:ext>
                  </a:extLst>
                </a:gridCol>
                <a:gridCol w="421012">
                  <a:extLst>
                    <a:ext uri="{9D8B030D-6E8A-4147-A177-3AD203B41FA5}">
                      <a16:colId xmlns:a16="http://schemas.microsoft.com/office/drawing/2014/main" val="1674921760"/>
                    </a:ext>
                  </a:extLst>
                </a:gridCol>
                <a:gridCol w="421012">
                  <a:extLst>
                    <a:ext uri="{9D8B030D-6E8A-4147-A177-3AD203B41FA5}">
                      <a16:colId xmlns:a16="http://schemas.microsoft.com/office/drawing/2014/main" val="2088161740"/>
                    </a:ext>
                  </a:extLst>
                </a:gridCol>
                <a:gridCol w="421012">
                  <a:extLst>
                    <a:ext uri="{9D8B030D-6E8A-4147-A177-3AD203B41FA5}">
                      <a16:colId xmlns:a16="http://schemas.microsoft.com/office/drawing/2014/main" val="4284741922"/>
                    </a:ext>
                  </a:extLst>
                </a:gridCol>
                <a:gridCol w="421012">
                  <a:extLst>
                    <a:ext uri="{9D8B030D-6E8A-4147-A177-3AD203B41FA5}">
                      <a16:colId xmlns:a16="http://schemas.microsoft.com/office/drawing/2014/main" val="1767339331"/>
                    </a:ext>
                  </a:extLst>
                </a:gridCol>
                <a:gridCol w="421012">
                  <a:extLst>
                    <a:ext uri="{9D8B030D-6E8A-4147-A177-3AD203B41FA5}">
                      <a16:colId xmlns:a16="http://schemas.microsoft.com/office/drawing/2014/main" val="278923919"/>
                    </a:ext>
                  </a:extLst>
                </a:gridCol>
                <a:gridCol w="421012">
                  <a:extLst>
                    <a:ext uri="{9D8B030D-6E8A-4147-A177-3AD203B41FA5}">
                      <a16:colId xmlns:a16="http://schemas.microsoft.com/office/drawing/2014/main" val="2207831031"/>
                    </a:ext>
                  </a:extLst>
                </a:gridCol>
                <a:gridCol w="421012">
                  <a:extLst>
                    <a:ext uri="{9D8B030D-6E8A-4147-A177-3AD203B41FA5}">
                      <a16:colId xmlns:a16="http://schemas.microsoft.com/office/drawing/2014/main" val="3333767308"/>
                    </a:ext>
                  </a:extLst>
                </a:gridCol>
                <a:gridCol w="421012">
                  <a:extLst>
                    <a:ext uri="{9D8B030D-6E8A-4147-A177-3AD203B41FA5}">
                      <a16:colId xmlns:a16="http://schemas.microsoft.com/office/drawing/2014/main" val="3932724095"/>
                    </a:ext>
                  </a:extLst>
                </a:gridCol>
                <a:gridCol w="421012">
                  <a:extLst>
                    <a:ext uri="{9D8B030D-6E8A-4147-A177-3AD203B41FA5}">
                      <a16:colId xmlns:a16="http://schemas.microsoft.com/office/drawing/2014/main" val="835300016"/>
                    </a:ext>
                  </a:extLst>
                </a:gridCol>
                <a:gridCol w="421012">
                  <a:extLst>
                    <a:ext uri="{9D8B030D-6E8A-4147-A177-3AD203B41FA5}">
                      <a16:colId xmlns:a16="http://schemas.microsoft.com/office/drawing/2014/main" val="2124109482"/>
                    </a:ext>
                  </a:extLst>
                </a:gridCol>
              </a:tblGrid>
              <a:tr h="370840">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W</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C</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H</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Q</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H</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W</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743112759"/>
                  </a:ext>
                </a:extLst>
              </a:tr>
              <a:tr h="370840">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205228990"/>
                  </a:ext>
                </a:extLst>
              </a:tr>
            </a:tbl>
          </a:graphicData>
        </a:graphic>
      </p:graphicFrame>
      <p:sp>
        <p:nvSpPr>
          <p:cNvPr id="9" name="Rectangle 8"/>
          <p:cNvSpPr/>
          <p:nvPr/>
        </p:nvSpPr>
        <p:spPr>
          <a:xfrm>
            <a:off x="604192" y="4689230"/>
            <a:ext cx="457200" cy="45720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21073" y="5174087"/>
            <a:ext cx="184731" cy="553998"/>
          </a:xfrm>
          <a:prstGeom prst="rect">
            <a:avLst/>
          </a:prstGeom>
        </p:spPr>
        <p:txBody>
          <a:bodyPr wrap="none">
            <a:spAutoFit/>
          </a:bodyPr>
          <a:lstStyle/>
          <a:p>
            <a:endParaRPr lang="en-US" sz="3000" dirty="0">
              <a:solidFill>
                <a:schemeClr val="accent2"/>
              </a:solidFill>
            </a:endParaRPr>
          </a:p>
        </p:txBody>
      </p:sp>
      <p:sp>
        <p:nvSpPr>
          <p:cNvPr id="10" name="Rectangle 9"/>
          <p:cNvSpPr/>
          <p:nvPr/>
        </p:nvSpPr>
        <p:spPr>
          <a:xfrm>
            <a:off x="623198" y="5170245"/>
            <a:ext cx="415498" cy="553998"/>
          </a:xfrm>
          <a:prstGeom prst="rect">
            <a:avLst/>
          </a:prstGeom>
        </p:spPr>
        <p:txBody>
          <a:bodyPr wrap="none">
            <a:spAutoFit/>
          </a:bodyPr>
          <a:lstStyle/>
          <a:p>
            <a:pPr algn="ctr"/>
            <a:r>
              <a:rPr lang="en-US" sz="3000" b="1" dirty="0">
                <a:solidFill>
                  <a:srgbClr val="FFFF00"/>
                </a:solidFill>
                <a:latin typeface="Courier New" panose="02070309020205020404" pitchFamily="49" charset="0"/>
                <a:cs typeface="Courier New" panose="02070309020205020404" pitchFamily="49" charset="0"/>
              </a:rPr>
              <a:t>T</a:t>
            </a:r>
          </a:p>
        </p:txBody>
      </p:sp>
    </p:spTree>
    <p:extLst>
      <p:ext uri="{BB962C8B-B14F-4D97-AF65-F5344CB8AC3E}">
        <p14:creationId xmlns:p14="http://schemas.microsoft.com/office/powerpoint/2010/main" val="4071436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1" nodeType="clickEffect">
                                  <p:stCondLst>
                                    <p:cond delay="0"/>
                                  </p:stCondLst>
                                  <p:childTnLst>
                                    <p:animMotion origin="layout" path="M 6.25E-7 3.7037E-7 L 0.64609 -0.36435 " pathEditMode="relative" rAng="0" ptsTypes="AA">
                                      <p:cBhvr>
                                        <p:cTn id="11" dur="1000" fill="hold"/>
                                        <p:tgtEl>
                                          <p:spTgt spid="9"/>
                                        </p:tgtEl>
                                        <p:attrNameLst>
                                          <p:attrName>ppt_x</p:attrName>
                                          <p:attrName>ppt_y</p:attrName>
                                        </p:attrNameLst>
                                      </p:cBhvr>
                                      <p:rCtr x="32305" y="-18218"/>
                                    </p:animMotion>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grpId="2" nodeType="clickEffect">
                                  <p:stCondLst>
                                    <p:cond delay="0"/>
                                  </p:stCondLst>
                                  <p:childTnLst>
                                    <p:animMotion origin="layout" path="M 0.64609 -0.36435 L 0.64687 -0.46458 " pathEditMode="relative" rAng="0" ptsTypes="AA">
                                      <p:cBhvr>
                                        <p:cTn id="15" dur="1000" fill="hold"/>
                                        <p:tgtEl>
                                          <p:spTgt spid="9"/>
                                        </p:tgtEl>
                                        <p:attrNameLst>
                                          <p:attrName>ppt_x</p:attrName>
                                          <p:attrName>ppt_y</p:attrName>
                                        </p:attrNameLst>
                                      </p:cBhvr>
                                      <p:rCtr x="39" y="-5023"/>
                                    </p:animMotion>
                                  </p:childTnLst>
                                </p:cTn>
                              </p:par>
                              <p:par>
                                <p:cTn id="16" presetID="7" presetClass="emph" presetSubtype="2" fill="hold" nodeType="withEffect">
                                  <p:stCondLst>
                                    <p:cond delay="0"/>
                                  </p:stCondLst>
                                  <p:childTnLst>
                                    <p:animClr clrSpc="rgb" dir="cw">
                                      <p:cBhvr>
                                        <p:cTn id="17" dur="1000" fill="hold"/>
                                        <p:tgtEl>
                                          <p:spTgt spid="9"/>
                                        </p:tgtEl>
                                        <p:attrNameLst>
                                          <p:attrName>stroke.color</p:attrName>
                                        </p:attrNameLst>
                                      </p:cBhvr>
                                      <p:to>
                                        <a:srgbClr val="FFFF00"/>
                                      </p:to>
                                    </p:animClr>
                                    <p:set>
                                      <p:cBhvr>
                                        <p:cTn id="18" dur="1000" fill="hold"/>
                                        <p:tgtEl>
                                          <p:spTgt spid="9"/>
                                        </p:tgtEl>
                                        <p:attrNameLst>
                                          <p:attrName>stroke.on</p:attrName>
                                        </p:attrNameLst>
                                      </p:cBhvr>
                                      <p:to>
                                        <p:strVal val="true"/>
                                      </p:to>
                                    </p:set>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3" nodeType="clickEffect">
                                  <p:stCondLst>
                                    <p:cond delay="0"/>
                                  </p:stCondLst>
                                  <p:childTnLst>
                                    <p:animMotion origin="layout" path="M 0.64687 -0.46458 L 0.00039 0.07593 " pathEditMode="relative" rAng="0" ptsTypes="AA">
                                      <p:cBhvr>
                                        <p:cTn id="22" dur="1000" fill="hold"/>
                                        <p:tgtEl>
                                          <p:spTgt spid="9"/>
                                        </p:tgtEl>
                                        <p:attrNameLst>
                                          <p:attrName>ppt_x</p:attrName>
                                          <p:attrName>ppt_y</p:attrName>
                                        </p:attrNameLst>
                                      </p:cBhvr>
                                      <p:rCtr x="-32331" y="27014"/>
                                    </p:animMotion>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9" grpId="2" animBg="1"/>
      <p:bldP spid="9" grpId="3" animBg="1"/>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618435" y="2967334"/>
            <a:ext cx="10858499" cy="1384995"/>
          </a:xfrm>
          <a:prstGeom prst="rect">
            <a:avLst/>
          </a:prstGeom>
        </p:spPr>
        <p:txBody>
          <a:bodyPr wrap="square">
            <a:spAutoFit/>
          </a:bodyPr>
          <a:lstStyle/>
          <a:p>
            <a:r>
              <a:rPr lang="en-US" sz="2800" b="1" dirty="0">
                <a:solidFill>
                  <a:schemeClr val="accent2"/>
                </a:solidFill>
                <a:latin typeface="Courier New" panose="02070309020205020404" pitchFamily="49" charset="0"/>
                <a:cs typeface="Courier New" panose="02070309020205020404" pitchFamily="49" charset="0"/>
              </a:rPr>
              <a:t>LTWM CTMHLYMRR NR QMHRWTMX IG JPK QWDJ VTMMXPQ GPW CNOM LP PLJMTR YPL IG JPK QWDJ GPW DHY DPMTDM PLJMTR LP XP KJHL GPW KHYL</a:t>
            </a:r>
          </a:p>
        </p:txBody>
      </p:sp>
      <p:sp>
        <p:nvSpPr>
          <p:cNvPr id="2" name="Title 1"/>
          <p:cNvSpPr>
            <a:spLocks noGrp="1"/>
          </p:cNvSpPr>
          <p:nvPr>
            <p:ph type="title"/>
          </p:nvPr>
        </p:nvSpPr>
        <p:spPr>
          <a:xfrm>
            <a:off x="838200" y="365125"/>
            <a:ext cx="10515600" cy="1325563"/>
          </a:xfrm>
        </p:spPr>
        <p:txBody>
          <a:bodyPr/>
          <a:lstStyle/>
          <a:p>
            <a:pPr algn="r"/>
            <a:r>
              <a:rPr lang="en-US" b="1" dirty="0">
                <a:solidFill>
                  <a:srgbClr val="92D050"/>
                </a:solidFill>
                <a:latin typeface="+mn-lt"/>
              </a:rPr>
              <a:t>Substitution Cipher – Decrypt</a:t>
            </a:r>
            <a:endParaRPr lang="en-US" dirty="0">
              <a:latin typeface="+mn-lt"/>
            </a:endParaRPr>
          </a:p>
        </p:txBody>
      </p:sp>
      <p:sp>
        <p:nvSpPr>
          <p:cNvPr id="4" name="TextBox 3"/>
          <p:cNvSpPr txBox="1"/>
          <p:nvPr/>
        </p:nvSpPr>
        <p:spPr>
          <a:xfrm>
            <a:off x="258740" y="1309221"/>
            <a:ext cx="11412755" cy="830997"/>
          </a:xfrm>
          <a:prstGeom prst="rect">
            <a:avLst/>
          </a:prstGeom>
          <a:noFill/>
        </p:spPr>
        <p:txBody>
          <a:bodyPr wrap="square" rtlCol="0">
            <a:spAutoFit/>
          </a:bodyPr>
          <a:lstStyle/>
          <a:p>
            <a:pPr algn="ctr"/>
            <a:r>
              <a:rPr lang="en-US" sz="4800" b="1" spc="500" dirty="0">
                <a:solidFill>
                  <a:srgbClr val="00B0F0"/>
                </a:solidFill>
                <a:latin typeface="Courier New" panose="02070309020205020404" pitchFamily="49" charset="0"/>
                <a:cs typeface="Courier New" panose="02070309020205020404" pitchFamily="49" charset="0"/>
              </a:rPr>
              <a:t>ABCDEFGHIJKLMNOPQRSTUVWXYZ</a:t>
            </a:r>
          </a:p>
        </p:txBody>
      </p:sp>
      <p:sp>
        <p:nvSpPr>
          <p:cNvPr id="5" name="Rectangle 4"/>
          <p:cNvSpPr/>
          <p:nvPr/>
        </p:nvSpPr>
        <p:spPr>
          <a:xfrm>
            <a:off x="314178" y="1438531"/>
            <a:ext cx="11197884"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14178" y="2140218"/>
            <a:ext cx="11197883"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58739" y="2010734"/>
            <a:ext cx="11412755" cy="830997"/>
          </a:xfrm>
          <a:prstGeom prst="rect">
            <a:avLst/>
          </a:prstGeom>
          <a:noFill/>
        </p:spPr>
        <p:txBody>
          <a:bodyPr wrap="square" rtlCol="0">
            <a:spAutoFit/>
          </a:bodyPr>
          <a:lstStyle/>
          <a:p>
            <a:pPr algn="ctr"/>
            <a:r>
              <a:rPr lang="en-US" sz="4800" b="1" spc="500" dirty="0">
                <a:solidFill>
                  <a:srgbClr val="FF0000"/>
                </a:solidFill>
                <a:latin typeface="Courier New" panose="02070309020205020404" pitchFamily="49" charset="0"/>
                <a:cs typeface="Courier New" panose="02070309020205020404" pitchFamily="49" charset="0"/>
              </a:rPr>
              <a:t>HIDXMVCJNUESQYPZBTRLWOKFGA</a:t>
            </a:r>
          </a:p>
        </p:txBody>
      </p:sp>
      <p:graphicFrame>
        <p:nvGraphicFramePr>
          <p:cNvPr id="6" name="Table 5"/>
          <p:cNvGraphicFramePr>
            <a:graphicFrameLocks noGrp="1"/>
          </p:cNvGraphicFramePr>
          <p:nvPr/>
        </p:nvGraphicFramePr>
        <p:xfrm>
          <a:off x="618435" y="4630805"/>
          <a:ext cx="10946312" cy="1097280"/>
        </p:xfrm>
        <a:graphic>
          <a:graphicData uri="http://schemas.openxmlformats.org/drawingml/2006/table">
            <a:tbl>
              <a:tblPr firstRow="1" bandRow="1">
                <a:tableStyleId>{2D5ABB26-0587-4C30-8999-92F81FD0307C}</a:tableStyleId>
              </a:tblPr>
              <a:tblGrid>
                <a:gridCol w="421012">
                  <a:extLst>
                    <a:ext uri="{9D8B030D-6E8A-4147-A177-3AD203B41FA5}">
                      <a16:colId xmlns:a16="http://schemas.microsoft.com/office/drawing/2014/main" val="1422182939"/>
                    </a:ext>
                  </a:extLst>
                </a:gridCol>
                <a:gridCol w="421012">
                  <a:extLst>
                    <a:ext uri="{9D8B030D-6E8A-4147-A177-3AD203B41FA5}">
                      <a16:colId xmlns:a16="http://schemas.microsoft.com/office/drawing/2014/main" val="1456410437"/>
                    </a:ext>
                  </a:extLst>
                </a:gridCol>
                <a:gridCol w="421012">
                  <a:extLst>
                    <a:ext uri="{9D8B030D-6E8A-4147-A177-3AD203B41FA5}">
                      <a16:colId xmlns:a16="http://schemas.microsoft.com/office/drawing/2014/main" val="2681263522"/>
                    </a:ext>
                  </a:extLst>
                </a:gridCol>
                <a:gridCol w="421012">
                  <a:extLst>
                    <a:ext uri="{9D8B030D-6E8A-4147-A177-3AD203B41FA5}">
                      <a16:colId xmlns:a16="http://schemas.microsoft.com/office/drawing/2014/main" val="3107445130"/>
                    </a:ext>
                  </a:extLst>
                </a:gridCol>
                <a:gridCol w="421012">
                  <a:extLst>
                    <a:ext uri="{9D8B030D-6E8A-4147-A177-3AD203B41FA5}">
                      <a16:colId xmlns:a16="http://schemas.microsoft.com/office/drawing/2014/main" val="1158435935"/>
                    </a:ext>
                  </a:extLst>
                </a:gridCol>
                <a:gridCol w="421012">
                  <a:extLst>
                    <a:ext uri="{9D8B030D-6E8A-4147-A177-3AD203B41FA5}">
                      <a16:colId xmlns:a16="http://schemas.microsoft.com/office/drawing/2014/main" val="1913229693"/>
                    </a:ext>
                  </a:extLst>
                </a:gridCol>
                <a:gridCol w="421012">
                  <a:extLst>
                    <a:ext uri="{9D8B030D-6E8A-4147-A177-3AD203B41FA5}">
                      <a16:colId xmlns:a16="http://schemas.microsoft.com/office/drawing/2014/main" val="183040873"/>
                    </a:ext>
                  </a:extLst>
                </a:gridCol>
                <a:gridCol w="421012">
                  <a:extLst>
                    <a:ext uri="{9D8B030D-6E8A-4147-A177-3AD203B41FA5}">
                      <a16:colId xmlns:a16="http://schemas.microsoft.com/office/drawing/2014/main" val="4157030930"/>
                    </a:ext>
                  </a:extLst>
                </a:gridCol>
                <a:gridCol w="421012">
                  <a:extLst>
                    <a:ext uri="{9D8B030D-6E8A-4147-A177-3AD203B41FA5}">
                      <a16:colId xmlns:a16="http://schemas.microsoft.com/office/drawing/2014/main" val="3621391175"/>
                    </a:ext>
                  </a:extLst>
                </a:gridCol>
                <a:gridCol w="421012">
                  <a:extLst>
                    <a:ext uri="{9D8B030D-6E8A-4147-A177-3AD203B41FA5}">
                      <a16:colId xmlns:a16="http://schemas.microsoft.com/office/drawing/2014/main" val="302986549"/>
                    </a:ext>
                  </a:extLst>
                </a:gridCol>
                <a:gridCol w="421012">
                  <a:extLst>
                    <a:ext uri="{9D8B030D-6E8A-4147-A177-3AD203B41FA5}">
                      <a16:colId xmlns:a16="http://schemas.microsoft.com/office/drawing/2014/main" val="1839777987"/>
                    </a:ext>
                  </a:extLst>
                </a:gridCol>
                <a:gridCol w="421012">
                  <a:extLst>
                    <a:ext uri="{9D8B030D-6E8A-4147-A177-3AD203B41FA5}">
                      <a16:colId xmlns:a16="http://schemas.microsoft.com/office/drawing/2014/main" val="4071546067"/>
                    </a:ext>
                  </a:extLst>
                </a:gridCol>
                <a:gridCol w="421012">
                  <a:extLst>
                    <a:ext uri="{9D8B030D-6E8A-4147-A177-3AD203B41FA5}">
                      <a16:colId xmlns:a16="http://schemas.microsoft.com/office/drawing/2014/main" val="143673472"/>
                    </a:ext>
                  </a:extLst>
                </a:gridCol>
                <a:gridCol w="421012">
                  <a:extLst>
                    <a:ext uri="{9D8B030D-6E8A-4147-A177-3AD203B41FA5}">
                      <a16:colId xmlns:a16="http://schemas.microsoft.com/office/drawing/2014/main" val="536248113"/>
                    </a:ext>
                  </a:extLst>
                </a:gridCol>
                <a:gridCol w="421012">
                  <a:extLst>
                    <a:ext uri="{9D8B030D-6E8A-4147-A177-3AD203B41FA5}">
                      <a16:colId xmlns:a16="http://schemas.microsoft.com/office/drawing/2014/main" val="2396976485"/>
                    </a:ext>
                  </a:extLst>
                </a:gridCol>
                <a:gridCol w="421012">
                  <a:extLst>
                    <a:ext uri="{9D8B030D-6E8A-4147-A177-3AD203B41FA5}">
                      <a16:colId xmlns:a16="http://schemas.microsoft.com/office/drawing/2014/main" val="2711609110"/>
                    </a:ext>
                  </a:extLst>
                </a:gridCol>
                <a:gridCol w="421012">
                  <a:extLst>
                    <a:ext uri="{9D8B030D-6E8A-4147-A177-3AD203B41FA5}">
                      <a16:colId xmlns:a16="http://schemas.microsoft.com/office/drawing/2014/main" val="1674921760"/>
                    </a:ext>
                  </a:extLst>
                </a:gridCol>
                <a:gridCol w="421012">
                  <a:extLst>
                    <a:ext uri="{9D8B030D-6E8A-4147-A177-3AD203B41FA5}">
                      <a16:colId xmlns:a16="http://schemas.microsoft.com/office/drawing/2014/main" val="2088161740"/>
                    </a:ext>
                  </a:extLst>
                </a:gridCol>
                <a:gridCol w="421012">
                  <a:extLst>
                    <a:ext uri="{9D8B030D-6E8A-4147-A177-3AD203B41FA5}">
                      <a16:colId xmlns:a16="http://schemas.microsoft.com/office/drawing/2014/main" val="4284741922"/>
                    </a:ext>
                  </a:extLst>
                </a:gridCol>
                <a:gridCol w="421012">
                  <a:extLst>
                    <a:ext uri="{9D8B030D-6E8A-4147-A177-3AD203B41FA5}">
                      <a16:colId xmlns:a16="http://schemas.microsoft.com/office/drawing/2014/main" val="1767339331"/>
                    </a:ext>
                  </a:extLst>
                </a:gridCol>
                <a:gridCol w="421012">
                  <a:extLst>
                    <a:ext uri="{9D8B030D-6E8A-4147-A177-3AD203B41FA5}">
                      <a16:colId xmlns:a16="http://schemas.microsoft.com/office/drawing/2014/main" val="278923919"/>
                    </a:ext>
                  </a:extLst>
                </a:gridCol>
                <a:gridCol w="421012">
                  <a:extLst>
                    <a:ext uri="{9D8B030D-6E8A-4147-A177-3AD203B41FA5}">
                      <a16:colId xmlns:a16="http://schemas.microsoft.com/office/drawing/2014/main" val="2207831031"/>
                    </a:ext>
                  </a:extLst>
                </a:gridCol>
                <a:gridCol w="421012">
                  <a:extLst>
                    <a:ext uri="{9D8B030D-6E8A-4147-A177-3AD203B41FA5}">
                      <a16:colId xmlns:a16="http://schemas.microsoft.com/office/drawing/2014/main" val="3333767308"/>
                    </a:ext>
                  </a:extLst>
                </a:gridCol>
                <a:gridCol w="421012">
                  <a:extLst>
                    <a:ext uri="{9D8B030D-6E8A-4147-A177-3AD203B41FA5}">
                      <a16:colId xmlns:a16="http://schemas.microsoft.com/office/drawing/2014/main" val="3932724095"/>
                    </a:ext>
                  </a:extLst>
                </a:gridCol>
                <a:gridCol w="421012">
                  <a:extLst>
                    <a:ext uri="{9D8B030D-6E8A-4147-A177-3AD203B41FA5}">
                      <a16:colId xmlns:a16="http://schemas.microsoft.com/office/drawing/2014/main" val="835300016"/>
                    </a:ext>
                  </a:extLst>
                </a:gridCol>
                <a:gridCol w="421012">
                  <a:extLst>
                    <a:ext uri="{9D8B030D-6E8A-4147-A177-3AD203B41FA5}">
                      <a16:colId xmlns:a16="http://schemas.microsoft.com/office/drawing/2014/main" val="2124109482"/>
                    </a:ext>
                  </a:extLst>
                </a:gridCol>
              </a:tblGrid>
              <a:tr h="370840">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W</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C</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H</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Q</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H</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W</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743112759"/>
                  </a:ext>
                </a:extLst>
              </a:tr>
              <a:tr h="370840">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205228990"/>
                  </a:ext>
                </a:extLst>
              </a:tr>
            </a:tbl>
          </a:graphicData>
        </a:graphic>
      </p:graphicFrame>
      <p:sp>
        <p:nvSpPr>
          <p:cNvPr id="9" name="Rectangle 8"/>
          <p:cNvSpPr/>
          <p:nvPr/>
        </p:nvSpPr>
        <p:spPr>
          <a:xfrm>
            <a:off x="1004242" y="4671925"/>
            <a:ext cx="457200" cy="45720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21073" y="5174087"/>
            <a:ext cx="184731" cy="553998"/>
          </a:xfrm>
          <a:prstGeom prst="rect">
            <a:avLst/>
          </a:prstGeom>
        </p:spPr>
        <p:txBody>
          <a:bodyPr wrap="none">
            <a:spAutoFit/>
          </a:bodyPr>
          <a:lstStyle/>
          <a:p>
            <a:endParaRPr lang="en-US" sz="3000" dirty="0">
              <a:solidFill>
                <a:schemeClr val="accent2"/>
              </a:solidFill>
            </a:endParaRPr>
          </a:p>
        </p:txBody>
      </p:sp>
      <p:sp>
        <p:nvSpPr>
          <p:cNvPr id="10" name="Rectangle 9"/>
          <p:cNvSpPr/>
          <p:nvPr/>
        </p:nvSpPr>
        <p:spPr>
          <a:xfrm>
            <a:off x="623198" y="5170245"/>
            <a:ext cx="415498" cy="553998"/>
          </a:xfrm>
          <a:prstGeom prst="rect">
            <a:avLst/>
          </a:prstGeom>
        </p:spPr>
        <p:txBody>
          <a:bodyPr wrap="none">
            <a:spAutoFit/>
          </a:bodyPr>
          <a:lstStyle/>
          <a:p>
            <a:pPr algn="ctr"/>
            <a:r>
              <a:rPr lang="en-US" sz="3000" b="1" dirty="0">
                <a:solidFill>
                  <a:srgbClr val="FFFF00"/>
                </a:solidFill>
                <a:latin typeface="Courier New" panose="02070309020205020404" pitchFamily="49" charset="0"/>
                <a:cs typeface="Courier New" panose="02070309020205020404" pitchFamily="49" charset="0"/>
              </a:rPr>
              <a:t>T</a:t>
            </a:r>
          </a:p>
        </p:txBody>
      </p:sp>
      <p:sp>
        <p:nvSpPr>
          <p:cNvPr id="12" name="Rectangle 11"/>
          <p:cNvSpPr/>
          <p:nvPr/>
        </p:nvSpPr>
        <p:spPr>
          <a:xfrm>
            <a:off x="1045944" y="5170245"/>
            <a:ext cx="415499" cy="553998"/>
          </a:xfrm>
          <a:prstGeom prst="rect">
            <a:avLst/>
          </a:prstGeom>
        </p:spPr>
        <p:txBody>
          <a:bodyPr wrap="none">
            <a:spAutoFit/>
          </a:bodyPr>
          <a:lstStyle/>
          <a:p>
            <a:pPr algn="ctr"/>
            <a:r>
              <a:rPr lang="en-US" sz="3000" b="1" dirty="0">
                <a:solidFill>
                  <a:srgbClr val="FFFF00"/>
                </a:solidFill>
                <a:latin typeface="Courier New" panose="02070309020205020404" pitchFamily="49" charset="0"/>
                <a:cs typeface="Courier New" panose="02070309020205020404" pitchFamily="49" charset="0"/>
              </a:rPr>
              <a:t>R</a:t>
            </a:r>
          </a:p>
        </p:txBody>
      </p:sp>
    </p:spTree>
    <p:extLst>
      <p:ext uri="{BB962C8B-B14F-4D97-AF65-F5344CB8AC3E}">
        <p14:creationId xmlns:p14="http://schemas.microsoft.com/office/powerpoint/2010/main" val="1255622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1" nodeType="clickEffect">
                                  <p:stCondLst>
                                    <p:cond delay="0"/>
                                  </p:stCondLst>
                                  <p:childTnLst>
                                    <p:animMotion origin="layout" path="M -6.25E-7 1.11111E-6 L 0.54531 -0.3618 " pathEditMode="relative" rAng="0" ptsTypes="AA">
                                      <p:cBhvr>
                                        <p:cTn id="11" dur="1000" fill="hold"/>
                                        <p:tgtEl>
                                          <p:spTgt spid="9"/>
                                        </p:tgtEl>
                                        <p:attrNameLst>
                                          <p:attrName>ppt_x</p:attrName>
                                          <p:attrName>ppt_y</p:attrName>
                                        </p:attrNameLst>
                                      </p:cBhvr>
                                      <p:rCtr x="27305" y="-18056"/>
                                    </p:animMotion>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grpId="2" nodeType="clickEffect">
                                  <p:stCondLst>
                                    <p:cond delay="0"/>
                                  </p:stCondLst>
                                  <p:childTnLst>
                                    <p:animMotion origin="layout" path="M 0.54532 -0.36181 L 0.5461 -0.46204 " pathEditMode="relative" rAng="0" ptsTypes="AA">
                                      <p:cBhvr>
                                        <p:cTn id="15" dur="1000" fill="hold"/>
                                        <p:tgtEl>
                                          <p:spTgt spid="9"/>
                                        </p:tgtEl>
                                        <p:attrNameLst>
                                          <p:attrName>ppt_x</p:attrName>
                                          <p:attrName>ppt_y</p:attrName>
                                        </p:attrNameLst>
                                      </p:cBhvr>
                                      <p:rCtr x="39" y="-5023"/>
                                    </p:animMotion>
                                  </p:childTnLst>
                                </p:cTn>
                              </p:par>
                              <p:par>
                                <p:cTn id="16" presetID="7" presetClass="emph" presetSubtype="2" fill="hold" nodeType="withEffect">
                                  <p:stCondLst>
                                    <p:cond delay="0"/>
                                  </p:stCondLst>
                                  <p:childTnLst>
                                    <p:animClr clrSpc="rgb" dir="cw">
                                      <p:cBhvr>
                                        <p:cTn id="17" dur="1000" fill="hold"/>
                                        <p:tgtEl>
                                          <p:spTgt spid="9"/>
                                        </p:tgtEl>
                                        <p:attrNameLst>
                                          <p:attrName>stroke.color</p:attrName>
                                        </p:attrNameLst>
                                      </p:cBhvr>
                                      <p:to>
                                        <a:srgbClr val="FFFF00"/>
                                      </p:to>
                                    </p:animClr>
                                    <p:set>
                                      <p:cBhvr>
                                        <p:cTn id="18" dur="1000" fill="hold"/>
                                        <p:tgtEl>
                                          <p:spTgt spid="9"/>
                                        </p:tgtEl>
                                        <p:attrNameLst>
                                          <p:attrName>stroke.on</p:attrName>
                                        </p:attrNameLst>
                                      </p:cBhvr>
                                      <p:to>
                                        <p:strVal val="true"/>
                                      </p:to>
                                    </p:set>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3" nodeType="clickEffect">
                                  <p:stCondLst>
                                    <p:cond delay="0"/>
                                  </p:stCondLst>
                                  <p:childTnLst>
                                    <p:animMotion origin="layout" path="M 0.5461 -0.46203 L 0.00078 0.0757 " pathEditMode="relative" rAng="0" ptsTypes="AA">
                                      <p:cBhvr>
                                        <p:cTn id="22" dur="1000" fill="hold"/>
                                        <p:tgtEl>
                                          <p:spTgt spid="9"/>
                                        </p:tgtEl>
                                        <p:attrNameLst>
                                          <p:attrName>ppt_x</p:attrName>
                                          <p:attrName>ppt_y</p:attrName>
                                        </p:attrNameLst>
                                      </p:cBhvr>
                                      <p:rCtr x="-27266" y="26875"/>
                                    </p:animMotion>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9" grpId="2" animBg="1"/>
      <p:bldP spid="9" grpId="3" animBg="1"/>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618435" y="2967334"/>
            <a:ext cx="10858499" cy="1384995"/>
          </a:xfrm>
          <a:prstGeom prst="rect">
            <a:avLst/>
          </a:prstGeom>
        </p:spPr>
        <p:txBody>
          <a:bodyPr wrap="square">
            <a:spAutoFit/>
          </a:bodyPr>
          <a:lstStyle/>
          <a:p>
            <a:r>
              <a:rPr lang="en-US" sz="2800" b="1" dirty="0">
                <a:solidFill>
                  <a:schemeClr val="accent2"/>
                </a:solidFill>
                <a:latin typeface="Courier New" panose="02070309020205020404" pitchFamily="49" charset="0"/>
                <a:cs typeface="Courier New" panose="02070309020205020404" pitchFamily="49" charset="0"/>
              </a:rPr>
              <a:t>LTWM CTMHLYMRR NR QMHRWTMX IG JPK QWDJ VTMMXPQ GPW CNOM LP PLJMTR YPL IG JPK QWDJ GPW DHY DPMTDM PLJMTR LP XP KJHL GPW KHYL</a:t>
            </a:r>
          </a:p>
        </p:txBody>
      </p:sp>
      <p:sp>
        <p:nvSpPr>
          <p:cNvPr id="2" name="Title 1"/>
          <p:cNvSpPr>
            <a:spLocks noGrp="1"/>
          </p:cNvSpPr>
          <p:nvPr>
            <p:ph type="title"/>
          </p:nvPr>
        </p:nvSpPr>
        <p:spPr>
          <a:xfrm>
            <a:off x="838200" y="365125"/>
            <a:ext cx="10515600" cy="1325563"/>
          </a:xfrm>
        </p:spPr>
        <p:txBody>
          <a:bodyPr/>
          <a:lstStyle/>
          <a:p>
            <a:pPr algn="r"/>
            <a:r>
              <a:rPr lang="en-US" b="1" dirty="0">
                <a:solidFill>
                  <a:srgbClr val="92D050"/>
                </a:solidFill>
                <a:latin typeface="+mn-lt"/>
              </a:rPr>
              <a:t>Substitution Cipher – Decrypt</a:t>
            </a:r>
            <a:endParaRPr lang="en-US" dirty="0">
              <a:latin typeface="+mn-lt"/>
            </a:endParaRPr>
          </a:p>
        </p:txBody>
      </p:sp>
      <p:sp>
        <p:nvSpPr>
          <p:cNvPr id="4" name="TextBox 3"/>
          <p:cNvSpPr txBox="1"/>
          <p:nvPr/>
        </p:nvSpPr>
        <p:spPr>
          <a:xfrm>
            <a:off x="258740" y="1309221"/>
            <a:ext cx="11412755" cy="830997"/>
          </a:xfrm>
          <a:prstGeom prst="rect">
            <a:avLst/>
          </a:prstGeom>
          <a:noFill/>
        </p:spPr>
        <p:txBody>
          <a:bodyPr wrap="square" rtlCol="0">
            <a:spAutoFit/>
          </a:bodyPr>
          <a:lstStyle/>
          <a:p>
            <a:pPr algn="ctr"/>
            <a:r>
              <a:rPr lang="en-US" sz="4800" b="1" spc="500" dirty="0">
                <a:solidFill>
                  <a:srgbClr val="00B0F0"/>
                </a:solidFill>
                <a:latin typeface="Courier New" panose="02070309020205020404" pitchFamily="49" charset="0"/>
                <a:cs typeface="Courier New" panose="02070309020205020404" pitchFamily="49" charset="0"/>
              </a:rPr>
              <a:t>ABCDEFGHIJKLMNOPQRSTUVWXYZ</a:t>
            </a:r>
          </a:p>
        </p:txBody>
      </p:sp>
      <p:sp>
        <p:nvSpPr>
          <p:cNvPr id="5" name="Rectangle 4"/>
          <p:cNvSpPr/>
          <p:nvPr/>
        </p:nvSpPr>
        <p:spPr>
          <a:xfrm>
            <a:off x="314178" y="1438531"/>
            <a:ext cx="11197884"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14178" y="2140218"/>
            <a:ext cx="11197883"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58739" y="2010734"/>
            <a:ext cx="11412755" cy="830997"/>
          </a:xfrm>
          <a:prstGeom prst="rect">
            <a:avLst/>
          </a:prstGeom>
          <a:noFill/>
        </p:spPr>
        <p:txBody>
          <a:bodyPr wrap="square" rtlCol="0">
            <a:spAutoFit/>
          </a:bodyPr>
          <a:lstStyle/>
          <a:p>
            <a:pPr algn="ctr"/>
            <a:r>
              <a:rPr lang="en-US" sz="4800" b="1" spc="500" dirty="0">
                <a:solidFill>
                  <a:srgbClr val="FF0000"/>
                </a:solidFill>
                <a:latin typeface="Courier New" panose="02070309020205020404" pitchFamily="49" charset="0"/>
                <a:cs typeface="Courier New" panose="02070309020205020404" pitchFamily="49" charset="0"/>
              </a:rPr>
              <a:t>HIDXMVCJNUESQYPZBTRLWOKFGA</a:t>
            </a:r>
          </a:p>
        </p:txBody>
      </p:sp>
      <p:graphicFrame>
        <p:nvGraphicFramePr>
          <p:cNvPr id="6" name="Table 5"/>
          <p:cNvGraphicFramePr>
            <a:graphicFrameLocks noGrp="1"/>
          </p:cNvGraphicFramePr>
          <p:nvPr/>
        </p:nvGraphicFramePr>
        <p:xfrm>
          <a:off x="618435" y="4630805"/>
          <a:ext cx="10946312" cy="1097280"/>
        </p:xfrm>
        <a:graphic>
          <a:graphicData uri="http://schemas.openxmlformats.org/drawingml/2006/table">
            <a:tbl>
              <a:tblPr firstRow="1" bandRow="1">
                <a:tableStyleId>{2D5ABB26-0587-4C30-8999-92F81FD0307C}</a:tableStyleId>
              </a:tblPr>
              <a:tblGrid>
                <a:gridCol w="421012">
                  <a:extLst>
                    <a:ext uri="{9D8B030D-6E8A-4147-A177-3AD203B41FA5}">
                      <a16:colId xmlns:a16="http://schemas.microsoft.com/office/drawing/2014/main" val="1422182939"/>
                    </a:ext>
                  </a:extLst>
                </a:gridCol>
                <a:gridCol w="421012">
                  <a:extLst>
                    <a:ext uri="{9D8B030D-6E8A-4147-A177-3AD203B41FA5}">
                      <a16:colId xmlns:a16="http://schemas.microsoft.com/office/drawing/2014/main" val="1456410437"/>
                    </a:ext>
                  </a:extLst>
                </a:gridCol>
                <a:gridCol w="421012">
                  <a:extLst>
                    <a:ext uri="{9D8B030D-6E8A-4147-A177-3AD203B41FA5}">
                      <a16:colId xmlns:a16="http://schemas.microsoft.com/office/drawing/2014/main" val="2681263522"/>
                    </a:ext>
                  </a:extLst>
                </a:gridCol>
                <a:gridCol w="421012">
                  <a:extLst>
                    <a:ext uri="{9D8B030D-6E8A-4147-A177-3AD203B41FA5}">
                      <a16:colId xmlns:a16="http://schemas.microsoft.com/office/drawing/2014/main" val="3107445130"/>
                    </a:ext>
                  </a:extLst>
                </a:gridCol>
                <a:gridCol w="421012">
                  <a:extLst>
                    <a:ext uri="{9D8B030D-6E8A-4147-A177-3AD203B41FA5}">
                      <a16:colId xmlns:a16="http://schemas.microsoft.com/office/drawing/2014/main" val="1158435935"/>
                    </a:ext>
                  </a:extLst>
                </a:gridCol>
                <a:gridCol w="421012">
                  <a:extLst>
                    <a:ext uri="{9D8B030D-6E8A-4147-A177-3AD203B41FA5}">
                      <a16:colId xmlns:a16="http://schemas.microsoft.com/office/drawing/2014/main" val="1913229693"/>
                    </a:ext>
                  </a:extLst>
                </a:gridCol>
                <a:gridCol w="421012">
                  <a:extLst>
                    <a:ext uri="{9D8B030D-6E8A-4147-A177-3AD203B41FA5}">
                      <a16:colId xmlns:a16="http://schemas.microsoft.com/office/drawing/2014/main" val="183040873"/>
                    </a:ext>
                  </a:extLst>
                </a:gridCol>
                <a:gridCol w="421012">
                  <a:extLst>
                    <a:ext uri="{9D8B030D-6E8A-4147-A177-3AD203B41FA5}">
                      <a16:colId xmlns:a16="http://schemas.microsoft.com/office/drawing/2014/main" val="4157030930"/>
                    </a:ext>
                  </a:extLst>
                </a:gridCol>
                <a:gridCol w="421012">
                  <a:extLst>
                    <a:ext uri="{9D8B030D-6E8A-4147-A177-3AD203B41FA5}">
                      <a16:colId xmlns:a16="http://schemas.microsoft.com/office/drawing/2014/main" val="3621391175"/>
                    </a:ext>
                  </a:extLst>
                </a:gridCol>
                <a:gridCol w="421012">
                  <a:extLst>
                    <a:ext uri="{9D8B030D-6E8A-4147-A177-3AD203B41FA5}">
                      <a16:colId xmlns:a16="http://schemas.microsoft.com/office/drawing/2014/main" val="302986549"/>
                    </a:ext>
                  </a:extLst>
                </a:gridCol>
                <a:gridCol w="421012">
                  <a:extLst>
                    <a:ext uri="{9D8B030D-6E8A-4147-A177-3AD203B41FA5}">
                      <a16:colId xmlns:a16="http://schemas.microsoft.com/office/drawing/2014/main" val="1839777987"/>
                    </a:ext>
                  </a:extLst>
                </a:gridCol>
                <a:gridCol w="421012">
                  <a:extLst>
                    <a:ext uri="{9D8B030D-6E8A-4147-A177-3AD203B41FA5}">
                      <a16:colId xmlns:a16="http://schemas.microsoft.com/office/drawing/2014/main" val="4071546067"/>
                    </a:ext>
                  </a:extLst>
                </a:gridCol>
                <a:gridCol w="421012">
                  <a:extLst>
                    <a:ext uri="{9D8B030D-6E8A-4147-A177-3AD203B41FA5}">
                      <a16:colId xmlns:a16="http://schemas.microsoft.com/office/drawing/2014/main" val="143673472"/>
                    </a:ext>
                  </a:extLst>
                </a:gridCol>
                <a:gridCol w="421012">
                  <a:extLst>
                    <a:ext uri="{9D8B030D-6E8A-4147-A177-3AD203B41FA5}">
                      <a16:colId xmlns:a16="http://schemas.microsoft.com/office/drawing/2014/main" val="536248113"/>
                    </a:ext>
                  </a:extLst>
                </a:gridCol>
                <a:gridCol w="421012">
                  <a:extLst>
                    <a:ext uri="{9D8B030D-6E8A-4147-A177-3AD203B41FA5}">
                      <a16:colId xmlns:a16="http://schemas.microsoft.com/office/drawing/2014/main" val="2396976485"/>
                    </a:ext>
                  </a:extLst>
                </a:gridCol>
                <a:gridCol w="421012">
                  <a:extLst>
                    <a:ext uri="{9D8B030D-6E8A-4147-A177-3AD203B41FA5}">
                      <a16:colId xmlns:a16="http://schemas.microsoft.com/office/drawing/2014/main" val="2711609110"/>
                    </a:ext>
                  </a:extLst>
                </a:gridCol>
                <a:gridCol w="421012">
                  <a:extLst>
                    <a:ext uri="{9D8B030D-6E8A-4147-A177-3AD203B41FA5}">
                      <a16:colId xmlns:a16="http://schemas.microsoft.com/office/drawing/2014/main" val="1674921760"/>
                    </a:ext>
                  </a:extLst>
                </a:gridCol>
                <a:gridCol w="421012">
                  <a:extLst>
                    <a:ext uri="{9D8B030D-6E8A-4147-A177-3AD203B41FA5}">
                      <a16:colId xmlns:a16="http://schemas.microsoft.com/office/drawing/2014/main" val="2088161740"/>
                    </a:ext>
                  </a:extLst>
                </a:gridCol>
                <a:gridCol w="421012">
                  <a:extLst>
                    <a:ext uri="{9D8B030D-6E8A-4147-A177-3AD203B41FA5}">
                      <a16:colId xmlns:a16="http://schemas.microsoft.com/office/drawing/2014/main" val="4284741922"/>
                    </a:ext>
                  </a:extLst>
                </a:gridCol>
                <a:gridCol w="421012">
                  <a:extLst>
                    <a:ext uri="{9D8B030D-6E8A-4147-A177-3AD203B41FA5}">
                      <a16:colId xmlns:a16="http://schemas.microsoft.com/office/drawing/2014/main" val="1767339331"/>
                    </a:ext>
                  </a:extLst>
                </a:gridCol>
                <a:gridCol w="421012">
                  <a:extLst>
                    <a:ext uri="{9D8B030D-6E8A-4147-A177-3AD203B41FA5}">
                      <a16:colId xmlns:a16="http://schemas.microsoft.com/office/drawing/2014/main" val="278923919"/>
                    </a:ext>
                  </a:extLst>
                </a:gridCol>
                <a:gridCol w="421012">
                  <a:extLst>
                    <a:ext uri="{9D8B030D-6E8A-4147-A177-3AD203B41FA5}">
                      <a16:colId xmlns:a16="http://schemas.microsoft.com/office/drawing/2014/main" val="2207831031"/>
                    </a:ext>
                  </a:extLst>
                </a:gridCol>
                <a:gridCol w="421012">
                  <a:extLst>
                    <a:ext uri="{9D8B030D-6E8A-4147-A177-3AD203B41FA5}">
                      <a16:colId xmlns:a16="http://schemas.microsoft.com/office/drawing/2014/main" val="3333767308"/>
                    </a:ext>
                  </a:extLst>
                </a:gridCol>
                <a:gridCol w="421012">
                  <a:extLst>
                    <a:ext uri="{9D8B030D-6E8A-4147-A177-3AD203B41FA5}">
                      <a16:colId xmlns:a16="http://schemas.microsoft.com/office/drawing/2014/main" val="3932724095"/>
                    </a:ext>
                  </a:extLst>
                </a:gridCol>
                <a:gridCol w="421012">
                  <a:extLst>
                    <a:ext uri="{9D8B030D-6E8A-4147-A177-3AD203B41FA5}">
                      <a16:colId xmlns:a16="http://schemas.microsoft.com/office/drawing/2014/main" val="835300016"/>
                    </a:ext>
                  </a:extLst>
                </a:gridCol>
                <a:gridCol w="421012">
                  <a:extLst>
                    <a:ext uri="{9D8B030D-6E8A-4147-A177-3AD203B41FA5}">
                      <a16:colId xmlns:a16="http://schemas.microsoft.com/office/drawing/2014/main" val="2124109482"/>
                    </a:ext>
                  </a:extLst>
                </a:gridCol>
              </a:tblGrid>
              <a:tr h="370840">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W</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C</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H</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Q</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H</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W</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743112759"/>
                  </a:ext>
                </a:extLst>
              </a:tr>
              <a:tr h="370840">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205228990"/>
                  </a:ext>
                </a:extLst>
              </a:tr>
            </a:tbl>
          </a:graphicData>
        </a:graphic>
      </p:graphicFrame>
      <p:sp>
        <p:nvSpPr>
          <p:cNvPr id="9" name="Rectangle 8"/>
          <p:cNvSpPr/>
          <p:nvPr/>
        </p:nvSpPr>
        <p:spPr>
          <a:xfrm>
            <a:off x="1423342" y="4671925"/>
            <a:ext cx="457200" cy="45720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21073" y="5174087"/>
            <a:ext cx="184731" cy="553998"/>
          </a:xfrm>
          <a:prstGeom prst="rect">
            <a:avLst/>
          </a:prstGeom>
        </p:spPr>
        <p:txBody>
          <a:bodyPr wrap="none">
            <a:spAutoFit/>
          </a:bodyPr>
          <a:lstStyle/>
          <a:p>
            <a:endParaRPr lang="en-US" sz="3000" dirty="0">
              <a:solidFill>
                <a:schemeClr val="accent2"/>
              </a:solidFill>
            </a:endParaRPr>
          </a:p>
        </p:txBody>
      </p:sp>
      <p:sp>
        <p:nvSpPr>
          <p:cNvPr id="10" name="Rectangle 9"/>
          <p:cNvSpPr/>
          <p:nvPr/>
        </p:nvSpPr>
        <p:spPr>
          <a:xfrm>
            <a:off x="623198" y="5170245"/>
            <a:ext cx="415498" cy="553998"/>
          </a:xfrm>
          <a:prstGeom prst="rect">
            <a:avLst/>
          </a:prstGeom>
        </p:spPr>
        <p:txBody>
          <a:bodyPr wrap="none">
            <a:spAutoFit/>
          </a:bodyPr>
          <a:lstStyle/>
          <a:p>
            <a:pPr algn="ctr"/>
            <a:r>
              <a:rPr lang="en-US" sz="3000" b="1" dirty="0">
                <a:solidFill>
                  <a:srgbClr val="FFFF00"/>
                </a:solidFill>
                <a:latin typeface="Courier New" panose="02070309020205020404" pitchFamily="49" charset="0"/>
                <a:cs typeface="Courier New" panose="02070309020205020404" pitchFamily="49" charset="0"/>
              </a:rPr>
              <a:t>T</a:t>
            </a:r>
          </a:p>
        </p:txBody>
      </p:sp>
      <p:sp>
        <p:nvSpPr>
          <p:cNvPr id="12" name="Rectangle 11"/>
          <p:cNvSpPr/>
          <p:nvPr/>
        </p:nvSpPr>
        <p:spPr>
          <a:xfrm>
            <a:off x="1045944" y="5170245"/>
            <a:ext cx="415499" cy="553998"/>
          </a:xfrm>
          <a:prstGeom prst="rect">
            <a:avLst/>
          </a:prstGeom>
        </p:spPr>
        <p:txBody>
          <a:bodyPr wrap="none">
            <a:spAutoFit/>
          </a:bodyPr>
          <a:lstStyle/>
          <a:p>
            <a:pPr algn="ctr"/>
            <a:r>
              <a:rPr lang="en-US" sz="3000" b="1" dirty="0">
                <a:solidFill>
                  <a:srgbClr val="FFFF00"/>
                </a:solidFill>
                <a:latin typeface="Courier New" panose="02070309020205020404" pitchFamily="49" charset="0"/>
                <a:cs typeface="Courier New" panose="02070309020205020404" pitchFamily="49" charset="0"/>
              </a:rPr>
              <a:t>R</a:t>
            </a:r>
          </a:p>
        </p:txBody>
      </p:sp>
      <p:sp>
        <p:nvSpPr>
          <p:cNvPr id="13" name="Rectangle 12"/>
          <p:cNvSpPr/>
          <p:nvPr/>
        </p:nvSpPr>
        <p:spPr>
          <a:xfrm>
            <a:off x="1468691" y="5170245"/>
            <a:ext cx="415499" cy="553998"/>
          </a:xfrm>
          <a:prstGeom prst="rect">
            <a:avLst/>
          </a:prstGeom>
        </p:spPr>
        <p:txBody>
          <a:bodyPr wrap="none">
            <a:spAutoFit/>
          </a:bodyPr>
          <a:lstStyle/>
          <a:p>
            <a:pPr algn="ctr"/>
            <a:r>
              <a:rPr lang="en-US" sz="3000" b="1" dirty="0">
                <a:solidFill>
                  <a:srgbClr val="FFFF00"/>
                </a:solidFill>
                <a:latin typeface="Courier New" panose="02070309020205020404" pitchFamily="49" charset="0"/>
                <a:cs typeface="Courier New" panose="02070309020205020404" pitchFamily="49" charset="0"/>
              </a:rPr>
              <a:t>U</a:t>
            </a:r>
          </a:p>
        </p:txBody>
      </p:sp>
    </p:spTree>
    <p:extLst>
      <p:ext uri="{BB962C8B-B14F-4D97-AF65-F5344CB8AC3E}">
        <p14:creationId xmlns:p14="http://schemas.microsoft.com/office/powerpoint/2010/main" val="4158250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1" nodeType="clickEffect">
                                  <p:stCondLst>
                                    <p:cond delay="0"/>
                                  </p:stCondLst>
                                  <p:childTnLst>
                                    <p:animMotion origin="layout" path="M 1.875E-6 1.11111E-6 L 0.61484 -0.3618 " pathEditMode="relative" rAng="0" ptsTypes="AA">
                                      <p:cBhvr>
                                        <p:cTn id="11" dur="1000" fill="hold"/>
                                        <p:tgtEl>
                                          <p:spTgt spid="9"/>
                                        </p:tgtEl>
                                        <p:attrNameLst>
                                          <p:attrName>ppt_x</p:attrName>
                                          <p:attrName>ppt_y</p:attrName>
                                        </p:attrNameLst>
                                      </p:cBhvr>
                                      <p:rCtr x="30703" y="-18056"/>
                                    </p:animMotion>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grpId="2" nodeType="clickEffect">
                                  <p:stCondLst>
                                    <p:cond delay="0"/>
                                  </p:stCondLst>
                                  <p:childTnLst>
                                    <p:animMotion origin="layout" path="M 0.61484 -0.3618 L 0.61562 -0.46805 " pathEditMode="relative" rAng="0" ptsTypes="AA">
                                      <p:cBhvr>
                                        <p:cTn id="15" dur="1000" fill="hold"/>
                                        <p:tgtEl>
                                          <p:spTgt spid="9"/>
                                        </p:tgtEl>
                                        <p:attrNameLst>
                                          <p:attrName>ppt_x</p:attrName>
                                          <p:attrName>ppt_y</p:attrName>
                                        </p:attrNameLst>
                                      </p:cBhvr>
                                      <p:rCtr x="39" y="-5324"/>
                                    </p:animMotion>
                                  </p:childTnLst>
                                </p:cTn>
                              </p:par>
                              <p:par>
                                <p:cTn id="16" presetID="7" presetClass="emph" presetSubtype="2" fill="hold" nodeType="withEffect">
                                  <p:stCondLst>
                                    <p:cond delay="0"/>
                                  </p:stCondLst>
                                  <p:childTnLst>
                                    <p:animClr clrSpc="rgb" dir="cw">
                                      <p:cBhvr>
                                        <p:cTn id="17" dur="1000" fill="hold"/>
                                        <p:tgtEl>
                                          <p:spTgt spid="9"/>
                                        </p:tgtEl>
                                        <p:attrNameLst>
                                          <p:attrName>stroke.color</p:attrName>
                                        </p:attrNameLst>
                                      </p:cBhvr>
                                      <p:to>
                                        <a:srgbClr val="FFFF00"/>
                                      </p:to>
                                    </p:animClr>
                                    <p:set>
                                      <p:cBhvr>
                                        <p:cTn id="18" dur="1000" fill="hold"/>
                                        <p:tgtEl>
                                          <p:spTgt spid="9"/>
                                        </p:tgtEl>
                                        <p:attrNameLst>
                                          <p:attrName>stroke.on</p:attrName>
                                        </p:attrNameLst>
                                      </p:cBhvr>
                                      <p:to>
                                        <p:strVal val="true"/>
                                      </p:to>
                                    </p:set>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3" nodeType="clickEffect">
                                  <p:stCondLst>
                                    <p:cond delay="0"/>
                                  </p:stCondLst>
                                  <p:childTnLst>
                                    <p:animMotion origin="layout" path="M 0.61562 -0.46805 L 0.00078 0.0757 " pathEditMode="relative" rAng="0" ptsTypes="AA">
                                      <p:cBhvr>
                                        <p:cTn id="22" dur="1000" fill="hold"/>
                                        <p:tgtEl>
                                          <p:spTgt spid="9"/>
                                        </p:tgtEl>
                                        <p:attrNameLst>
                                          <p:attrName>ppt_x</p:attrName>
                                          <p:attrName>ppt_y</p:attrName>
                                        </p:attrNameLst>
                                      </p:cBhvr>
                                      <p:rCtr x="-30742" y="26736"/>
                                    </p:animMotion>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9" grpId="2" animBg="1"/>
      <p:bldP spid="9" grpId="3" animBg="1"/>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618435" y="2967334"/>
            <a:ext cx="10858499" cy="1384995"/>
          </a:xfrm>
          <a:prstGeom prst="rect">
            <a:avLst/>
          </a:prstGeom>
        </p:spPr>
        <p:txBody>
          <a:bodyPr wrap="square">
            <a:spAutoFit/>
          </a:bodyPr>
          <a:lstStyle/>
          <a:p>
            <a:r>
              <a:rPr lang="en-US" sz="2800" b="1" dirty="0">
                <a:solidFill>
                  <a:schemeClr val="accent2"/>
                </a:solidFill>
                <a:latin typeface="Courier New" panose="02070309020205020404" pitchFamily="49" charset="0"/>
                <a:cs typeface="Courier New" panose="02070309020205020404" pitchFamily="49" charset="0"/>
              </a:rPr>
              <a:t>LTWM CTMHLYMRR NR QMHRWTMX IG JPK QWDJ VTMMXPQ GPW CNOM LP PLJMTR YPL IG JPK QWDJ GPW DHY DPMTDM PLJMTR LP XP KJHL GPW KHYL</a:t>
            </a:r>
          </a:p>
        </p:txBody>
      </p:sp>
      <p:sp>
        <p:nvSpPr>
          <p:cNvPr id="2" name="Title 1"/>
          <p:cNvSpPr>
            <a:spLocks noGrp="1"/>
          </p:cNvSpPr>
          <p:nvPr>
            <p:ph type="title"/>
          </p:nvPr>
        </p:nvSpPr>
        <p:spPr>
          <a:xfrm>
            <a:off x="838200" y="365125"/>
            <a:ext cx="10515600" cy="1325563"/>
          </a:xfrm>
        </p:spPr>
        <p:txBody>
          <a:bodyPr/>
          <a:lstStyle/>
          <a:p>
            <a:pPr algn="r"/>
            <a:r>
              <a:rPr lang="en-US" b="1" dirty="0">
                <a:solidFill>
                  <a:srgbClr val="92D050"/>
                </a:solidFill>
                <a:latin typeface="+mn-lt"/>
              </a:rPr>
              <a:t>Substitution Cipher – Decrypt</a:t>
            </a:r>
            <a:endParaRPr lang="en-US" dirty="0">
              <a:latin typeface="+mn-lt"/>
            </a:endParaRPr>
          </a:p>
        </p:txBody>
      </p:sp>
      <p:sp>
        <p:nvSpPr>
          <p:cNvPr id="4" name="TextBox 3"/>
          <p:cNvSpPr txBox="1"/>
          <p:nvPr/>
        </p:nvSpPr>
        <p:spPr>
          <a:xfrm>
            <a:off x="258740" y="1309221"/>
            <a:ext cx="11412755" cy="830997"/>
          </a:xfrm>
          <a:prstGeom prst="rect">
            <a:avLst/>
          </a:prstGeom>
          <a:noFill/>
        </p:spPr>
        <p:txBody>
          <a:bodyPr wrap="square" rtlCol="0">
            <a:spAutoFit/>
          </a:bodyPr>
          <a:lstStyle/>
          <a:p>
            <a:pPr algn="ctr"/>
            <a:r>
              <a:rPr lang="en-US" sz="4800" b="1" spc="500" dirty="0">
                <a:solidFill>
                  <a:srgbClr val="00B0F0"/>
                </a:solidFill>
                <a:latin typeface="Courier New" panose="02070309020205020404" pitchFamily="49" charset="0"/>
                <a:cs typeface="Courier New" panose="02070309020205020404" pitchFamily="49" charset="0"/>
              </a:rPr>
              <a:t>ABCDEFGHIJKLMNOPQRSTUVWXYZ</a:t>
            </a:r>
          </a:p>
        </p:txBody>
      </p:sp>
      <p:sp>
        <p:nvSpPr>
          <p:cNvPr id="5" name="Rectangle 4"/>
          <p:cNvSpPr/>
          <p:nvPr/>
        </p:nvSpPr>
        <p:spPr>
          <a:xfrm>
            <a:off x="314178" y="1438531"/>
            <a:ext cx="11197884"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14178" y="2140218"/>
            <a:ext cx="11197883"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58739" y="2010734"/>
            <a:ext cx="11412755" cy="830997"/>
          </a:xfrm>
          <a:prstGeom prst="rect">
            <a:avLst/>
          </a:prstGeom>
          <a:noFill/>
        </p:spPr>
        <p:txBody>
          <a:bodyPr wrap="square" rtlCol="0">
            <a:spAutoFit/>
          </a:bodyPr>
          <a:lstStyle/>
          <a:p>
            <a:pPr algn="ctr"/>
            <a:r>
              <a:rPr lang="en-US" sz="4800" b="1" spc="500" dirty="0">
                <a:solidFill>
                  <a:srgbClr val="FF0000"/>
                </a:solidFill>
                <a:latin typeface="Courier New" panose="02070309020205020404" pitchFamily="49" charset="0"/>
                <a:cs typeface="Courier New" panose="02070309020205020404" pitchFamily="49" charset="0"/>
              </a:rPr>
              <a:t>HIDXMVCJNUESQYPZBTRLWOKFGA</a:t>
            </a:r>
          </a:p>
        </p:txBody>
      </p:sp>
      <p:graphicFrame>
        <p:nvGraphicFramePr>
          <p:cNvPr id="6" name="Table 5"/>
          <p:cNvGraphicFramePr>
            <a:graphicFrameLocks noGrp="1"/>
          </p:cNvGraphicFramePr>
          <p:nvPr/>
        </p:nvGraphicFramePr>
        <p:xfrm>
          <a:off x="618435" y="4630805"/>
          <a:ext cx="10946312" cy="1097280"/>
        </p:xfrm>
        <a:graphic>
          <a:graphicData uri="http://schemas.openxmlformats.org/drawingml/2006/table">
            <a:tbl>
              <a:tblPr firstRow="1" bandRow="1">
                <a:tableStyleId>{2D5ABB26-0587-4C30-8999-92F81FD0307C}</a:tableStyleId>
              </a:tblPr>
              <a:tblGrid>
                <a:gridCol w="421012">
                  <a:extLst>
                    <a:ext uri="{9D8B030D-6E8A-4147-A177-3AD203B41FA5}">
                      <a16:colId xmlns:a16="http://schemas.microsoft.com/office/drawing/2014/main" val="1422182939"/>
                    </a:ext>
                  </a:extLst>
                </a:gridCol>
                <a:gridCol w="421012">
                  <a:extLst>
                    <a:ext uri="{9D8B030D-6E8A-4147-A177-3AD203B41FA5}">
                      <a16:colId xmlns:a16="http://schemas.microsoft.com/office/drawing/2014/main" val="1456410437"/>
                    </a:ext>
                  </a:extLst>
                </a:gridCol>
                <a:gridCol w="421012">
                  <a:extLst>
                    <a:ext uri="{9D8B030D-6E8A-4147-A177-3AD203B41FA5}">
                      <a16:colId xmlns:a16="http://schemas.microsoft.com/office/drawing/2014/main" val="2681263522"/>
                    </a:ext>
                  </a:extLst>
                </a:gridCol>
                <a:gridCol w="421012">
                  <a:extLst>
                    <a:ext uri="{9D8B030D-6E8A-4147-A177-3AD203B41FA5}">
                      <a16:colId xmlns:a16="http://schemas.microsoft.com/office/drawing/2014/main" val="3107445130"/>
                    </a:ext>
                  </a:extLst>
                </a:gridCol>
                <a:gridCol w="421012">
                  <a:extLst>
                    <a:ext uri="{9D8B030D-6E8A-4147-A177-3AD203B41FA5}">
                      <a16:colId xmlns:a16="http://schemas.microsoft.com/office/drawing/2014/main" val="1158435935"/>
                    </a:ext>
                  </a:extLst>
                </a:gridCol>
                <a:gridCol w="421012">
                  <a:extLst>
                    <a:ext uri="{9D8B030D-6E8A-4147-A177-3AD203B41FA5}">
                      <a16:colId xmlns:a16="http://schemas.microsoft.com/office/drawing/2014/main" val="1913229693"/>
                    </a:ext>
                  </a:extLst>
                </a:gridCol>
                <a:gridCol w="421012">
                  <a:extLst>
                    <a:ext uri="{9D8B030D-6E8A-4147-A177-3AD203B41FA5}">
                      <a16:colId xmlns:a16="http://schemas.microsoft.com/office/drawing/2014/main" val="183040873"/>
                    </a:ext>
                  </a:extLst>
                </a:gridCol>
                <a:gridCol w="421012">
                  <a:extLst>
                    <a:ext uri="{9D8B030D-6E8A-4147-A177-3AD203B41FA5}">
                      <a16:colId xmlns:a16="http://schemas.microsoft.com/office/drawing/2014/main" val="4157030930"/>
                    </a:ext>
                  </a:extLst>
                </a:gridCol>
                <a:gridCol w="421012">
                  <a:extLst>
                    <a:ext uri="{9D8B030D-6E8A-4147-A177-3AD203B41FA5}">
                      <a16:colId xmlns:a16="http://schemas.microsoft.com/office/drawing/2014/main" val="3621391175"/>
                    </a:ext>
                  </a:extLst>
                </a:gridCol>
                <a:gridCol w="421012">
                  <a:extLst>
                    <a:ext uri="{9D8B030D-6E8A-4147-A177-3AD203B41FA5}">
                      <a16:colId xmlns:a16="http://schemas.microsoft.com/office/drawing/2014/main" val="302986549"/>
                    </a:ext>
                  </a:extLst>
                </a:gridCol>
                <a:gridCol w="421012">
                  <a:extLst>
                    <a:ext uri="{9D8B030D-6E8A-4147-A177-3AD203B41FA5}">
                      <a16:colId xmlns:a16="http://schemas.microsoft.com/office/drawing/2014/main" val="1839777987"/>
                    </a:ext>
                  </a:extLst>
                </a:gridCol>
                <a:gridCol w="421012">
                  <a:extLst>
                    <a:ext uri="{9D8B030D-6E8A-4147-A177-3AD203B41FA5}">
                      <a16:colId xmlns:a16="http://schemas.microsoft.com/office/drawing/2014/main" val="4071546067"/>
                    </a:ext>
                  </a:extLst>
                </a:gridCol>
                <a:gridCol w="421012">
                  <a:extLst>
                    <a:ext uri="{9D8B030D-6E8A-4147-A177-3AD203B41FA5}">
                      <a16:colId xmlns:a16="http://schemas.microsoft.com/office/drawing/2014/main" val="143673472"/>
                    </a:ext>
                  </a:extLst>
                </a:gridCol>
                <a:gridCol w="421012">
                  <a:extLst>
                    <a:ext uri="{9D8B030D-6E8A-4147-A177-3AD203B41FA5}">
                      <a16:colId xmlns:a16="http://schemas.microsoft.com/office/drawing/2014/main" val="536248113"/>
                    </a:ext>
                  </a:extLst>
                </a:gridCol>
                <a:gridCol w="421012">
                  <a:extLst>
                    <a:ext uri="{9D8B030D-6E8A-4147-A177-3AD203B41FA5}">
                      <a16:colId xmlns:a16="http://schemas.microsoft.com/office/drawing/2014/main" val="2396976485"/>
                    </a:ext>
                  </a:extLst>
                </a:gridCol>
                <a:gridCol w="421012">
                  <a:extLst>
                    <a:ext uri="{9D8B030D-6E8A-4147-A177-3AD203B41FA5}">
                      <a16:colId xmlns:a16="http://schemas.microsoft.com/office/drawing/2014/main" val="2711609110"/>
                    </a:ext>
                  </a:extLst>
                </a:gridCol>
                <a:gridCol w="421012">
                  <a:extLst>
                    <a:ext uri="{9D8B030D-6E8A-4147-A177-3AD203B41FA5}">
                      <a16:colId xmlns:a16="http://schemas.microsoft.com/office/drawing/2014/main" val="1674921760"/>
                    </a:ext>
                  </a:extLst>
                </a:gridCol>
                <a:gridCol w="421012">
                  <a:extLst>
                    <a:ext uri="{9D8B030D-6E8A-4147-A177-3AD203B41FA5}">
                      <a16:colId xmlns:a16="http://schemas.microsoft.com/office/drawing/2014/main" val="2088161740"/>
                    </a:ext>
                  </a:extLst>
                </a:gridCol>
                <a:gridCol w="421012">
                  <a:extLst>
                    <a:ext uri="{9D8B030D-6E8A-4147-A177-3AD203B41FA5}">
                      <a16:colId xmlns:a16="http://schemas.microsoft.com/office/drawing/2014/main" val="4284741922"/>
                    </a:ext>
                  </a:extLst>
                </a:gridCol>
                <a:gridCol w="421012">
                  <a:extLst>
                    <a:ext uri="{9D8B030D-6E8A-4147-A177-3AD203B41FA5}">
                      <a16:colId xmlns:a16="http://schemas.microsoft.com/office/drawing/2014/main" val="1767339331"/>
                    </a:ext>
                  </a:extLst>
                </a:gridCol>
                <a:gridCol w="421012">
                  <a:extLst>
                    <a:ext uri="{9D8B030D-6E8A-4147-A177-3AD203B41FA5}">
                      <a16:colId xmlns:a16="http://schemas.microsoft.com/office/drawing/2014/main" val="278923919"/>
                    </a:ext>
                  </a:extLst>
                </a:gridCol>
                <a:gridCol w="421012">
                  <a:extLst>
                    <a:ext uri="{9D8B030D-6E8A-4147-A177-3AD203B41FA5}">
                      <a16:colId xmlns:a16="http://schemas.microsoft.com/office/drawing/2014/main" val="2207831031"/>
                    </a:ext>
                  </a:extLst>
                </a:gridCol>
                <a:gridCol w="421012">
                  <a:extLst>
                    <a:ext uri="{9D8B030D-6E8A-4147-A177-3AD203B41FA5}">
                      <a16:colId xmlns:a16="http://schemas.microsoft.com/office/drawing/2014/main" val="3333767308"/>
                    </a:ext>
                  </a:extLst>
                </a:gridCol>
                <a:gridCol w="421012">
                  <a:extLst>
                    <a:ext uri="{9D8B030D-6E8A-4147-A177-3AD203B41FA5}">
                      <a16:colId xmlns:a16="http://schemas.microsoft.com/office/drawing/2014/main" val="3932724095"/>
                    </a:ext>
                  </a:extLst>
                </a:gridCol>
                <a:gridCol w="421012">
                  <a:extLst>
                    <a:ext uri="{9D8B030D-6E8A-4147-A177-3AD203B41FA5}">
                      <a16:colId xmlns:a16="http://schemas.microsoft.com/office/drawing/2014/main" val="835300016"/>
                    </a:ext>
                  </a:extLst>
                </a:gridCol>
                <a:gridCol w="421012">
                  <a:extLst>
                    <a:ext uri="{9D8B030D-6E8A-4147-A177-3AD203B41FA5}">
                      <a16:colId xmlns:a16="http://schemas.microsoft.com/office/drawing/2014/main" val="2124109482"/>
                    </a:ext>
                  </a:extLst>
                </a:gridCol>
              </a:tblGrid>
              <a:tr h="370840">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W</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C</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H</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Q</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H</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W</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743112759"/>
                  </a:ext>
                </a:extLst>
              </a:tr>
              <a:tr h="370840">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205228990"/>
                  </a:ext>
                </a:extLst>
              </a:tr>
            </a:tbl>
          </a:graphicData>
        </a:graphic>
      </p:graphicFrame>
      <p:sp>
        <p:nvSpPr>
          <p:cNvPr id="9" name="Rectangle 8"/>
          <p:cNvSpPr/>
          <p:nvPr/>
        </p:nvSpPr>
        <p:spPr>
          <a:xfrm>
            <a:off x="1842442" y="4692987"/>
            <a:ext cx="457200" cy="45720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21073" y="5174087"/>
            <a:ext cx="184731" cy="553998"/>
          </a:xfrm>
          <a:prstGeom prst="rect">
            <a:avLst/>
          </a:prstGeom>
        </p:spPr>
        <p:txBody>
          <a:bodyPr wrap="none">
            <a:spAutoFit/>
          </a:bodyPr>
          <a:lstStyle/>
          <a:p>
            <a:endParaRPr lang="en-US" sz="3000" dirty="0">
              <a:solidFill>
                <a:schemeClr val="accent2"/>
              </a:solidFill>
            </a:endParaRPr>
          </a:p>
        </p:txBody>
      </p:sp>
      <p:sp>
        <p:nvSpPr>
          <p:cNvPr id="10" name="Rectangle 9"/>
          <p:cNvSpPr/>
          <p:nvPr/>
        </p:nvSpPr>
        <p:spPr>
          <a:xfrm>
            <a:off x="623198" y="5170245"/>
            <a:ext cx="415498" cy="553998"/>
          </a:xfrm>
          <a:prstGeom prst="rect">
            <a:avLst/>
          </a:prstGeom>
        </p:spPr>
        <p:txBody>
          <a:bodyPr wrap="none">
            <a:spAutoFit/>
          </a:bodyPr>
          <a:lstStyle/>
          <a:p>
            <a:pPr algn="ctr"/>
            <a:r>
              <a:rPr lang="en-US" sz="3000" b="1" dirty="0">
                <a:solidFill>
                  <a:srgbClr val="FFFF00"/>
                </a:solidFill>
                <a:latin typeface="Courier New" panose="02070309020205020404" pitchFamily="49" charset="0"/>
                <a:cs typeface="Courier New" panose="02070309020205020404" pitchFamily="49" charset="0"/>
              </a:rPr>
              <a:t>T</a:t>
            </a:r>
          </a:p>
        </p:txBody>
      </p:sp>
      <p:sp>
        <p:nvSpPr>
          <p:cNvPr id="12" name="Rectangle 11"/>
          <p:cNvSpPr/>
          <p:nvPr/>
        </p:nvSpPr>
        <p:spPr>
          <a:xfrm>
            <a:off x="1045944" y="5170245"/>
            <a:ext cx="415499" cy="553998"/>
          </a:xfrm>
          <a:prstGeom prst="rect">
            <a:avLst/>
          </a:prstGeom>
        </p:spPr>
        <p:txBody>
          <a:bodyPr wrap="none">
            <a:spAutoFit/>
          </a:bodyPr>
          <a:lstStyle/>
          <a:p>
            <a:pPr algn="ctr"/>
            <a:r>
              <a:rPr lang="en-US" sz="3000" b="1" dirty="0">
                <a:solidFill>
                  <a:srgbClr val="FFFF00"/>
                </a:solidFill>
                <a:latin typeface="Courier New" panose="02070309020205020404" pitchFamily="49" charset="0"/>
                <a:cs typeface="Courier New" panose="02070309020205020404" pitchFamily="49" charset="0"/>
              </a:rPr>
              <a:t>R</a:t>
            </a:r>
          </a:p>
        </p:txBody>
      </p:sp>
      <p:sp>
        <p:nvSpPr>
          <p:cNvPr id="13" name="Rectangle 12"/>
          <p:cNvSpPr/>
          <p:nvPr/>
        </p:nvSpPr>
        <p:spPr>
          <a:xfrm>
            <a:off x="1468691" y="5170245"/>
            <a:ext cx="415499" cy="553998"/>
          </a:xfrm>
          <a:prstGeom prst="rect">
            <a:avLst/>
          </a:prstGeom>
        </p:spPr>
        <p:txBody>
          <a:bodyPr wrap="none">
            <a:spAutoFit/>
          </a:bodyPr>
          <a:lstStyle/>
          <a:p>
            <a:pPr algn="ctr"/>
            <a:r>
              <a:rPr lang="en-US" sz="3000" b="1" dirty="0">
                <a:solidFill>
                  <a:srgbClr val="FFFF00"/>
                </a:solidFill>
                <a:latin typeface="Courier New" panose="02070309020205020404" pitchFamily="49" charset="0"/>
                <a:cs typeface="Courier New" panose="02070309020205020404" pitchFamily="49" charset="0"/>
              </a:rPr>
              <a:t>U</a:t>
            </a:r>
          </a:p>
        </p:txBody>
      </p:sp>
      <p:sp>
        <p:nvSpPr>
          <p:cNvPr id="15" name="Rectangle 14"/>
          <p:cNvSpPr/>
          <p:nvPr/>
        </p:nvSpPr>
        <p:spPr>
          <a:xfrm>
            <a:off x="1884190" y="5174087"/>
            <a:ext cx="415499" cy="553998"/>
          </a:xfrm>
          <a:prstGeom prst="rect">
            <a:avLst/>
          </a:prstGeom>
        </p:spPr>
        <p:txBody>
          <a:bodyPr wrap="none">
            <a:spAutoFit/>
          </a:bodyPr>
          <a:lstStyle/>
          <a:p>
            <a:pPr algn="ctr"/>
            <a:r>
              <a:rPr lang="en-US" sz="3000" b="1" dirty="0">
                <a:solidFill>
                  <a:srgbClr val="FFFF00"/>
                </a:solidFill>
                <a:latin typeface="Courier New" panose="02070309020205020404" pitchFamily="49" charset="0"/>
                <a:cs typeface="Courier New" panose="02070309020205020404" pitchFamily="49" charset="0"/>
              </a:rPr>
              <a:t>E</a:t>
            </a:r>
          </a:p>
        </p:txBody>
      </p:sp>
    </p:spTree>
    <p:extLst>
      <p:ext uri="{BB962C8B-B14F-4D97-AF65-F5344CB8AC3E}">
        <p14:creationId xmlns:p14="http://schemas.microsoft.com/office/powerpoint/2010/main" val="2183033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1" nodeType="clickEffect">
                                  <p:stCondLst>
                                    <p:cond delay="0"/>
                                  </p:stCondLst>
                                  <p:childTnLst>
                                    <p:animMotion origin="layout" path="M -1.875E-6 -2.59259E-6 L 0.01797 -0.36481 " pathEditMode="relative" rAng="0" ptsTypes="AA">
                                      <p:cBhvr>
                                        <p:cTn id="11" dur="1000" fill="hold"/>
                                        <p:tgtEl>
                                          <p:spTgt spid="9"/>
                                        </p:tgtEl>
                                        <p:attrNameLst>
                                          <p:attrName>ppt_x</p:attrName>
                                          <p:attrName>ppt_y</p:attrName>
                                        </p:attrNameLst>
                                      </p:cBhvr>
                                      <p:rCtr x="898" y="-18241"/>
                                    </p:animMotion>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grpId="2" nodeType="clickEffect">
                                  <p:stCondLst>
                                    <p:cond delay="0"/>
                                  </p:stCondLst>
                                  <p:childTnLst>
                                    <p:animMotion origin="layout" path="M 0.01797 -0.36481 L 0.01563 -0.46504 " pathEditMode="relative" rAng="0" ptsTypes="AA">
                                      <p:cBhvr>
                                        <p:cTn id="15" dur="1000" fill="hold"/>
                                        <p:tgtEl>
                                          <p:spTgt spid="9"/>
                                        </p:tgtEl>
                                        <p:attrNameLst>
                                          <p:attrName>ppt_x</p:attrName>
                                          <p:attrName>ppt_y</p:attrName>
                                        </p:attrNameLst>
                                      </p:cBhvr>
                                      <p:rCtr x="-117" y="-5023"/>
                                    </p:animMotion>
                                  </p:childTnLst>
                                </p:cTn>
                              </p:par>
                              <p:par>
                                <p:cTn id="16" presetID="7" presetClass="emph" presetSubtype="2" fill="hold" nodeType="withEffect">
                                  <p:stCondLst>
                                    <p:cond delay="0"/>
                                  </p:stCondLst>
                                  <p:childTnLst>
                                    <p:animClr clrSpc="rgb" dir="cw">
                                      <p:cBhvr>
                                        <p:cTn id="17" dur="1000" fill="hold"/>
                                        <p:tgtEl>
                                          <p:spTgt spid="9"/>
                                        </p:tgtEl>
                                        <p:attrNameLst>
                                          <p:attrName>stroke.color</p:attrName>
                                        </p:attrNameLst>
                                      </p:cBhvr>
                                      <p:to>
                                        <a:srgbClr val="FFFF00"/>
                                      </p:to>
                                    </p:animClr>
                                    <p:set>
                                      <p:cBhvr>
                                        <p:cTn id="18" dur="1000" fill="hold"/>
                                        <p:tgtEl>
                                          <p:spTgt spid="9"/>
                                        </p:tgtEl>
                                        <p:attrNameLst>
                                          <p:attrName>stroke.on</p:attrName>
                                        </p:attrNameLst>
                                      </p:cBhvr>
                                      <p:to>
                                        <p:strVal val="true"/>
                                      </p:to>
                                    </p:set>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3" nodeType="clickEffect">
                                  <p:stCondLst>
                                    <p:cond delay="0"/>
                                  </p:stCondLst>
                                  <p:childTnLst>
                                    <p:animMotion origin="layout" path="M 0.01563 -0.46504 L 0.00078 0.0757 " pathEditMode="relative" rAng="0" ptsTypes="AA">
                                      <p:cBhvr>
                                        <p:cTn id="22" dur="1000" fill="hold"/>
                                        <p:tgtEl>
                                          <p:spTgt spid="9"/>
                                        </p:tgtEl>
                                        <p:attrNameLst>
                                          <p:attrName>ppt_x</p:attrName>
                                          <p:attrName>ppt_y</p:attrName>
                                        </p:attrNameLst>
                                      </p:cBhvr>
                                      <p:rCtr x="-742" y="26875"/>
                                    </p:animMotion>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9" grpId="2" animBg="1"/>
      <p:bldP spid="9" grpId="3" animBg="1"/>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618435" y="2967334"/>
            <a:ext cx="10858499" cy="1384995"/>
          </a:xfrm>
          <a:prstGeom prst="rect">
            <a:avLst/>
          </a:prstGeom>
        </p:spPr>
        <p:txBody>
          <a:bodyPr wrap="square">
            <a:spAutoFit/>
          </a:bodyPr>
          <a:lstStyle/>
          <a:p>
            <a:r>
              <a:rPr lang="en-US" sz="2800" b="1" dirty="0">
                <a:solidFill>
                  <a:schemeClr val="accent2"/>
                </a:solidFill>
                <a:latin typeface="Courier New" panose="02070309020205020404" pitchFamily="49" charset="0"/>
                <a:cs typeface="Courier New" panose="02070309020205020404" pitchFamily="49" charset="0"/>
              </a:rPr>
              <a:t>LTWM CTMHLYMRR NR QMHRWTMX IG JPK QWDJ VTMMXPQ GPW CNOM LP PLJMTR YPL IG JPK QWDJ GPW DHY DPMTDM PLJMTR LP XP KJHL GPW KHYL</a:t>
            </a:r>
          </a:p>
        </p:txBody>
      </p:sp>
      <p:sp>
        <p:nvSpPr>
          <p:cNvPr id="2" name="Title 1"/>
          <p:cNvSpPr>
            <a:spLocks noGrp="1"/>
          </p:cNvSpPr>
          <p:nvPr>
            <p:ph type="title"/>
          </p:nvPr>
        </p:nvSpPr>
        <p:spPr>
          <a:xfrm>
            <a:off x="838200" y="365125"/>
            <a:ext cx="10515600" cy="1325563"/>
          </a:xfrm>
        </p:spPr>
        <p:txBody>
          <a:bodyPr/>
          <a:lstStyle/>
          <a:p>
            <a:pPr algn="r"/>
            <a:r>
              <a:rPr lang="en-US" b="1" dirty="0">
                <a:solidFill>
                  <a:srgbClr val="92D050"/>
                </a:solidFill>
                <a:latin typeface="+mn-lt"/>
              </a:rPr>
              <a:t>Substitution Cipher – Decrypt</a:t>
            </a:r>
            <a:endParaRPr lang="en-US" dirty="0">
              <a:latin typeface="+mn-lt"/>
            </a:endParaRPr>
          </a:p>
        </p:txBody>
      </p:sp>
      <p:sp>
        <p:nvSpPr>
          <p:cNvPr id="4" name="TextBox 3"/>
          <p:cNvSpPr txBox="1"/>
          <p:nvPr/>
        </p:nvSpPr>
        <p:spPr>
          <a:xfrm>
            <a:off x="258740" y="1309221"/>
            <a:ext cx="11412755" cy="830997"/>
          </a:xfrm>
          <a:prstGeom prst="rect">
            <a:avLst/>
          </a:prstGeom>
          <a:noFill/>
        </p:spPr>
        <p:txBody>
          <a:bodyPr wrap="square" rtlCol="0">
            <a:spAutoFit/>
          </a:bodyPr>
          <a:lstStyle/>
          <a:p>
            <a:pPr algn="ctr"/>
            <a:r>
              <a:rPr lang="en-US" sz="4800" b="1" spc="500" dirty="0">
                <a:solidFill>
                  <a:srgbClr val="00B0F0"/>
                </a:solidFill>
                <a:latin typeface="Courier New" panose="02070309020205020404" pitchFamily="49" charset="0"/>
                <a:cs typeface="Courier New" panose="02070309020205020404" pitchFamily="49" charset="0"/>
              </a:rPr>
              <a:t>ABCDEFGHIJKLMNOPQRSTUVWXYZ</a:t>
            </a:r>
          </a:p>
        </p:txBody>
      </p:sp>
      <p:sp>
        <p:nvSpPr>
          <p:cNvPr id="5" name="Rectangle 4"/>
          <p:cNvSpPr/>
          <p:nvPr/>
        </p:nvSpPr>
        <p:spPr>
          <a:xfrm>
            <a:off x="314178" y="1438531"/>
            <a:ext cx="11197884"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14178" y="2140218"/>
            <a:ext cx="11197883"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58739" y="2010734"/>
            <a:ext cx="11412755" cy="830997"/>
          </a:xfrm>
          <a:prstGeom prst="rect">
            <a:avLst/>
          </a:prstGeom>
          <a:noFill/>
        </p:spPr>
        <p:txBody>
          <a:bodyPr wrap="square" rtlCol="0">
            <a:spAutoFit/>
          </a:bodyPr>
          <a:lstStyle/>
          <a:p>
            <a:pPr algn="ctr"/>
            <a:r>
              <a:rPr lang="en-US" sz="4800" b="1" spc="500" dirty="0">
                <a:solidFill>
                  <a:srgbClr val="FF0000"/>
                </a:solidFill>
                <a:latin typeface="Courier New" panose="02070309020205020404" pitchFamily="49" charset="0"/>
                <a:cs typeface="Courier New" panose="02070309020205020404" pitchFamily="49" charset="0"/>
              </a:rPr>
              <a:t>HIDXMVCJNUESQYPZBTRLWOKFGA</a:t>
            </a:r>
          </a:p>
        </p:txBody>
      </p:sp>
      <p:graphicFrame>
        <p:nvGraphicFramePr>
          <p:cNvPr id="6" name="Table 5"/>
          <p:cNvGraphicFramePr>
            <a:graphicFrameLocks noGrp="1"/>
          </p:cNvGraphicFramePr>
          <p:nvPr>
            <p:extLst>
              <p:ext uri="{D42A27DB-BD31-4B8C-83A1-F6EECF244321}">
                <p14:modId xmlns:p14="http://schemas.microsoft.com/office/powerpoint/2010/main" val="1466956092"/>
              </p:ext>
            </p:extLst>
          </p:nvPr>
        </p:nvGraphicFramePr>
        <p:xfrm>
          <a:off x="618435" y="4630805"/>
          <a:ext cx="10946312" cy="1097280"/>
        </p:xfrm>
        <a:graphic>
          <a:graphicData uri="http://schemas.openxmlformats.org/drawingml/2006/table">
            <a:tbl>
              <a:tblPr firstRow="1" bandRow="1">
                <a:tableStyleId>{2D5ABB26-0587-4C30-8999-92F81FD0307C}</a:tableStyleId>
              </a:tblPr>
              <a:tblGrid>
                <a:gridCol w="421012">
                  <a:extLst>
                    <a:ext uri="{9D8B030D-6E8A-4147-A177-3AD203B41FA5}">
                      <a16:colId xmlns:a16="http://schemas.microsoft.com/office/drawing/2014/main" val="1422182939"/>
                    </a:ext>
                  </a:extLst>
                </a:gridCol>
                <a:gridCol w="421012">
                  <a:extLst>
                    <a:ext uri="{9D8B030D-6E8A-4147-A177-3AD203B41FA5}">
                      <a16:colId xmlns:a16="http://schemas.microsoft.com/office/drawing/2014/main" val="1456410437"/>
                    </a:ext>
                  </a:extLst>
                </a:gridCol>
                <a:gridCol w="421012">
                  <a:extLst>
                    <a:ext uri="{9D8B030D-6E8A-4147-A177-3AD203B41FA5}">
                      <a16:colId xmlns:a16="http://schemas.microsoft.com/office/drawing/2014/main" val="2681263522"/>
                    </a:ext>
                  </a:extLst>
                </a:gridCol>
                <a:gridCol w="421012">
                  <a:extLst>
                    <a:ext uri="{9D8B030D-6E8A-4147-A177-3AD203B41FA5}">
                      <a16:colId xmlns:a16="http://schemas.microsoft.com/office/drawing/2014/main" val="3107445130"/>
                    </a:ext>
                  </a:extLst>
                </a:gridCol>
                <a:gridCol w="421012">
                  <a:extLst>
                    <a:ext uri="{9D8B030D-6E8A-4147-A177-3AD203B41FA5}">
                      <a16:colId xmlns:a16="http://schemas.microsoft.com/office/drawing/2014/main" val="1158435935"/>
                    </a:ext>
                  </a:extLst>
                </a:gridCol>
                <a:gridCol w="421012">
                  <a:extLst>
                    <a:ext uri="{9D8B030D-6E8A-4147-A177-3AD203B41FA5}">
                      <a16:colId xmlns:a16="http://schemas.microsoft.com/office/drawing/2014/main" val="1913229693"/>
                    </a:ext>
                  </a:extLst>
                </a:gridCol>
                <a:gridCol w="421012">
                  <a:extLst>
                    <a:ext uri="{9D8B030D-6E8A-4147-A177-3AD203B41FA5}">
                      <a16:colId xmlns:a16="http://schemas.microsoft.com/office/drawing/2014/main" val="183040873"/>
                    </a:ext>
                  </a:extLst>
                </a:gridCol>
                <a:gridCol w="421012">
                  <a:extLst>
                    <a:ext uri="{9D8B030D-6E8A-4147-A177-3AD203B41FA5}">
                      <a16:colId xmlns:a16="http://schemas.microsoft.com/office/drawing/2014/main" val="4157030930"/>
                    </a:ext>
                  </a:extLst>
                </a:gridCol>
                <a:gridCol w="421012">
                  <a:extLst>
                    <a:ext uri="{9D8B030D-6E8A-4147-A177-3AD203B41FA5}">
                      <a16:colId xmlns:a16="http://schemas.microsoft.com/office/drawing/2014/main" val="3621391175"/>
                    </a:ext>
                  </a:extLst>
                </a:gridCol>
                <a:gridCol w="421012">
                  <a:extLst>
                    <a:ext uri="{9D8B030D-6E8A-4147-A177-3AD203B41FA5}">
                      <a16:colId xmlns:a16="http://schemas.microsoft.com/office/drawing/2014/main" val="302986549"/>
                    </a:ext>
                  </a:extLst>
                </a:gridCol>
                <a:gridCol w="421012">
                  <a:extLst>
                    <a:ext uri="{9D8B030D-6E8A-4147-A177-3AD203B41FA5}">
                      <a16:colId xmlns:a16="http://schemas.microsoft.com/office/drawing/2014/main" val="1839777987"/>
                    </a:ext>
                  </a:extLst>
                </a:gridCol>
                <a:gridCol w="421012">
                  <a:extLst>
                    <a:ext uri="{9D8B030D-6E8A-4147-A177-3AD203B41FA5}">
                      <a16:colId xmlns:a16="http://schemas.microsoft.com/office/drawing/2014/main" val="4071546067"/>
                    </a:ext>
                  </a:extLst>
                </a:gridCol>
                <a:gridCol w="421012">
                  <a:extLst>
                    <a:ext uri="{9D8B030D-6E8A-4147-A177-3AD203B41FA5}">
                      <a16:colId xmlns:a16="http://schemas.microsoft.com/office/drawing/2014/main" val="143673472"/>
                    </a:ext>
                  </a:extLst>
                </a:gridCol>
                <a:gridCol w="421012">
                  <a:extLst>
                    <a:ext uri="{9D8B030D-6E8A-4147-A177-3AD203B41FA5}">
                      <a16:colId xmlns:a16="http://schemas.microsoft.com/office/drawing/2014/main" val="536248113"/>
                    </a:ext>
                  </a:extLst>
                </a:gridCol>
                <a:gridCol w="421012">
                  <a:extLst>
                    <a:ext uri="{9D8B030D-6E8A-4147-A177-3AD203B41FA5}">
                      <a16:colId xmlns:a16="http://schemas.microsoft.com/office/drawing/2014/main" val="2396976485"/>
                    </a:ext>
                  </a:extLst>
                </a:gridCol>
                <a:gridCol w="421012">
                  <a:extLst>
                    <a:ext uri="{9D8B030D-6E8A-4147-A177-3AD203B41FA5}">
                      <a16:colId xmlns:a16="http://schemas.microsoft.com/office/drawing/2014/main" val="2711609110"/>
                    </a:ext>
                  </a:extLst>
                </a:gridCol>
                <a:gridCol w="421012">
                  <a:extLst>
                    <a:ext uri="{9D8B030D-6E8A-4147-A177-3AD203B41FA5}">
                      <a16:colId xmlns:a16="http://schemas.microsoft.com/office/drawing/2014/main" val="1674921760"/>
                    </a:ext>
                  </a:extLst>
                </a:gridCol>
                <a:gridCol w="421012">
                  <a:extLst>
                    <a:ext uri="{9D8B030D-6E8A-4147-A177-3AD203B41FA5}">
                      <a16:colId xmlns:a16="http://schemas.microsoft.com/office/drawing/2014/main" val="2088161740"/>
                    </a:ext>
                  </a:extLst>
                </a:gridCol>
                <a:gridCol w="421012">
                  <a:extLst>
                    <a:ext uri="{9D8B030D-6E8A-4147-A177-3AD203B41FA5}">
                      <a16:colId xmlns:a16="http://schemas.microsoft.com/office/drawing/2014/main" val="4284741922"/>
                    </a:ext>
                  </a:extLst>
                </a:gridCol>
                <a:gridCol w="421012">
                  <a:extLst>
                    <a:ext uri="{9D8B030D-6E8A-4147-A177-3AD203B41FA5}">
                      <a16:colId xmlns:a16="http://schemas.microsoft.com/office/drawing/2014/main" val="1767339331"/>
                    </a:ext>
                  </a:extLst>
                </a:gridCol>
                <a:gridCol w="421012">
                  <a:extLst>
                    <a:ext uri="{9D8B030D-6E8A-4147-A177-3AD203B41FA5}">
                      <a16:colId xmlns:a16="http://schemas.microsoft.com/office/drawing/2014/main" val="278923919"/>
                    </a:ext>
                  </a:extLst>
                </a:gridCol>
                <a:gridCol w="421012">
                  <a:extLst>
                    <a:ext uri="{9D8B030D-6E8A-4147-A177-3AD203B41FA5}">
                      <a16:colId xmlns:a16="http://schemas.microsoft.com/office/drawing/2014/main" val="2207831031"/>
                    </a:ext>
                  </a:extLst>
                </a:gridCol>
                <a:gridCol w="421012">
                  <a:extLst>
                    <a:ext uri="{9D8B030D-6E8A-4147-A177-3AD203B41FA5}">
                      <a16:colId xmlns:a16="http://schemas.microsoft.com/office/drawing/2014/main" val="3333767308"/>
                    </a:ext>
                  </a:extLst>
                </a:gridCol>
                <a:gridCol w="421012">
                  <a:extLst>
                    <a:ext uri="{9D8B030D-6E8A-4147-A177-3AD203B41FA5}">
                      <a16:colId xmlns:a16="http://schemas.microsoft.com/office/drawing/2014/main" val="3932724095"/>
                    </a:ext>
                  </a:extLst>
                </a:gridCol>
                <a:gridCol w="421012">
                  <a:extLst>
                    <a:ext uri="{9D8B030D-6E8A-4147-A177-3AD203B41FA5}">
                      <a16:colId xmlns:a16="http://schemas.microsoft.com/office/drawing/2014/main" val="835300016"/>
                    </a:ext>
                  </a:extLst>
                </a:gridCol>
                <a:gridCol w="421012">
                  <a:extLst>
                    <a:ext uri="{9D8B030D-6E8A-4147-A177-3AD203B41FA5}">
                      <a16:colId xmlns:a16="http://schemas.microsoft.com/office/drawing/2014/main" val="2124109482"/>
                    </a:ext>
                  </a:extLst>
                </a:gridCol>
              </a:tblGrid>
              <a:tr h="370840">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W</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C</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H</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Q</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H</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W</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743112759"/>
                  </a:ext>
                </a:extLst>
              </a:tr>
              <a:tr h="370840">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I</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U</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205228990"/>
                  </a:ext>
                </a:extLst>
              </a:tr>
            </a:tbl>
          </a:graphicData>
        </a:graphic>
      </p:graphicFrame>
      <p:sp>
        <p:nvSpPr>
          <p:cNvPr id="14" name="Rectangle 13"/>
          <p:cNvSpPr/>
          <p:nvPr/>
        </p:nvSpPr>
        <p:spPr>
          <a:xfrm>
            <a:off x="621073" y="5174087"/>
            <a:ext cx="184731" cy="553998"/>
          </a:xfrm>
          <a:prstGeom prst="rect">
            <a:avLst/>
          </a:prstGeom>
        </p:spPr>
        <p:txBody>
          <a:bodyPr wrap="none">
            <a:spAutoFit/>
          </a:bodyPr>
          <a:lstStyle/>
          <a:p>
            <a:endParaRPr lang="en-US" sz="3000" dirty="0">
              <a:solidFill>
                <a:schemeClr val="accent2"/>
              </a:solidFill>
            </a:endParaRPr>
          </a:p>
        </p:txBody>
      </p:sp>
      <p:sp>
        <p:nvSpPr>
          <p:cNvPr id="10" name="Rectangle 9"/>
          <p:cNvSpPr/>
          <p:nvPr/>
        </p:nvSpPr>
        <p:spPr>
          <a:xfrm>
            <a:off x="623198" y="5170245"/>
            <a:ext cx="415498" cy="553998"/>
          </a:xfrm>
          <a:prstGeom prst="rect">
            <a:avLst/>
          </a:prstGeom>
        </p:spPr>
        <p:txBody>
          <a:bodyPr wrap="none">
            <a:spAutoFit/>
          </a:bodyPr>
          <a:lstStyle/>
          <a:p>
            <a:pPr algn="ctr"/>
            <a:r>
              <a:rPr lang="en-US" sz="3000" b="1" dirty="0">
                <a:solidFill>
                  <a:srgbClr val="FFFF00"/>
                </a:solidFill>
                <a:latin typeface="Courier New" panose="02070309020205020404" pitchFamily="49" charset="0"/>
                <a:cs typeface="Courier New" panose="02070309020205020404" pitchFamily="49" charset="0"/>
              </a:rPr>
              <a:t>T</a:t>
            </a:r>
          </a:p>
        </p:txBody>
      </p:sp>
      <p:sp>
        <p:nvSpPr>
          <p:cNvPr id="12" name="Rectangle 11"/>
          <p:cNvSpPr/>
          <p:nvPr/>
        </p:nvSpPr>
        <p:spPr>
          <a:xfrm>
            <a:off x="1045944" y="5170245"/>
            <a:ext cx="415499" cy="553998"/>
          </a:xfrm>
          <a:prstGeom prst="rect">
            <a:avLst/>
          </a:prstGeom>
        </p:spPr>
        <p:txBody>
          <a:bodyPr wrap="none">
            <a:spAutoFit/>
          </a:bodyPr>
          <a:lstStyle/>
          <a:p>
            <a:pPr algn="ctr"/>
            <a:r>
              <a:rPr lang="en-US" sz="3000" b="1" dirty="0">
                <a:solidFill>
                  <a:srgbClr val="FFFF00"/>
                </a:solidFill>
                <a:latin typeface="Courier New" panose="02070309020205020404" pitchFamily="49" charset="0"/>
                <a:cs typeface="Courier New" panose="02070309020205020404" pitchFamily="49" charset="0"/>
              </a:rPr>
              <a:t>R</a:t>
            </a:r>
          </a:p>
        </p:txBody>
      </p:sp>
      <p:sp>
        <p:nvSpPr>
          <p:cNvPr id="13" name="Rectangle 12"/>
          <p:cNvSpPr/>
          <p:nvPr/>
        </p:nvSpPr>
        <p:spPr>
          <a:xfrm>
            <a:off x="1468691" y="5170245"/>
            <a:ext cx="415499" cy="553998"/>
          </a:xfrm>
          <a:prstGeom prst="rect">
            <a:avLst/>
          </a:prstGeom>
        </p:spPr>
        <p:txBody>
          <a:bodyPr wrap="none">
            <a:spAutoFit/>
          </a:bodyPr>
          <a:lstStyle/>
          <a:p>
            <a:pPr algn="ctr"/>
            <a:r>
              <a:rPr lang="en-US" sz="3000" b="1" dirty="0">
                <a:solidFill>
                  <a:srgbClr val="FFFF00"/>
                </a:solidFill>
                <a:latin typeface="Courier New" panose="02070309020205020404" pitchFamily="49" charset="0"/>
                <a:cs typeface="Courier New" panose="02070309020205020404" pitchFamily="49" charset="0"/>
              </a:rPr>
              <a:t>U</a:t>
            </a:r>
          </a:p>
        </p:txBody>
      </p:sp>
      <p:sp>
        <p:nvSpPr>
          <p:cNvPr id="15" name="Rectangle 14"/>
          <p:cNvSpPr/>
          <p:nvPr/>
        </p:nvSpPr>
        <p:spPr>
          <a:xfrm>
            <a:off x="1884190" y="5174087"/>
            <a:ext cx="415499" cy="553998"/>
          </a:xfrm>
          <a:prstGeom prst="rect">
            <a:avLst/>
          </a:prstGeom>
        </p:spPr>
        <p:txBody>
          <a:bodyPr wrap="none">
            <a:spAutoFit/>
          </a:bodyPr>
          <a:lstStyle/>
          <a:p>
            <a:pPr algn="ctr"/>
            <a:r>
              <a:rPr lang="en-US" sz="3000" b="1" dirty="0">
                <a:solidFill>
                  <a:srgbClr val="FFFF00"/>
                </a:solidFill>
                <a:latin typeface="Courier New" panose="02070309020205020404" pitchFamily="49" charset="0"/>
                <a:cs typeface="Courier New" panose="02070309020205020404" pitchFamily="49" charset="0"/>
              </a:rPr>
              <a:t>E</a:t>
            </a:r>
          </a:p>
        </p:txBody>
      </p:sp>
    </p:spTree>
    <p:extLst>
      <p:ext uri="{BB962C8B-B14F-4D97-AF65-F5344CB8AC3E}">
        <p14:creationId xmlns:p14="http://schemas.microsoft.com/office/powerpoint/2010/main" val="25525238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618435" y="2967334"/>
            <a:ext cx="10858499" cy="1384995"/>
          </a:xfrm>
          <a:prstGeom prst="rect">
            <a:avLst/>
          </a:prstGeom>
        </p:spPr>
        <p:txBody>
          <a:bodyPr wrap="square">
            <a:spAutoFit/>
          </a:bodyPr>
          <a:lstStyle/>
          <a:p>
            <a:r>
              <a:rPr lang="en-US" sz="2800" b="1" dirty="0">
                <a:solidFill>
                  <a:schemeClr val="accent2"/>
                </a:solidFill>
                <a:latin typeface="Courier New" panose="02070309020205020404" pitchFamily="49" charset="0"/>
                <a:cs typeface="Courier New" panose="02070309020205020404" pitchFamily="49" charset="0"/>
              </a:rPr>
              <a:t>LTWM CTMHLYMRR NR QMHRWTMX IG JPK QWDJ VTMMXPQ GPW CNOM LP PLJMTR YPL IG JPK QWDJ GPW DHY DPMTDM PLJMTR LP XP KJHL GPW KHYL</a:t>
            </a:r>
          </a:p>
        </p:txBody>
      </p:sp>
      <p:sp>
        <p:nvSpPr>
          <p:cNvPr id="2" name="Title 1"/>
          <p:cNvSpPr>
            <a:spLocks noGrp="1"/>
          </p:cNvSpPr>
          <p:nvPr>
            <p:ph type="title"/>
          </p:nvPr>
        </p:nvSpPr>
        <p:spPr>
          <a:xfrm>
            <a:off x="838200" y="365125"/>
            <a:ext cx="10515600" cy="1325563"/>
          </a:xfrm>
        </p:spPr>
        <p:txBody>
          <a:bodyPr/>
          <a:lstStyle/>
          <a:p>
            <a:pPr algn="r"/>
            <a:r>
              <a:rPr lang="en-US" b="1" dirty="0">
                <a:solidFill>
                  <a:srgbClr val="92D050"/>
                </a:solidFill>
                <a:latin typeface="+mn-lt"/>
              </a:rPr>
              <a:t>Substitution Cipher – Decrypt</a:t>
            </a:r>
            <a:endParaRPr lang="en-US" dirty="0">
              <a:latin typeface="+mn-lt"/>
            </a:endParaRPr>
          </a:p>
        </p:txBody>
      </p:sp>
      <p:sp>
        <p:nvSpPr>
          <p:cNvPr id="4" name="TextBox 3"/>
          <p:cNvSpPr txBox="1"/>
          <p:nvPr/>
        </p:nvSpPr>
        <p:spPr>
          <a:xfrm>
            <a:off x="258740" y="1309221"/>
            <a:ext cx="11412755" cy="830997"/>
          </a:xfrm>
          <a:prstGeom prst="rect">
            <a:avLst/>
          </a:prstGeom>
          <a:noFill/>
        </p:spPr>
        <p:txBody>
          <a:bodyPr wrap="square" rtlCol="0">
            <a:spAutoFit/>
          </a:bodyPr>
          <a:lstStyle/>
          <a:p>
            <a:pPr algn="ctr"/>
            <a:r>
              <a:rPr lang="en-US" sz="4800" b="1" spc="500" dirty="0">
                <a:solidFill>
                  <a:srgbClr val="00B0F0"/>
                </a:solidFill>
                <a:latin typeface="Courier New" panose="02070309020205020404" pitchFamily="49" charset="0"/>
                <a:cs typeface="Courier New" panose="02070309020205020404" pitchFamily="49" charset="0"/>
              </a:rPr>
              <a:t>ABCDEFGHIJKLMNOPQRSTUVWXYZ</a:t>
            </a:r>
          </a:p>
        </p:txBody>
      </p:sp>
      <p:sp>
        <p:nvSpPr>
          <p:cNvPr id="5" name="Rectangle 4"/>
          <p:cNvSpPr/>
          <p:nvPr/>
        </p:nvSpPr>
        <p:spPr>
          <a:xfrm>
            <a:off x="314178" y="1438531"/>
            <a:ext cx="11197884"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14178" y="2140218"/>
            <a:ext cx="11197883"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58739" y="2010734"/>
            <a:ext cx="11412755" cy="830997"/>
          </a:xfrm>
          <a:prstGeom prst="rect">
            <a:avLst/>
          </a:prstGeom>
          <a:noFill/>
        </p:spPr>
        <p:txBody>
          <a:bodyPr wrap="square" rtlCol="0">
            <a:spAutoFit/>
          </a:bodyPr>
          <a:lstStyle/>
          <a:p>
            <a:pPr algn="ctr"/>
            <a:r>
              <a:rPr lang="en-US" sz="4800" b="1" spc="500" dirty="0">
                <a:solidFill>
                  <a:srgbClr val="FF0000"/>
                </a:solidFill>
                <a:latin typeface="Courier New" panose="02070309020205020404" pitchFamily="49" charset="0"/>
                <a:cs typeface="Courier New" panose="02070309020205020404" pitchFamily="49" charset="0"/>
              </a:rPr>
              <a:t>HIDXMVCJNUESQYPZBTRLWOKFGA</a:t>
            </a:r>
          </a:p>
        </p:txBody>
      </p:sp>
      <p:sp>
        <p:nvSpPr>
          <p:cNvPr id="16" name="Rectangle 15"/>
          <p:cNvSpPr/>
          <p:nvPr/>
        </p:nvSpPr>
        <p:spPr>
          <a:xfrm>
            <a:off x="618435" y="4534225"/>
            <a:ext cx="10990469" cy="1384995"/>
          </a:xfrm>
          <a:prstGeom prst="rect">
            <a:avLst/>
          </a:prstGeom>
        </p:spPr>
        <p:txBody>
          <a:bodyPr wrap="square">
            <a:spAutoFit/>
          </a:bodyPr>
          <a:lstStyle/>
          <a:p>
            <a:r>
              <a:rPr lang="en-US" sz="2800" b="1" dirty="0">
                <a:solidFill>
                  <a:srgbClr val="FFFF00"/>
                </a:solidFill>
                <a:latin typeface="Courier New" panose="02070309020205020404" pitchFamily="49" charset="0"/>
                <a:cs typeface="Courier New" panose="02070309020205020404" pitchFamily="49" charset="0"/>
              </a:rPr>
              <a:t>TRUE GREATNESS IS MEASURED BY HOW MUCH FREEDOM YOU GIVE TO OTHERS NOT BY HOW MUCH YOU CAN COERCE OTHERS TO DO WHAT YOU WANT</a:t>
            </a:r>
          </a:p>
        </p:txBody>
      </p:sp>
    </p:spTree>
    <p:extLst>
      <p:ext uri="{BB962C8B-B14F-4D97-AF65-F5344CB8AC3E}">
        <p14:creationId xmlns:p14="http://schemas.microsoft.com/office/powerpoint/2010/main" val="38292123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a:solidFill>
                  <a:srgbClr val="92D050"/>
                </a:solidFill>
                <a:latin typeface="+mn-lt"/>
              </a:rPr>
              <a:t>Substitution Cipher - Summary</a:t>
            </a:r>
            <a:endParaRPr lang="en-US" dirty="0">
              <a:latin typeface="+mn-lt"/>
            </a:endParaRPr>
          </a:p>
        </p:txBody>
      </p:sp>
      <p:sp>
        <p:nvSpPr>
          <p:cNvPr id="3" name="Content Placeholder 2"/>
          <p:cNvSpPr>
            <a:spLocks noGrp="1"/>
          </p:cNvSpPr>
          <p:nvPr>
            <p:ph idx="1"/>
          </p:nvPr>
        </p:nvSpPr>
        <p:spPr/>
        <p:txBody>
          <a:bodyPr/>
          <a:lstStyle/>
          <a:p>
            <a:r>
              <a:rPr lang="en-US" dirty="0">
                <a:solidFill>
                  <a:srgbClr val="FFC000"/>
                </a:solidFill>
              </a:rPr>
              <a:t>Symmetric Encryption</a:t>
            </a:r>
          </a:p>
          <a:p>
            <a:pPr lvl="1"/>
            <a:r>
              <a:rPr lang="en-US" dirty="0">
                <a:solidFill>
                  <a:srgbClr val="FFC000"/>
                </a:solidFill>
              </a:rPr>
              <a:t>Same Key Used for Encryption and Decryption</a:t>
            </a:r>
          </a:p>
          <a:p>
            <a:pPr lvl="1"/>
            <a:r>
              <a:rPr lang="en-US" dirty="0">
                <a:solidFill>
                  <a:srgbClr val="FFC000"/>
                </a:solidFill>
              </a:rPr>
              <a:t>NOT a Reciprocal Cipher</a:t>
            </a:r>
          </a:p>
          <a:p>
            <a:r>
              <a:rPr lang="en-US" dirty="0">
                <a:solidFill>
                  <a:srgbClr val="FFC000"/>
                </a:solidFill>
              </a:rPr>
              <a:t>Length of Alphabet == Length of Key</a:t>
            </a:r>
          </a:p>
          <a:p>
            <a:r>
              <a:rPr lang="en-US" dirty="0">
                <a:solidFill>
                  <a:srgbClr val="FFC000"/>
                </a:solidFill>
              </a:rPr>
              <a:t>Vulnerable To</a:t>
            </a:r>
          </a:p>
          <a:p>
            <a:pPr lvl="1"/>
            <a:r>
              <a:rPr lang="en-US" dirty="0">
                <a:solidFill>
                  <a:srgbClr val="FFC000"/>
                </a:solidFill>
              </a:rPr>
              <a:t>*** Known Plaintext Attacks ***</a:t>
            </a:r>
          </a:p>
          <a:p>
            <a:pPr lvl="1"/>
            <a:r>
              <a:rPr lang="en-US" dirty="0">
                <a:solidFill>
                  <a:srgbClr val="FFC000"/>
                </a:solidFill>
              </a:rPr>
              <a:t>Frequency Analysis</a:t>
            </a:r>
          </a:p>
          <a:p>
            <a:endParaRPr lang="en-US" dirty="0">
              <a:solidFill>
                <a:srgbClr val="FFC000"/>
              </a:solidFill>
            </a:endParaRPr>
          </a:p>
        </p:txBody>
      </p:sp>
    </p:spTree>
    <p:extLst>
      <p:ext uri="{BB962C8B-B14F-4D97-AF65-F5344CB8AC3E}">
        <p14:creationId xmlns:p14="http://schemas.microsoft.com/office/powerpoint/2010/main" val="454361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anim calcmode="lin" valueType="num">
                                      <p:cBhvr>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anim calcmode="lin" valueType="num">
                                      <p:cBhvr>
                                        <p:cTn id="2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500"/>
                                        <p:tgtEl>
                                          <p:spTgt spid="3">
                                            <p:txEl>
                                              <p:pRg st="3" end="3"/>
                                            </p:txEl>
                                          </p:spTgt>
                                        </p:tgtEl>
                                      </p:cBhvr>
                                    </p:animEffect>
                                    <p:anim calcmode="lin" valueType="num">
                                      <p:cBhvr>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5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500"/>
                                        <p:tgtEl>
                                          <p:spTgt spid="3">
                                            <p:txEl>
                                              <p:pRg st="4" end="4"/>
                                            </p:txEl>
                                          </p:spTgt>
                                        </p:tgtEl>
                                      </p:cBhvr>
                                    </p:animEffect>
                                    <p:anim calcmode="lin" valueType="num">
                                      <p:cBhvr>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500"/>
                                        <p:tgtEl>
                                          <p:spTgt spid="3">
                                            <p:txEl>
                                              <p:pRg st="5" end="5"/>
                                            </p:txEl>
                                          </p:spTgt>
                                        </p:tgtEl>
                                      </p:cBhvr>
                                    </p:animEffect>
                                    <p:anim calcmode="lin" valueType="num">
                                      <p:cBhvr>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5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500"/>
                                        <p:tgtEl>
                                          <p:spTgt spid="3">
                                            <p:txEl>
                                              <p:pRg st="6" end="6"/>
                                            </p:txEl>
                                          </p:spTgt>
                                        </p:tgtEl>
                                      </p:cBhvr>
                                    </p:animEffect>
                                    <p:anim calcmode="lin" valueType="num">
                                      <p:cBhvr>
                                        <p:cTn id="50"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5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a:solidFill>
                  <a:srgbClr val="92D050"/>
                </a:solidFill>
                <a:latin typeface="+mn-lt"/>
              </a:rPr>
              <a:t>Substitution Cipher - Attacks</a:t>
            </a:r>
            <a:endParaRPr lang="en-US" dirty="0">
              <a:latin typeface="+mn-lt"/>
            </a:endParaRPr>
          </a:p>
        </p:txBody>
      </p:sp>
      <p:sp>
        <p:nvSpPr>
          <p:cNvPr id="3" name="Content Placeholder 2"/>
          <p:cNvSpPr>
            <a:spLocks noGrp="1"/>
          </p:cNvSpPr>
          <p:nvPr>
            <p:ph idx="1"/>
          </p:nvPr>
        </p:nvSpPr>
        <p:spPr>
          <a:xfrm>
            <a:off x="872869" y="1461599"/>
            <a:ext cx="10515600" cy="4351338"/>
          </a:xfrm>
        </p:spPr>
        <p:txBody>
          <a:bodyPr/>
          <a:lstStyle/>
          <a:p>
            <a:r>
              <a:rPr lang="en-US" dirty="0">
                <a:solidFill>
                  <a:srgbClr val="FFC000"/>
                </a:solidFill>
              </a:rPr>
              <a:t>Frequency Analysis</a:t>
            </a:r>
          </a:p>
          <a:p>
            <a:pPr lvl="1"/>
            <a:r>
              <a:rPr lang="en-US" dirty="0">
                <a:solidFill>
                  <a:srgbClr val="FFC000"/>
                </a:solidFill>
              </a:rPr>
              <a:t>Count of Occurrences of Letters</a:t>
            </a:r>
          </a:p>
          <a:p>
            <a:endParaRPr lang="en-US" dirty="0">
              <a:solidFill>
                <a:srgbClr val="FFC000"/>
              </a:solidFill>
            </a:endParaRPr>
          </a:p>
        </p:txBody>
      </p:sp>
      <p:graphicFrame>
        <p:nvGraphicFramePr>
          <p:cNvPr id="15" name="Chart 14">
            <a:extLst>
              <a:ext uri="{FF2B5EF4-FFF2-40B4-BE49-F238E27FC236}">
                <a16:creationId xmlns:a16="http://schemas.microsoft.com/office/drawing/2014/main" id="{F24D5926-888C-41F6-AE10-96F7EA24ACE8}"/>
              </a:ext>
            </a:extLst>
          </p:cNvPr>
          <p:cNvGraphicFramePr>
            <a:graphicFrameLocks/>
          </p:cNvGraphicFramePr>
          <p:nvPr>
            <p:extLst>
              <p:ext uri="{D42A27DB-BD31-4B8C-83A1-F6EECF244321}">
                <p14:modId xmlns:p14="http://schemas.microsoft.com/office/powerpoint/2010/main" val="3528622712"/>
              </p:ext>
            </p:extLst>
          </p:nvPr>
        </p:nvGraphicFramePr>
        <p:xfrm>
          <a:off x="1681163" y="2687240"/>
          <a:ext cx="10115550" cy="392311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3408943968"/>
              </p:ext>
            </p:extLst>
          </p:nvPr>
        </p:nvGraphicFramePr>
        <p:xfrm>
          <a:off x="202260" y="2259018"/>
          <a:ext cx="948029" cy="4351332"/>
        </p:xfrm>
        <a:graphic>
          <a:graphicData uri="http://schemas.openxmlformats.org/drawingml/2006/table">
            <a:tbl>
              <a:tblPr/>
              <a:tblGrid>
                <a:gridCol w="372440">
                  <a:extLst>
                    <a:ext uri="{9D8B030D-6E8A-4147-A177-3AD203B41FA5}">
                      <a16:colId xmlns:a16="http://schemas.microsoft.com/office/drawing/2014/main" val="3262768314"/>
                    </a:ext>
                  </a:extLst>
                </a:gridCol>
                <a:gridCol w="575589">
                  <a:extLst>
                    <a:ext uri="{9D8B030D-6E8A-4147-A177-3AD203B41FA5}">
                      <a16:colId xmlns:a16="http://schemas.microsoft.com/office/drawing/2014/main" val="3918942095"/>
                    </a:ext>
                  </a:extLst>
                </a:gridCol>
              </a:tblGrid>
              <a:tr h="165341">
                <a:tc>
                  <a:txBody>
                    <a:bodyPr/>
                    <a:lstStyle/>
                    <a:p>
                      <a:pPr algn="l" fontAlgn="b"/>
                      <a:r>
                        <a:rPr lang="en-US" sz="1000" b="1" i="0" u="none" strike="noStrike">
                          <a:solidFill>
                            <a:srgbClr val="FFFFFF"/>
                          </a:solidFill>
                          <a:effectLst/>
                          <a:latin typeface="Calibri" panose="020F0502020204030204" pitchFamily="34" charset="0"/>
                        </a:rPr>
                        <a:t>Letter</a:t>
                      </a:r>
                    </a:p>
                  </a:txBody>
                  <a:tcPr marL="4233" marR="4233" marT="4233" marB="0" anchor="b">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70AD47"/>
                    </a:solidFill>
                  </a:tcPr>
                </a:tc>
                <a:tc>
                  <a:txBody>
                    <a:bodyPr/>
                    <a:lstStyle/>
                    <a:p>
                      <a:pPr algn="l" fontAlgn="b"/>
                      <a:r>
                        <a:rPr lang="en-US" sz="1000" b="1" i="0" u="none" strike="noStrike">
                          <a:solidFill>
                            <a:srgbClr val="FFFFFF"/>
                          </a:solidFill>
                          <a:effectLst/>
                          <a:latin typeface="Calibri" panose="020F0502020204030204" pitchFamily="34" charset="0"/>
                        </a:rPr>
                        <a:t>Frequency</a:t>
                      </a:r>
                    </a:p>
                  </a:txBody>
                  <a:tcPr marL="4233" marR="4233" marT="4233" marB="0" anchor="b">
                    <a:lnL w="6350" cap="flat" cmpd="sng" algn="ctr">
                      <a:solidFill>
                        <a:srgbClr val="FFFFFF"/>
                      </a:solidFill>
                      <a:prstDash val="solid"/>
                      <a:round/>
                      <a:headEnd type="none" w="med" len="med"/>
                      <a:tailEnd type="none" w="med" len="med"/>
                    </a:lnL>
                    <a:lnR>
                      <a:noFill/>
                    </a:lnR>
                    <a:lnT>
                      <a:noFill/>
                    </a:lnT>
                    <a:lnB w="6350" cap="flat" cmpd="sng" algn="ctr">
                      <a:solidFill>
                        <a:srgbClr val="FFFFFF"/>
                      </a:solidFill>
                      <a:prstDash val="solid"/>
                      <a:round/>
                      <a:headEnd type="none" w="med" len="med"/>
                      <a:tailEnd type="none" w="med" len="med"/>
                    </a:lnB>
                    <a:solidFill>
                      <a:srgbClr val="70AD47"/>
                    </a:solidFill>
                  </a:tcPr>
                </a:tc>
                <a:extLst>
                  <a:ext uri="{0D108BD9-81ED-4DB2-BD59-A6C34878D82A}">
                    <a16:rowId xmlns:a16="http://schemas.microsoft.com/office/drawing/2014/main" val="666357946"/>
                  </a:ext>
                </a:extLst>
              </a:tr>
              <a:tr h="165341">
                <a:tc>
                  <a:txBody>
                    <a:bodyPr/>
                    <a:lstStyle/>
                    <a:p>
                      <a:pPr algn="l" fontAlgn="b"/>
                      <a:r>
                        <a:rPr lang="en-US" sz="1000" b="0" i="0" u="none" strike="noStrike">
                          <a:solidFill>
                            <a:srgbClr val="000000"/>
                          </a:solidFill>
                          <a:effectLst/>
                          <a:latin typeface="Calibri" panose="020F0502020204030204" pitchFamily="34" charset="0"/>
                        </a:rPr>
                        <a:t>e</a:t>
                      </a:r>
                    </a:p>
                  </a:txBody>
                  <a:tcPr marL="4233" marR="4233" marT="4233"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tc>
                  <a:txBody>
                    <a:bodyPr/>
                    <a:lstStyle/>
                    <a:p>
                      <a:pPr algn="r" fontAlgn="b"/>
                      <a:r>
                        <a:rPr lang="en-US" sz="1000" b="0" i="0" u="none" strike="noStrike">
                          <a:solidFill>
                            <a:srgbClr val="000000"/>
                          </a:solidFill>
                          <a:effectLst/>
                          <a:latin typeface="Calibri" panose="020F0502020204030204" pitchFamily="34" charset="0"/>
                        </a:rPr>
                        <a:t>12.70%</a:t>
                      </a:r>
                    </a:p>
                  </a:txBody>
                  <a:tcPr marL="4233" marR="4233" marT="4233"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extLst>
                  <a:ext uri="{0D108BD9-81ED-4DB2-BD59-A6C34878D82A}">
                    <a16:rowId xmlns:a16="http://schemas.microsoft.com/office/drawing/2014/main" val="1308832973"/>
                  </a:ext>
                </a:extLst>
              </a:tr>
              <a:tr h="160826">
                <a:tc>
                  <a:txBody>
                    <a:bodyPr/>
                    <a:lstStyle/>
                    <a:p>
                      <a:pPr algn="l" fontAlgn="b"/>
                      <a:r>
                        <a:rPr lang="en-US" sz="1000" b="0" i="0" u="none" strike="noStrike">
                          <a:solidFill>
                            <a:srgbClr val="000000"/>
                          </a:solidFill>
                          <a:effectLst/>
                          <a:latin typeface="Calibri" panose="020F0502020204030204" pitchFamily="34" charset="0"/>
                        </a:rPr>
                        <a:t>t</a:t>
                      </a:r>
                    </a:p>
                  </a:txBody>
                  <a:tcPr marL="4233" marR="4233" marT="4233"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tc>
                  <a:txBody>
                    <a:bodyPr/>
                    <a:lstStyle/>
                    <a:p>
                      <a:pPr algn="r" fontAlgn="b"/>
                      <a:r>
                        <a:rPr lang="en-US" sz="1000" b="0" i="0" u="none" strike="noStrike">
                          <a:solidFill>
                            <a:srgbClr val="000000"/>
                          </a:solidFill>
                          <a:effectLst/>
                          <a:latin typeface="Calibri" panose="020F0502020204030204" pitchFamily="34" charset="0"/>
                        </a:rPr>
                        <a:t>9.06%</a:t>
                      </a:r>
                    </a:p>
                  </a:txBody>
                  <a:tcPr marL="4233" marR="4233" marT="4233"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extLst>
                  <a:ext uri="{0D108BD9-81ED-4DB2-BD59-A6C34878D82A}">
                    <a16:rowId xmlns:a16="http://schemas.microsoft.com/office/drawing/2014/main" val="128817000"/>
                  </a:ext>
                </a:extLst>
              </a:tr>
              <a:tr h="160826">
                <a:tc>
                  <a:txBody>
                    <a:bodyPr/>
                    <a:lstStyle/>
                    <a:p>
                      <a:pPr algn="l" fontAlgn="b"/>
                      <a:r>
                        <a:rPr lang="en-US" sz="1000" b="0" i="0" u="none" strike="noStrike">
                          <a:solidFill>
                            <a:srgbClr val="000000"/>
                          </a:solidFill>
                          <a:effectLst/>
                          <a:latin typeface="Calibri" panose="020F0502020204030204" pitchFamily="34" charset="0"/>
                        </a:rPr>
                        <a:t>a</a:t>
                      </a:r>
                    </a:p>
                  </a:txBody>
                  <a:tcPr marL="4233" marR="4233" marT="4233"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tc>
                  <a:txBody>
                    <a:bodyPr/>
                    <a:lstStyle/>
                    <a:p>
                      <a:pPr algn="r" fontAlgn="b"/>
                      <a:r>
                        <a:rPr lang="en-US" sz="1000" b="0" i="0" u="none" strike="noStrike">
                          <a:solidFill>
                            <a:srgbClr val="000000"/>
                          </a:solidFill>
                          <a:effectLst/>
                          <a:latin typeface="Calibri" panose="020F0502020204030204" pitchFamily="34" charset="0"/>
                        </a:rPr>
                        <a:t>8.17%</a:t>
                      </a:r>
                    </a:p>
                  </a:txBody>
                  <a:tcPr marL="4233" marR="4233" marT="4233"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extLst>
                  <a:ext uri="{0D108BD9-81ED-4DB2-BD59-A6C34878D82A}">
                    <a16:rowId xmlns:a16="http://schemas.microsoft.com/office/drawing/2014/main" val="3838147420"/>
                  </a:ext>
                </a:extLst>
              </a:tr>
              <a:tr h="160826">
                <a:tc>
                  <a:txBody>
                    <a:bodyPr/>
                    <a:lstStyle/>
                    <a:p>
                      <a:pPr algn="l" fontAlgn="b"/>
                      <a:r>
                        <a:rPr lang="en-US" sz="1000" b="0" i="0" u="none" strike="noStrike">
                          <a:solidFill>
                            <a:srgbClr val="000000"/>
                          </a:solidFill>
                          <a:effectLst/>
                          <a:latin typeface="Calibri" panose="020F0502020204030204" pitchFamily="34" charset="0"/>
                        </a:rPr>
                        <a:t>o</a:t>
                      </a:r>
                    </a:p>
                  </a:txBody>
                  <a:tcPr marL="4233" marR="4233" marT="4233"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tc>
                  <a:txBody>
                    <a:bodyPr/>
                    <a:lstStyle/>
                    <a:p>
                      <a:pPr algn="r" fontAlgn="b"/>
                      <a:r>
                        <a:rPr lang="en-US" sz="1000" b="0" i="0" u="none" strike="noStrike">
                          <a:solidFill>
                            <a:srgbClr val="000000"/>
                          </a:solidFill>
                          <a:effectLst/>
                          <a:latin typeface="Calibri" panose="020F0502020204030204" pitchFamily="34" charset="0"/>
                        </a:rPr>
                        <a:t>7.51%</a:t>
                      </a:r>
                    </a:p>
                  </a:txBody>
                  <a:tcPr marL="4233" marR="4233" marT="4233"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extLst>
                  <a:ext uri="{0D108BD9-81ED-4DB2-BD59-A6C34878D82A}">
                    <a16:rowId xmlns:a16="http://schemas.microsoft.com/office/drawing/2014/main" val="1912059644"/>
                  </a:ext>
                </a:extLst>
              </a:tr>
              <a:tr h="160826">
                <a:tc>
                  <a:txBody>
                    <a:bodyPr/>
                    <a:lstStyle/>
                    <a:p>
                      <a:pPr algn="l" fontAlgn="b"/>
                      <a:r>
                        <a:rPr lang="en-US" sz="1000" b="0" i="0" u="none" strike="noStrike">
                          <a:solidFill>
                            <a:srgbClr val="000000"/>
                          </a:solidFill>
                          <a:effectLst/>
                          <a:latin typeface="Calibri" panose="020F0502020204030204" pitchFamily="34" charset="0"/>
                        </a:rPr>
                        <a:t>i</a:t>
                      </a:r>
                    </a:p>
                  </a:txBody>
                  <a:tcPr marL="4233" marR="4233" marT="4233"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tc>
                  <a:txBody>
                    <a:bodyPr/>
                    <a:lstStyle/>
                    <a:p>
                      <a:pPr algn="r" fontAlgn="b"/>
                      <a:r>
                        <a:rPr lang="en-US" sz="1000" b="0" i="0" u="none" strike="noStrike">
                          <a:solidFill>
                            <a:srgbClr val="000000"/>
                          </a:solidFill>
                          <a:effectLst/>
                          <a:latin typeface="Calibri" panose="020F0502020204030204" pitchFamily="34" charset="0"/>
                        </a:rPr>
                        <a:t>6.97%</a:t>
                      </a:r>
                    </a:p>
                  </a:txBody>
                  <a:tcPr marL="4233" marR="4233" marT="4233"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extLst>
                  <a:ext uri="{0D108BD9-81ED-4DB2-BD59-A6C34878D82A}">
                    <a16:rowId xmlns:a16="http://schemas.microsoft.com/office/drawing/2014/main" val="2720808646"/>
                  </a:ext>
                </a:extLst>
              </a:tr>
              <a:tr h="160826">
                <a:tc>
                  <a:txBody>
                    <a:bodyPr/>
                    <a:lstStyle/>
                    <a:p>
                      <a:pPr algn="l" fontAlgn="b"/>
                      <a:r>
                        <a:rPr lang="en-US" sz="1000" b="0" i="0" u="none" strike="noStrike">
                          <a:solidFill>
                            <a:srgbClr val="000000"/>
                          </a:solidFill>
                          <a:effectLst/>
                          <a:latin typeface="Calibri" panose="020F0502020204030204" pitchFamily="34" charset="0"/>
                        </a:rPr>
                        <a:t>n</a:t>
                      </a:r>
                    </a:p>
                  </a:txBody>
                  <a:tcPr marL="4233" marR="4233" marT="4233"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tc>
                  <a:txBody>
                    <a:bodyPr/>
                    <a:lstStyle/>
                    <a:p>
                      <a:pPr algn="r" fontAlgn="b"/>
                      <a:r>
                        <a:rPr lang="en-US" sz="1000" b="0" i="0" u="none" strike="noStrike" dirty="0">
                          <a:solidFill>
                            <a:srgbClr val="000000"/>
                          </a:solidFill>
                          <a:effectLst/>
                          <a:latin typeface="Calibri" panose="020F0502020204030204" pitchFamily="34" charset="0"/>
                        </a:rPr>
                        <a:t>6.75%</a:t>
                      </a:r>
                    </a:p>
                  </a:txBody>
                  <a:tcPr marL="4233" marR="4233" marT="4233"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extLst>
                  <a:ext uri="{0D108BD9-81ED-4DB2-BD59-A6C34878D82A}">
                    <a16:rowId xmlns:a16="http://schemas.microsoft.com/office/drawing/2014/main" val="1973835236"/>
                  </a:ext>
                </a:extLst>
              </a:tr>
              <a:tr h="160826">
                <a:tc>
                  <a:txBody>
                    <a:bodyPr/>
                    <a:lstStyle/>
                    <a:p>
                      <a:pPr algn="l" fontAlgn="b"/>
                      <a:r>
                        <a:rPr lang="en-US" sz="1000" b="0" i="0" u="none" strike="noStrike">
                          <a:solidFill>
                            <a:srgbClr val="000000"/>
                          </a:solidFill>
                          <a:effectLst/>
                          <a:latin typeface="Calibri" panose="020F0502020204030204" pitchFamily="34" charset="0"/>
                        </a:rPr>
                        <a:t>s</a:t>
                      </a:r>
                    </a:p>
                  </a:txBody>
                  <a:tcPr marL="4233" marR="4233" marT="4233"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tc>
                  <a:txBody>
                    <a:bodyPr/>
                    <a:lstStyle/>
                    <a:p>
                      <a:pPr algn="r" fontAlgn="b"/>
                      <a:r>
                        <a:rPr lang="en-US" sz="1000" b="0" i="0" u="none" strike="noStrike">
                          <a:solidFill>
                            <a:srgbClr val="000000"/>
                          </a:solidFill>
                          <a:effectLst/>
                          <a:latin typeface="Calibri" panose="020F0502020204030204" pitchFamily="34" charset="0"/>
                        </a:rPr>
                        <a:t>6.33%</a:t>
                      </a:r>
                    </a:p>
                  </a:txBody>
                  <a:tcPr marL="4233" marR="4233" marT="4233"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extLst>
                  <a:ext uri="{0D108BD9-81ED-4DB2-BD59-A6C34878D82A}">
                    <a16:rowId xmlns:a16="http://schemas.microsoft.com/office/drawing/2014/main" val="1871089610"/>
                  </a:ext>
                </a:extLst>
              </a:tr>
              <a:tr h="160826">
                <a:tc>
                  <a:txBody>
                    <a:bodyPr/>
                    <a:lstStyle/>
                    <a:p>
                      <a:pPr algn="l" fontAlgn="b"/>
                      <a:r>
                        <a:rPr lang="en-US" sz="1000" b="0" i="0" u="none" strike="noStrike">
                          <a:solidFill>
                            <a:srgbClr val="000000"/>
                          </a:solidFill>
                          <a:effectLst/>
                          <a:latin typeface="Calibri" panose="020F0502020204030204" pitchFamily="34" charset="0"/>
                        </a:rPr>
                        <a:t>h</a:t>
                      </a:r>
                    </a:p>
                  </a:txBody>
                  <a:tcPr marL="4233" marR="4233" marT="4233"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tc>
                  <a:txBody>
                    <a:bodyPr/>
                    <a:lstStyle/>
                    <a:p>
                      <a:pPr algn="r" fontAlgn="b"/>
                      <a:r>
                        <a:rPr lang="en-US" sz="1000" b="0" i="0" u="none" strike="noStrike">
                          <a:solidFill>
                            <a:srgbClr val="000000"/>
                          </a:solidFill>
                          <a:effectLst/>
                          <a:latin typeface="Calibri" panose="020F0502020204030204" pitchFamily="34" charset="0"/>
                        </a:rPr>
                        <a:t>6.09%</a:t>
                      </a:r>
                    </a:p>
                  </a:txBody>
                  <a:tcPr marL="4233" marR="4233" marT="4233"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extLst>
                  <a:ext uri="{0D108BD9-81ED-4DB2-BD59-A6C34878D82A}">
                    <a16:rowId xmlns:a16="http://schemas.microsoft.com/office/drawing/2014/main" val="401394668"/>
                  </a:ext>
                </a:extLst>
              </a:tr>
              <a:tr h="160826">
                <a:tc>
                  <a:txBody>
                    <a:bodyPr/>
                    <a:lstStyle/>
                    <a:p>
                      <a:pPr algn="l" fontAlgn="b"/>
                      <a:r>
                        <a:rPr lang="en-US" sz="1000" b="0" i="0" u="none" strike="noStrike">
                          <a:solidFill>
                            <a:srgbClr val="000000"/>
                          </a:solidFill>
                          <a:effectLst/>
                          <a:latin typeface="Calibri" panose="020F0502020204030204" pitchFamily="34" charset="0"/>
                        </a:rPr>
                        <a:t>r</a:t>
                      </a:r>
                    </a:p>
                  </a:txBody>
                  <a:tcPr marL="4233" marR="4233" marT="4233"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tc>
                  <a:txBody>
                    <a:bodyPr/>
                    <a:lstStyle/>
                    <a:p>
                      <a:pPr algn="r" fontAlgn="b"/>
                      <a:r>
                        <a:rPr lang="en-US" sz="1000" b="0" i="0" u="none" strike="noStrike">
                          <a:solidFill>
                            <a:srgbClr val="000000"/>
                          </a:solidFill>
                          <a:effectLst/>
                          <a:latin typeface="Calibri" panose="020F0502020204030204" pitchFamily="34" charset="0"/>
                        </a:rPr>
                        <a:t>5.99%</a:t>
                      </a:r>
                    </a:p>
                  </a:txBody>
                  <a:tcPr marL="4233" marR="4233" marT="4233"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extLst>
                  <a:ext uri="{0D108BD9-81ED-4DB2-BD59-A6C34878D82A}">
                    <a16:rowId xmlns:a16="http://schemas.microsoft.com/office/drawing/2014/main" val="1444366403"/>
                  </a:ext>
                </a:extLst>
              </a:tr>
              <a:tr h="160826">
                <a:tc>
                  <a:txBody>
                    <a:bodyPr/>
                    <a:lstStyle/>
                    <a:p>
                      <a:pPr algn="l" fontAlgn="b"/>
                      <a:r>
                        <a:rPr lang="en-US" sz="1000" b="0" i="0" u="none" strike="noStrike">
                          <a:solidFill>
                            <a:srgbClr val="000000"/>
                          </a:solidFill>
                          <a:effectLst/>
                          <a:latin typeface="Calibri" panose="020F0502020204030204" pitchFamily="34" charset="0"/>
                        </a:rPr>
                        <a:t>d</a:t>
                      </a:r>
                    </a:p>
                  </a:txBody>
                  <a:tcPr marL="4233" marR="4233" marT="4233"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tc>
                  <a:txBody>
                    <a:bodyPr/>
                    <a:lstStyle/>
                    <a:p>
                      <a:pPr algn="r" fontAlgn="b"/>
                      <a:r>
                        <a:rPr lang="en-US" sz="1000" b="0" i="0" u="none" strike="noStrike">
                          <a:solidFill>
                            <a:srgbClr val="000000"/>
                          </a:solidFill>
                          <a:effectLst/>
                          <a:latin typeface="Calibri" panose="020F0502020204030204" pitchFamily="34" charset="0"/>
                        </a:rPr>
                        <a:t>4.25%</a:t>
                      </a:r>
                    </a:p>
                  </a:txBody>
                  <a:tcPr marL="4233" marR="4233" marT="4233"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extLst>
                  <a:ext uri="{0D108BD9-81ED-4DB2-BD59-A6C34878D82A}">
                    <a16:rowId xmlns:a16="http://schemas.microsoft.com/office/drawing/2014/main" val="246869367"/>
                  </a:ext>
                </a:extLst>
              </a:tr>
              <a:tr h="160826">
                <a:tc>
                  <a:txBody>
                    <a:bodyPr/>
                    <a:lstStyle/>
                    <a:p>
                      <a:pPr algn="l" fontAlgn="b"/>
                      <a:r>
                        <a:rPr lang="en-US" sz="1000" b="0" i="0" u="none" strike="noStrike">
                          <a:solidFill>
                            <a:srgbClr val="000000"/>
                          </a:solidFill>
                          <a:effectLst/>
                          <a:latin typeface="Calibri" panose="020F0502020204030204" pitchFamily="34" charset="0"/>
                        </a:rPr>
                        <a:t>l</a:t>
                      </a:r>
                    </a:p>
                  </a:txBody>
                  <a:tcPr marL="4233" marR="4233" marT="4233"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tc>
                  <a:txBody>
                    <a:bodyPr/>
                    <a:lstStyle/>
                    <a:p>
                      <a:pPr algn="r" fontAlgn="b"/>
                      <a:r>
                        <a:rPr lang="en-US" sz="1000" b="0" i="0" u="none" strike="noStrike">
                          <a:solidFill>
                            <a:srgbClr val="000000"/>
                          </a:solidFill>
                          <a:effectLst/>
                          <a:latin typeface="Calibri" panose="020F0502020204030204" pitchFamily="34" charset="0"/>
                        </a:rPr>
                        <a:t>4.03%</a:t>
                      </a:r>
                    </a:p>
                  </a:txBody>
                  <a:tcPr marL="4233" marR="4233" marT="4233"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extLst>
                  <a:ext uri="{0D108BD9-81ED-4DB2-BD59-A6C34878D82A}">
                    <a16:rowId xmlns:a16="http://schemas.microsoft.com/office/drawing/2014/main" val="2688016516"/>
                  </a:ext>
                </a:extLst>
              </a:tr>
              <a:tr h="160826">
                <a:tc>
                  <a:txBody>
                    <a:bodyPr/>
                    <a:lstStyle/>
                    <a:p>
                      <a:pPr algn="l" fontAlgn="b"/>
                      <a:r>
                        <a:rPr lang="en-US" sz="1000" b="0" i="0" u="none" strike="noStrike">
                          <a:solidFill>
                            <a:srgbClr val="000000"/>
                          </a:solidFill>
                          <a:effectLst/>
                          <a:latin typeface="Calibri" panose="020F0502020204030204" pitchFamily="34" charset="0"/>
                        </a:rPr>
                        <a:t>c</a:t>
                      </a:r>
                    </a:p>
                  </a:txBody>
                  <a:tcPr marL="4233" marR="4233" marT="4233"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tc>
                  <a:txBody>
                    <a:bodyPr/>
                    <a:lstStyle/>
                    <a:p>
                      <a:pPr algn="r" fontAlgn="b"/>
                      <a:r>
                        <a:rPr lang="en-US" sz="1000" b="0" i="0" u="none" strike="noStrike">
                          <a:solidFill>
                            <a:srgbClr val="000000"/>
                          </a:solidFill>
                          <a:effectLst/>
                          <a:latin typeface="Calibri" panose="020F0502020204030204" pitchFamily="34" charset="0"/>
                        </a:rPr>
                        <a:t>2.78%</a:t>
                      </a:r>
                    </a:p>
                  </a:txBody>
                  <a:tcPr marL="4233" marR="4233" marT="4233"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extLst>
                  <a:ext uri="{0D108BD9-81ED-4DB2-BD59-A6C34878D82A}">
                    <a16:rowId xmlns:a16="http://schemas.microsoft.com/office/drawing/2014/main" val="3594083854"/>
                  </a:ext>
                </a:extLst>
              </a:tr>
              <a:tr h="160826">
                <a:tc>
                  <a:txBody>
                    <a:bodyPr/>
                    <a:lstStyle/>
                    <a:p>
                      <a:pPr algn="l" fontAlgn="b"/>
                      <a:r>
                        <a:rPr lang="en-US" sz="1000" b="0" i="0" u="none" strike="noStrike">
                          <a:solidFill>
                            <a:srgbClr val="000000"/>
                          </a:solidFill>
                          <a:effectLst/>
                          <a:latin typeface="Calibri" panose="020F0502020204030204" pitchFamily="34" charset="0"/>
                        </a:rPr>
                        <a:t>u</a:t>
                      </a:r>
                    </a:p>
                  </a:txBody>
                  <a:tcPr marL="4233" marR="4233" marT="4233"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tc>
                  <a:txBody>
                    <a:bodyPr/>
                    <a:lstStyle/>
                    <a:p>
                      <a:pPr algn="r" fontAlgn="b"/>
                      <a:r>
                        <a:rPr lang="en-US" sz="1000" b="0" i="0" u="none" strike="noStrike">
                          <a:solidFill>
                            <a:srgbClr val="000000"/>
                          </a:solidFill>
                          <a:effectLst/>
                          <a:latin typeface="Calibri" panose="020F0502020204030204" pitchFamily="34" charset="0"/>
                        </a:rPr>
                        <a:t>2.76%</a:t>
                      </a:r>
                    </a:p>
                  </a:txBody>
                  <a:tcPr marL="4233" marR="4233" marT="4233"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extLst>
                  <a:ext uri="{0D108BD9-81ED-4DB2-BD59-A6C34878D82A}">
                    <a16:rowId xmlns:a16="http://schemas.microsoft.com/office/drawing/2014/main" val="3138070126"/>
                  </a:ext>
                </a:extLst>
              </a:tr>
              <a:tr h="160826">
                <a:tc>
                  <a:txBody>
                    <a:bodyPr/>
                    <a:lstStyle/>
                    <a:p>
                      <a:pPr algn="l" fontAlgn="b"/>
                      <a:r>
                        <a:rPr lang="en-US" sz="1000" b="0" i="0" u="none" strike="noStrike">
                          <a:solidFill>
                            <a:srgbClr val="000000"/>
                          </a:solidFill>
                          <a:effectLst/>
                          <a:latin typeface="Calibri" panose="020F0502020204030204" pitchFamily="34" charset="0"/>
                        </a:rPr>
                        <a:t>m</a:t>
                      </a:r>
                    </a:p>
                  </a:txBody>
                  <a:tcPr marL="4233" marR="4233" marT="4233"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tc>
                  <a:txBody>
                    <a:bodyPr/>
                    <a:lstStyle/>
                    <a:p>
                      <a:pPr algn="r" fontAlgn="b"/>
                      <a:r>
                        <a:rPr lang="en-US" sz="1000" b="0" i="0" u="none" strike="noStrike">
                          <a:solidFill>
                            <a:srgbClr val="000000"/>
                          </a:solidFill>
                          <a:effectLst/>
                          <a:latin typeface="Calibri" panose="020F0502020204030204" pitchFamily="34" charset="0"/>
                        </a:rPr>
                        <a:t>2.41%</a:t>
                      </a:r>
                    </a:p>
                  </a:txBody>
                  <a:tcPr marL="4233" marR="4233" marT="4233"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extLst>
                  <a:ext uri="{0D108BD9-81ED-4DB2-BD59-A6C34878D82A}">
                    <a16:rowId xmlns:a16="http://schemas.microsoft.com/office/drawing/2014/main" val="1350847222"/>
                  </a:ext>
                </a:extLst>
              </a:tr>
              <a:tr h="160826">
                <a:tc>
                  <a:txBody>
                    <a:bodyPr/>
                    <a:lstStyle/>
                    <a:p>
                      <a:pPr algn="l" fontAlgn="b"/>
                      <a:r>
                        <a:rPr lang="en-US" sz="1000" b="0" i="0" u="none" strike="noStrike">
                          <a:solidFill>
                            <a:srgbClr val="000000"/>
                          </a:solidFill>
                          <a:effectLst/>
                          <a:latin typeface="Calibri" panose="020F0502020204030204" pitchFamily="34" charset="0"/>
                        </a:rPr>
                        <a:t>w</a:t>
                      </a:r>
                    </a:p>
                  </a:txBody>
                  <a:tcPr marL="4233" marR="4233" marT="4233"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tc>
                  <a:txBody>
                    <a:bodyPr/>
                    <a:lstStyle/>
                    <a:p>
                      <a:pPr algn="r" fontAlgn="b"/>
                      <a:r>
                        <a:rPr lang="en-US" sz="1000" b="0" i="0" u="none" strike="noStrike">
                          <a:solidFill>
                            <a:srgbClr val="000000"/>
                          </a:solidFill>
                          <a:effectLst/>
                          <a:latin typeface="Calibri" panose="020F0502020204030204" pitchFamily="34" charset="0"/>
                        </a:rPr>
                        <a:t>2.36%</a:t>
                      </a:r>
                    </a:p>
                  </a:txBody>
                  <a:tcPr marL="4233" marR="4233" marT="4233"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extLst>
                  <a:ext uri="{0D108BD9-81ED-4DB2-BD59-A6C34878D82A}">
                    <a16:rowId xmlns:a16="http://schemas.microsoft.com/office/drawing/2014/main" val="2769473159"/>
                  </a:ext>
                </a:extLst>
              </a:tr>
              <a:tr h="160826">
                <a:tc>
                  <a:txBody>
                    <a:bodyPr/>
                    <a:lstStyle/>
                    <a:p>
                      <a:pPr algn="l" fontAlgn="b"/>
                      <a:r>
                        <a:rPr lang="en-US" sz="1000" b="0" i="0" u="none" strike="noStrike">
                          <a:solidFill>
                            <a:srgbClr val="000000"/>
                          </a:solidFill>
                          <a:effectLst/>
                          <a:latin typeface="Calibri" panose="020F0502020204030204" pitchFamily="34" charset="0"/>
                        </a:rPr>
                        <a:t>f</a:t>
                      </a:r>
                    </a:p>
                  </a:txBody>
                  <a:tcPr marL="4233" marR="4233" marT="4233"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tc>
                  <a:txBody>
                    <a:bodyPr/>
                    <a:lstStyle/>
                    <a:p>
                      <a:pPr algn="r" fontAlgn="b"/>
                      <a:r>
                        <a:rPr lang="en-US" sz="1000" b="0" i="0" u="none" strike="noStrike">
                          <a:solidFill>
                            <a:srgbClr val="000000"/>
                          </a:solidFill>
                          <a:effectLst/>
                          <a:latin typeface="Calibri" panose="020F0502020204030204" pitchFamily="34" charset="0"/>
                        </a:rPr>
                        <a:t>2.23%</a:t>
                      </a:r>
                    </a:p>
                  </a:txBody>
                  <a:tcPr marL="4233" marR="4233" marT="4233"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extLst>
                  <a:ext uri="{0D108BD9-81ED-4DB2-BD59-A6C34878D82A}">
                    <a16:rowId xmlns:a16="http://schemas.microsoft.com/office/drawing/2014/main" val="559752204"/>
                  </a:ext>
                </a:extLst>
              </a:tr>
              <a:tr h="160826">
                <a:tc>
                  <a:txBody>
                    <a:bodyPr/>
                    <a:lstStyle/>
                    <a:p>
                      <a:pPr algn="l" fontAlgn="b"/>
                      <a:r>
                        <a:rPr lang="en-US" sz="1000" b="0" i="0" u="none" strike="noStrike">
                          <a:solidFill>
                            <a:srgbClr val="000000"/>
                          </a:solidFill>
                          <a:effectLst/>
                          <a:latin typeface="Calibri" panose="020F0502020204030204" pitchFamily="34" charset="0"/>
                        </a:rPr>
                        <a:t>g</a:t>
                      </a:r>
                    </a:p>
                  </a:txBody>
                  <a:tcPr marL="4233" marR="4233" marT="4233"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tc>
                  <a:txBody>
                    <a:bodyPr/>
                    <a:lstStyle/>
                    <a:p>
                      <a:pPr algn="r" fontAlgn="b"/>
                      <a:r>
                        <a:rPr lang="en-US" sz="1000" b="0" i="0" u="none" strike="noStrike">
                          <a:solidFill>
                            <a:srgbClr val="000000"/>
                          </a:solidFill>
                          <a:effectLst/>
                          <a:latin typeface="Calibri" panose="020F0502020204030204" pitchFamily="34" charset="0"/>
                        </a:rPr>
                        <a:t>2.02%</a:t>
                      </a:r>
                    </a:p>
                  </a:txBody>
                  <a:tcPr marL="4233" marR="4233" marT="4233"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extLst>
                  <a:ext uri="{0D108BD9-81ED-4DB2-BD59-A6C34878D82A}">
                    <a16:rowId xmlns:a16="http://schemas.microsoft.com/office/drawing/2014/main" val="2504217659"/>
                  </a:ext>
                </a:extLst>
              </a:tr>
              <a:tr h="160826">
                <a:tc>
                  <a:txBody>
                    <a:bodyPr/>
                    <a:lstStyle/>
                    <a:p>
                      <a:pPr algn="l" fontAlgn="b"/>
                      <a:r>
                        <a:rPr lang="en-US" sz="1000" b="0" i="0" u="none" strike="noStrike">
                          <a:solidFill>
                            <a:srgbClr val="000000"/>
                          </a:solidFill>
                          <a:effectLst/>
                          <a:latin typeface="Calibri" panose="020F0502020204030204" pitchFamily="34" charset="0"/>
                        </a:rPr>
                        <a:t>y</a:t>
                      </a:r>
                    </a:p>
                  </a:txBody>
                  <a:tcPr marL="4233" marR="4233" marT="4233"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tc>
                  <a:txBody>
                    <a:bodyPr/>
                    <a:lstStyle/>
                    <a:p>
                      <a:pPr algn="r" fontAlgn="b"/>
                      <a:r>
                        <a:rPr lang="en-US" sz="1000" b="0" i="0" u="none" strike="noStrike">
                          <a:solidFill>
                            <a:srgbClr val="000000"/>
                          </a:solidFill>
                          <a:effectLst/>
                          <a:latin typeface="Calibri" panose="020F0502020204030204" pitchFamily="34" charset="0"/>
                        </a:rPr>
                        <a:t>1.97%</a:t>
                      </a:r>
                    </a:p>
                  </a:txBody>
                  <a:tcPr marL="4233" marR="4233" marT="4233"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extLst>
                  <a:ext uri="{0D108BD9-81ED-4DB2-BD59-A6C34878D82A}">
                    <a16:rowId xmlns:a16="http://schemas.microsoft.com/office/drawing/2014/main" val="647509222"/>
                  </a:ext>
                </a:extLst>
              </a:tr>
              <a:tr h="160826">
                <a:tc>
                  <a:txBody>
                    <a:bodyPr/>
                    <a:lstStyle/>
                    <a:p>
                      <a:pPr algn="l" fontAlgn="b"/>
                      <a:r>
                        <a:rPr lang="en-US" sz="1000" b="0" i="0" u="none" strike="noStrike">
                          <a:solidFill>
                            <a:srgbClr val="000000"/>
                          </a:solidFill>
                          <a:effectLst/>
                          <a:latin typeface="Calibri" panose="020F0502020204030204" pitchFamily="34" charset="0"/>
                        </a:rPr>
                        <a:t>p</a:t>
                      </a:r>
                    </a:p>
                  </a:txBody>
                  <a:tcPr marL="4233" marR="4233" marT="4233"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tc>
                  <a:txBody>
                    <a:bodyPr/>
                    <a:lstStyle/>
                    <a:p>
                      <a:pPr algn="r" fontAlgn="b"/>
                      <a:r>
                        <a:rPr lang="en-US" sz="1000" b="0" i="0" u="none" strike="noStrike">
                          <a:solidFill>
                            <a:srgbClr val="000000"/>
                          </a:solidFill>
                          <a:effectLst/>
                          <a:latin typeface="Calibri" panose="020F0502020204030204" pitchFamily="34" charset="0"/>
                        </a:rPr>
                        <a:t>1.93%</a:t>
                      </a:r>
                    </a:p>
                  </a:txBody>
                  <a:tcPr marL="4233" marR="4233" marT="4233"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extLst>
                  <a:ext uri="{0D108BD9-81ED-4DB2-BD59-A6C34878D82A}">
                    <a16:rowId xmlns:a16="http://schemas.microsoft.com/office/drawing/2014/main" val="724135454"/>
                  </a:ext>
                </a:extLst>
              </a:tr>
              <a:tr h="160826">
                <a:tc>
                  <a:txBody>
                    <a:bodyPr/>
                    <a:lstStyle/>
                    <a:p>
                      <a:pPr algn="l" fontAlgn="b"/>
                      <a:r>
                        <a:rPr lang="en-US" sz="1000" b="0" i="0" u="none" strike="noStrike">
                          <a:solidFill>
                            <a:srgbClr val="000000"/>
                          </a:solidFill>
                          <a:effectLst/>
                          <a:latin typeface="Calibri" panose="020F0502020204030204" pitchFamily="34" charset="0"/>
                        </a:rPr>
                        <a:t>b</a:t>
                      </a:r>
                    </a:p>
                  </a:txBody>
                  <a:tcPr marL="4233" marR="4233" marT="4233"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tc>
                  <a:txBody>
                    <a:bodyPr/>
                    <a:lstStyle/>
                    <a:p>
                      <a:pPr algn="r" fontAlgn="b"/>
                      <a:r>
                        <a:rPr lang="en-US" sz="1000" b="0" i="0" u="none" strike="noStrike">
                          <a:solidFill>
                            <a:srgbClr val="000000"/>
                          </a:solidFill>
                          <a:effectLst/>
                          <a:latin typeface="Calibri" panose="020F0502020204030204" pitchFamily="34" charset="0"/>
                        </a:rPr>
                        <a:t>1.49%</a:t>
                      </a:r>
                    </a:p>
                  </a:txBody>
                  <a:tcPr marL="4233" marR="4233" marT="4233"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extLst>
                  <a:ext uri="{0D108BD9-81ED-4DB2-BD59-A6C34878D82A}">
                    <a16:rowId xmlns:a16="http://schemas.microsoft.com/office/drawing/2014/main" val="175856386"/>
                  </a:ext>
                </a:extLst>
              </a:tr>
              <a:tr h="160826">
                <a:tc>
                  <a:txBody>
                    <a:bodyPr/>
                    <a:lstStyle/>
                    <a:p>
                      <a:pPr algn="l" fontAlgn="b"/>
                      <a:r>
                        <a:rPr lang="en-US" sz="1000" b="0" i="0" u="none" strike="noStrike">
                          <a:solidFill>
                            <a:srgbClr val="000000"/>
                          </a:solidFill>
                          <a:effectLst/>
                          <a:latin typeface="Calibri" panose="020F0502020204030204" pitchFamily="34" charset="0"/>
                        </a:rPr>
                        <a:t>v</a:t>
                      </a:r>
                    </a:p>
                  </a:txBody>
                  <a:tcPr marL="4233" marR="4233" marT="4233"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tc>
                  <a:txBody>
                    <a:bodyPr/>
                    <a:lstStyle/>
                    <a:p>
                      <a:pPr algn="r" fontAlgn="b"/>
                      <a:r>
                        <a:rPr lang="en-US" sz="1000" b="0" i="0" u="none" strike="noStrike">
                          <a:solidFill>
                            <a:srgbClr val="000000"/>
                          </a:solidFill>
                          <a:effectLst/>
                          <a:latin typeface="Calibri" panose="020F0502020204030204" pitchFamily="34" charset="0"/>
                        </a:rPr>
                        <a:t>0.98%</a:t>
                      </a:r>
                    </a:p>
                  </a:txBody>
                  <a:tcPr marL="4233" marR="4233" marT="4233"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extLst>
                  <a:ext uri="{0D108BD9-81ED-4DB2-BD59-A6C34878D82A}">
                    <a16:rowId xmlns:a16="http://schemas.microsoft.com/office/drawing/2014/main" val="3169175965"/>
                  </a:ext>
                </a:extLst>
              </a:tr>
              <a:tr h="160826">
                <a:tc>
                  <a:txBody>
                    <a:bodyPr/>
                    <a:lstStyle/>
                    <a:p>
                      <a:pPr algn="l" fontAlgn="b"/>
                      <a:r>
                        <a:rPr lang="en-US" sz="1000" b="0" i="0" u="none" strike="noStrike">
                          <a:solidFill>
                            <a:srgbClr val="000000"/>
                          </a:solidFill>
                          <a:effectLst/>
                          <a:latin typeface="Calibri" panose="020F0502020204030204" pitchFamily="34" charset="0"/>
                        </a:rPr>
                        <a:t>k</a:t>
                      </a:r>
                    </a:p>
                  </a:txBody>
                  <a:tcPr marL="4233" marR="4233" marT="4233"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tc>
                  <a:txBody>
                    <a:bodyPr/>
                    <a:lstStyle/>
                    <a:p>
                      <a:pPr algn="r" fontAlgn="b"/>
                      <a:r>
                        <a:rPr lang="en-US" sz="1000" b="0" i="0" u="none" strike="noStrike">
                          <a:solidFill>
                            <a:srgbClr val="000000"/>
                          </a:solidFill>
                          <a:effectLst/>
                          <a:latin typeface="Calibri" panose="020F0502020204030204" pitchFamily="34" charset="0"/>
                        </a:rPr>
                        <a:t>0.77%</a:t>
                      </a:r>
                    </a:p>
                  </a:txBody>
                  <a:tcPr marL="4233" marR="4233" marT="4233"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extLst>
                  <a:ext uri="{0D108BD9-81ED-4DB2-BD59-A6C34878D82A}">
                    <a16:rowId xmlns:a16="http://schemas.microsoft.com/office/drawing/2014/main" val="1487940782"/>
                  </a:ext>
                </a:extLst>
              </a:tr>
              <a:tr h="160826">
                <a:tc>
                  <a:txBody>
                    <a:bodyPr/>
                    <a:lstStyle/>
                    <a:p>
                      <a:pPr algn="l" fontAlgn="b"/>
                      <a:r>
                        <a:rPr lang="en-US" sz="1000" b="0" i="0" u="none" strike="noStrike">
                          <a:solidFill>
                            <a:srgbClr val="000000"/>
                          </a:solidFill>
                          <a:effectLst/>
                          <a:latin typeface="Calibri" panose="020F0502020204030204" pitchFamily="34" charset="0"/>
                        </a:rPr>
                        <a:t>j</a:t>
                      </a:r>
                    </a:p>
                  </a:txBody>
                  <a:tcPr marL="4233" marR="4233" marT="4233"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tc>
                  <a:txBody>
                    <a:bodyPr/>
                    <a:lstStyle/>
                    <a:p>
                      <a:pPr algn="r" fontAlgn="b"/>
                      <a:r>
                        <a:rPr lang="en-US" sz="1000" b="0" i="0" u="none" strike="noStrike">
                          <a:solidFill>
                            <a:srgbClr val="000000"/>
                          </a:solidFill>
                          <a:effectLst/>
                          <a:latin typeface="Calibri" panose="020F0502020204030204" pitchFamily="34" charset="0"/>
                        </a:rPr>
                        <a:t>0.15%</a:t>
                      </a:r>
                    </a:p>
                  </a:txBody>
                  <a:tcPr marL="4233" marR="4233" marT="4233"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extLst>
                  <a:ext uri="{0D108BD9-81ED-4DB2-BD59-A6C34878D82A}">
                    <a16:rowId xmlns:a16="http://schemas.microsoft.com/office/drawing/2014/main" val="2261242280"/>
                  </a:ext>
                </a:extLst>
              </a:tr>
              <a:tr h="160826">
                <a:tc>
                  <a:txBody>
                    <a:bodyPr/>
                    <a:lstStyle/>
                    <a:p>
                      <a:pPr algn="l" fontAlgn="b"/>
                      <a:r>
                        <a:rPr lang="en-US" sz="1000" b="0" i="0" u="none" strike="noStrike">
                          <a:solidFill>
                            <a:srgbClr val="000000"/>
                          </a:solidFill>
                          <a:effectLst/>
                          <a:latin typeface="Calibri" panose="020F0502020204030204" pitchFamily="34" charset="0"/>
                        </a:rPr>
                        <a:t>x</a:t>
                      </a:r>
                    </a:p>
                  </a:txBody>
                  <a:tcPr marL="4233" marR="4233" marT="4233"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tc>
                  <a:txBody>
                    <a:bodyPr/>
                    <a:lstStyle/>
                    <a:p>
                      <a:pPr algn="r" fontAlgn="b"/>
                      <a:r>
                        <a:rPr lang="en-US" sz="1000" b="0" i="0" u="none" strike="noStrike">
                          <a:solidFill>
                            <a:srgbClr val="000000"/>
                          </a:solidFill>
                          <a:effectLst/>
                          <a:latin typeface="Calibri" panose="020F0502020204030204" pitchFamily="34" charset="0"/>
                        </a:rPr>
                        <a:t>0.15%</a:t>
                      </a:r>
                    </a:p>
                  </a:txBody>
                  <a:tcPr marL="4233" marR="4233" marT="4233"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extLst>
                  <a:ext uri="{0D108BD9-81ED-4DB2-BD59-A6C34878D82A}">
                    <a16:rowId xmlns:a16="http://schemas.microsoft.com/office/drawing/2014/main" val="2360414936"/>
                  </a:ext>
                </a:extLst>
              </a:tr>
              <a:tr h="160826">
                <a:tc>
                  <a:txBody>
                    <a:bodyPr/>
                    <a:lstStyle/>
                    <a:p>
                      <a:pPr algn="l" fontAlgn="b"/>
                      <a:r>
                        <a:rPr lang="en-US" sz="1000" b="0" i="0" u="none" strike="noStrike">
                          <a:solidFill>
                            <a:srgbClr val="000000"/>
                          </a:solidFill>
                          <a:effectLst/>
                          <a:latin typeface="Calibri" panose="020F0502020204030204" pitchFamily="34" charset="0"/>
                        </a:rPr>
                        <a:t>q</a:t>
                      </a:r>
                    </a:p>
                  </a:txBody>
                  <a:tcPr marL="4233" marR="4233" marT="4233"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tc>
                  <a:txBody>
                    <a:bodyPr/>
                    <a:lstStyle/>
                    <a:p>
                      <a:pPr algn="r" fontAlgn="b"/>
                      <a:r>
                        <a:rPr lang="en-US" sz="1000" b="0" i="0" u="none" strike="noStrike">
                          <a:solidFill>
                            <a:srgbClr val="000000"/>
                          </a:solidFill>
                          <a:effectLst/>
                          <a:latin typeface="Calibri" panose="020F0502020204030204" pitchFamily="34" charset="0"/>
                        </a:rPr>
                        <a:t>0.10%</a:t>
                      </a:r>
                    </a:p>
                  </a:txBody>
                  <a:tcPr marL="4233" marR="4233" marT="4233"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extLst>
                  <a:ext uri="{0D108BD9-81ED-4DB2-BD59-A6C34878D82A}">
                    <a16:rowId xmlns:a16="http://schemas.microsoft.com/office/drawing/2014/main" val="2358310756"/>
                  </a:ext>
                </a:extLst>
              </a:tr>
              <a:tr h="160826">
                <a:tc>
                  <a:txBody>
                    <a:bodyPr/>
                    <a:lstStyle/>
                    <a:p>
                      <a:pPr algn="l" fontAlgn="b"/>
                      <a:r>
                        <a:rPr lang="en-US" sz="1000" b="0" i="0" u="none" strike="noStrike">
                          <a:solidFill>
                            <a:srgbClr val="000000"/>
                          </a:solidFill>
                          <a:effectLst/>
                          <a:latin typeface="Calibri" panose="020F0502020204030204" pitchFamily="34" charset="0"/>
                        </a:rPr>
                        <a:t>z</a:t>
                      </a:r>
                    </a:p>
                  </a:txBody>
                  <a:tcPr marL="4233" marR="4233" marT="4233"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E2EFDA"/>
                    </a:solidFill>
                  </a:tcPr>
                </a:tc>
                <a:tc>
                  <a:txBody>
                    <a:bodyPr/>
                    <a:lstStyle/>
                    <a:p>
                      <a:pPr algn="r" fontAlgn="b"/>
                      <a:r>
                        <a:rPr lang="en-US" sz="1000" b="0" i="0" u="none" strike="noStrike" dirty="0">
                          <a:solidFill>
                            <a:srgbClr val="000000"/>
                          </a:solidFill>
                          <a:effectLst/>
                          <a:latin typeface="Calibri" panose="020F0502020204030204" pitchFamily="34" charset="0"/>
                        </a:rPr>
                        <a:t>0.07%</a:t>
                      </a:r>
                    </a:p>
                  </a:txBody>
                  <a:tcPr marL="4233" marR="4233" marT="4233"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a:noFill/>
                    </a:lnB>
                    <a:solidFill>
                      <a:srgbClr val="E2EFDA"/>
                    </a:solidFill>
                  </a:tcPr>
                </a:tc>
                <a:extLst>
                  <a:ext uri="{0D108BD9-81ED-4DB2-BD59-A6C34878D82A}">
                    <a16:rowId xmlns:a16="http://schemas.microsoft.com/office/drawing/2014/main" val="2031353862"/>
                  </a:ext>
                </a:extLst>
              </a:tr>
            </a:tbl>
          </a:graphicData>
        </a:graphic>
      </p:graphicFrame>
    </p:spTree>
    <p:extLst>
      <p:ext uri="{BB962C8B-B14F-4D97-AF65-F5344CB8AC3E}">
        <p14:creationId xmlns:p14="http://schemas.microsoft.com/office/powerpoint/2010/main" val="1877062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anim calcmode="lin" valueType="num">
                                      <p:cBhvr>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Graphic spid="15"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a:extLst>
              <a:ext uri="{FF2B5EF4-FFF2-40B4-BE49-F238E27FC236}">
                <a16:creationId xmlns:a16="http://schemas.microsoft.com/office/drawing/2014/main" id="{6E587BD7-C50C-4C15-9C33-70C2B624DA9C}"/>
              </a:ext>
            </a:extLst>
          </p:cNvPr>
          <p:cNvGraphicFramePr>
            <a:graphicFrameLocks/>
          </p:cNvGraphicFramePr>
          <p:nvPr>
            <p:extLst>
              <p:ext uri="{D42A27DB-BD31-4B8C-83A1-F6EECF244321}">
                <p14:modId xmlns:p14="http://schemas.microsoft.com/office/powerpoint/2010/main" val="1776097053"/>
              </p:ext>
            </p:extLst>
          </p:nvPr>
        </p:nvGraphicFramePr>
        <p:xfrm>
          <a:off x="4738688" y="4162494"/>
          <a:ext cx="6972299" cy="2357405"/>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pPr algn="r"/>
            <a:r>
              <a:rPr lang="en-US" b="1" dirty="0">
                <a:solidFill>
                  <a:srgbClr val="92D050"/>
                </a:solidFill>
                <a:latin typeface="+mn-lt"/>
              </a:rPr>
              <a:t>Substitution Cipher – Frequency Analysis</a:t>
            </a:r>
            <a:endParaRPr lang="en-US" dirty="0">
              <a:latin typeface="+mn-lt"/>
            </a:endParaRPr>
          </a:p>
        </p:txBody>
      </p:sp>
      <p:sp>
        <p:nvSpPr>
          <p:cNvPr id="4" name="Rectangle 3"/>
          <p:cNvSpPr/>
          <p:nvPr/>
        </p:nvSpPr>
        <p:spPr>
          <a:xfrm>
            <a:off x="408885" y="4700606"/>
            <a:ext cx="4244078" cy="1077218"/>
          </a:xfrm>
          <a:prstGeom prst="rect">
            <a:avLst/>
          </a:prstGeom>
        </p:spPr>
        <p:txBody>
          <a:bodyPr wrap="square">
            <a:spAutoFit/>
          </a:bodyPr>
          <a:lstStyle/>
          <a:p>
            <a:r>
              <a:rPr lang="en-US" sz="1600" b="1" dirty="0">
                <a:solidFill>
                  <a:schemeClr val="accent2"/>
                </a:solidFill>
                <a:latin typeface="Courier New" panose="02070309020205020404" pitchFamily="49" charset="0"/>
                <a:cs typeface="Courier New" panose="02070309020205020404" pitchFamily="49" charset="0"/>
              </a:rPr>
              <a:t>LTWM CTMHLYMRR NR QMHRWTMX IG JPK QWDJ VTMMXPQ GPW CNOM LP PLJMTR YPL IG JPK QWDJ GPW DHY DPMTDM PLJMTR LP XP KJHL GPW KHYL</a:t>
            </a:r>
          </a:p>
        </p:txBody>
      </p:sp>
      <p:graphicFrame>
        <p:nvGraphicFramePr>
          <p:cNvPr id="13" name="Chart 12">
            <a:extLst>
              <a:ext uri="{FF2B5EF4-FFF2-40B4-BE49-F238E27FC236}">
                <a16:creationId xmlns:a16="http://schemas.microsoft.com/office/drawing/2014/main" id="{69E85099-58CF-482D-AF0F-4026453B29B6}"/>
              </a:ext>
            </a:extLst>
          </p:cNvPr>
          <p:cNvGraphicFramePr>
            <a:graphicFrameLocks/>
          </p:cNvGraphicFramePr>
          <p:nvPr>
            <p:extLst>
              <p:ext uri="{D42A27DB-BD31-4B8C-83A1-F6EECF244321}">
                <p14:modId xmlns:p14="http://schemas.microsoft.com/office/powerpoint/2010/main" val="1104310739"/>
              </p:ext>
            </p:extLst>
          </p:nvPr>
        </p:nvGraphicFramePr>
        <p:xfrm>
          <a:off x="4738688" y="1690689"/>
          <a:ext cx="6972300" cy="2366962"/>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p:cNvSpPr/>
          <p:nvPr/>
        </p:nvSpPr>
        <p:spPr>
          <a:xfrm>
            <a:off x="494610" y="2252670"/>
            <a:ext cx="4244078" cy="1077218"/>
          </a:xfrm>
          <a:prstGeom prst="rect">
            <a:avLst/>
          </a:prstGeom>
        </p:spPr>
        <p:txBody>
          <a:bodyPr wrap="square">
            <a:spAutoFit/>
          </a:bodyPr>
          <a:lstStyle/>
          <a:p>
            <a:r>
              <a:rPr lang="en-US" sz="1600" b="1" dirty="0">
                <a:solidFill>
                  <a:srgbClr val="FFFF00"/>
                </a:solidFill>
                <a:latin typeface="Courier New" panose="02070309020205020404" pitchFamily="49" charset="0"/>
                <a:cs typeface="Courier New" panose="02070309020205020404" pitchFamily="49" charset="0"/>
              </a:rPr>
              <a:t>TRUE GREATNESS IS MEASURED BY HOW MUCH FREEDOM YOU GIVE TO OTHERS NOT BY HOW MUCH YOU CAN COERCE OTHERS TO DO WHAT YOU WANT</a:t>
            </a:r>
          </a:p>
        </p:txBody>
      </p:sp>
      <p:sp>
        <p:nvSpPr>
          <p:cNvPr id="7" name="Rectangle 6"/>
          <p:cNvSpPr/>
          <p:nvPr/>
        </p:nvSpPr>
        <p:spPr>
          <a:xfrm>
            <a:off x="8929688" y="2038350"/>
            <a:ext cx="285750" cy="196215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8929688" y="4505325"/>
            <a:ext cx="285750" cy="196215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4367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grpId="1" nodeType="clickEffect">
                                  <p:stCondLst>
                                    <p:cond delay="0"/>
                                  </p:stCondLst>
                                  <p:childTnLst>
                                    <p:animEffect transition="out" filter="fade">
                                      <p:cBhvr>
                                        <p:cTn id="30" dur="500"/>
                                        <p:tgtEl>
                                          <p:spTgt spid="7"/>
                                        </p:tgtEl>
                                      </p:cBhvr>
                                    </p:animEffect>
                                    <p:set>
                                      <p:cBhvr>
                                        <p:cTn id="31" dur="1" fill="hold">
                                          <p:stCondLst>
                                            <p:cond delay="499"/>
                                          </p:stCondLst>
                                        </p:cTn>
                                        <p:tgtEl>
                                          <p:spTgt spid="7"/>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12"/>
                                        </p:tgtEl>
                                      </p:cBhvr>
                                    </p:animEffect>
                                    <p:set>
                                      <p:cBhvr>
                                        <p:cTn id="34"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4" grpId="0"/>
      <p:bldGraphic spid="13" grpId="0">
        <p:bldAsOne/>
      </p:bldGraphic>
      <p:bldP spid="9" grpId="0"/>
      <p:bldP spid="7" grpId="0" animBg="1"/>
      <p:bldP spid="7" grpId="1" animBg="1"/>
      <p:bldP spid="12" grpId="0" animBg="1"/>
      <p:bldP spid="12"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a:extLst/>
          </p:cNvPr>
          <p:cNvGraphicFramePr>
            <a:graphicFrameLocks/>
          </p:cNvGraphicFramePr>
          <p:nvPr>
            <p:extLst>
              <p:ext uri="{D42A27DB-BD31-4B8C-83A1-F6EECF244321}">
                <p14:modId xmlns:p14="http://schemas.microsoft.com/office/powerpoint/2010/main" val="2733955089"/>
              </p:ext>
            </p:extLst>
          </p:nvPr>
        </p:nvGraphicFramePr>
        <p:xfrm>
          <a:off x="4738688" y="4162494"/>
          <a:ext cx="6972299" cy="2357405"/>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pPr algn="r"/>
            <a:r>
              <a:rPr lang="en-US" b="1" dirty="0">
                <a:solidFill>
                  <a:srgbClr val="92D050"/>
                </a:solidFill>
                <a:latin typeface="+mn-lt"/>
              </a:rPr>
              <a:t>Substitution Cipher – Frequency Analysis</a:t>
            </a:r>
            <a:endParaRPr lang="en-US" dirty="0">
              <a:latin typeface="+mn-lt"/>
            </a:endParaRPr>
          </a:p>
        </p:txBody>
      </p:sp>
      <p:sp>
        <p:nvSpPr>
          <p:cNvPr id="4" name="Rectangle 3"/>
          <p:cNvSpPr/>
          <p:nvPr/>
        </p:nvSpPr>
        <p:spPr>
          <a:xfrm>
            <a:off x="408885" y="4700606"/>
            <a:ext cx="4244078" cy="1077218"/>
          </a:xfrm>
          <a:prstGeom prst="rect">
            <a:avLst/>
          </a:prstGeom>
        </p:spPr>
        <p:txBody>
          <a:bodyPr wrap="square">
            <a:spAutoFit/>
          </a:bodyPr>
          <a:lstStyle/>
          <a:p>
            <a:r>
              <a:rPr lang="en-US" sz="1600" b="1" dirty="0">
                <a:solidFill>
                  <a:schemeClr val="accent2"/>
                </a:solidFill>
                <a:latin typeface="Courier New" panose="02070309020205020404" pitchFamily="49" charset="0"/>
                <a:cs typeface="Courier New" panose="02070309020205020404" pitchFamily="49" charset="0"/>
              </a:rPr>
              <a:t>LTWM CTMHLYMRR NR QMHRWTMX IG JPK QWDJ VTMMXPQ GPW CNOM LP PLJMTR YPL IG JPK QWDJ GPW DHY DPMTDM PLJMTR LP XP KJHL GPW KHYL</a:t>
            </a:r>
          </a:p>
        </p:txBody>
      </p:sp>
      <p:graphicFrame>
        <p:nvGraphicFramePr>
          <p:cNvPr id="13" name="Chart 12">
            <a:extLst>
              <a:ext uri="{FF2B5EF4-FFF2-40B4-BE49-F238E27FC236}">
                <a16:creationId xmlns:a16="http://schemas.microsoft.com/office/drawing/2014/main" id="{69E85099-58CF-482D-AF0F-4026453B29B6}"/>
              </a:ext>
            </a:extLst>
          </p:cNvPr>
          <p:cNvGraphicFramePr>
            <a:graphicFrameLocks/>
          </p:cNvGraphicFramePr>
          <p:nvPr/>
        </p:nvGraphicFramePr>
        <p:xfrm>
          <a:off x="4738688" y="1690689"/>
          <a:ext cx="6972300" cy="2366962"/>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p:cNvSpPr/>
          <p:nvPr/>
        </p:nvSpPr>
        <p:spPr>
          <a:xfrm>
            <a:off x="494610" y="2252670"/>
            <a:ext cx="4244078" cy="1077218"/>
          </a:xfrm>
          <a:prstGeom prst="rect">
            <a:avLst/>
          </a:prstGeom>
        </p:spPr>
        <p:txBody>
          <a:bodyPr wrap="square">
            <a:spAutoFit/>
          </a:bodyPr>
          <a:lstStyle/>
          <a:p>
            <a:r>
              <a:rPr lang="en-US" sz="1600" b="1" dirty="0">
                <a:solidFill>
                  <a:srgbClr val="FFFF00"/>
                </a:solidFill>
                <a:latin typeface="Courier New" panose="02070309020205020404" pitchFamily="49" charset="0"/>
                <a:cs typeface="Courier New" panose="02070309020205020404" pitchFamily="49" charset="0"/>
              </a:rPr>
              <a:t>TRUE GREATNESS IS MEASURED BY HOW MUCH FREEDOM YOU GIVE TO OTHERS NOT BY HOW MUCH YOU CAN COERCE OTHERS TO DO WHAT YOU WANT</a:t>
            </a:r>
          </a:p>
        </p:txBody>
      </p:sp>
      <p:sp>
        <p:nvSpPr>
          <p:cNvPr id="7" name="Rectangle 6"/>
          <p:cNvSpPr/>
          <p:nvPr/>
        </p:nvSpPr>
        <p:spPr>
          <a:xfrm>
            <a:off x="6615113" y="2145524"/>
            <a:ext cx="285750" cy="196215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939088" y="4557749"/>
            <a:ext cx="285750" cy="196215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5265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1" nodeType="clickEffect">
                                  <p:stCondLst>
                                    <p:cond delay="0"/>
                                  </p:stCondLst>
                                  <p:childTnLst>
                                    <p:animEffect transition="out" filter="fade">
                                      <p:cBhvr>
                                        <p:cTn id="14" dur="500"/>
                                        <p:tgtEl>
                                          <p:spTgt spid="7"/>
                                        </p:tgtEl>
                                      </p:cBhvr>
                                    </p:animEffect>
                                    <p:set>
                                      <p:cBhvr>
                                        <p:cTn id="15" dur="1" fill="hold">
                                          <p:stCondLst>
                                            <p:cond delay="499"/>
                                          </p:stCondLst>
                                        </p:cTn>
                                        <p:tgtEl>
                                          <p:spTgt spid="7"/>
                                        </p:tgtEl>
                                        <p:attrNameLst>
                                          <p:attrName>style.visibility</p:attrName>
                                        </p:attrNameLst>
                                      </p:cBhvr>
                                      <p:to>
                                        <p:strVal val="hidden"/>
                                      </p:to>
                                    </p:set>
                                  </p:childTnLst>
                                </p:cTn>
                              </p:par>
                              <p:par>
                                <p:cTn id="16" presetID="10" presetClass="exit" presetSubtype="0" fill="hold" grpId="1" nodeType="withEffect">
                                  <p:stCondLst>
                                    <p:cond delay="0"/>
                                  </p:stCondLst>
                                  <p:childTnLst>
                                    <p:animEffect transition="out" filter="fade">
                                      <p:cBhvr>
                                        <p:cTn id="17" dur="500"/>
                                        <p:tgtEl>
                                          <p:spTgt spid="12"/>
                                        </p:tgtEl>
                                      </p:cBhvr>
                                    </p:animEffect>
                                    <p:set>
                                      <p:cBhvr>
                                        <p:cTn id="18"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12" grpId="0" animBg="1"/>
      <p:bldP spid="12"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a:extLst/>
          </p:cNvPr>
          <p:cNvGraphicFramePr>
            <a:graphicFrameLocks/>
          </p:cNvGraphicFramePr>
          <p:nvPr>
            <p:extLst>
              <p:ext uri="{D42A27DB-BD31-4B8C-83A1-F6EECF244321}">
                <p14:modId xmlns:p14="http://schemas.microsoft.com/office/powerpoint/2010/main" val="2687870323"/>
              </p:ext>
            </p:extLst>
          </p:nvPr>
        </p:nvGraphicFramePr>
        <p:xfrm>
          <a:off x="4738688" y="4162494"/>
          <a:ext cx="6972299" cy="2357405"/>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pPr algn="r"/>
            <a:r>
              <a:rPr lang="en-US" b="1" dirty="0">
                <a:solidFill>
                  <a:srgbClr val="92D050"/>
                </a:solidFill>
                <a:latin typeface="+mn-lt"/>
              </a:rPr>
              <a:t>Substitution Cipher – Frequency Analysis</a:t>
            </a:r>
            <a:endParaRPr lang="en-US" dirty="0">
              <a:latin typeface="+mn-lt"/>
            </a:endParaRPr>
          </a:p>
        </p:txBody>
      </p:sp>
      <p:sp>
        <p:nvSpPr>
          <p:cNvPr id="4" name="Rectangle 3"/>
          <p:cNvSpPr/>
          <p:nvPr/>
        </p:nvSpPr>
        <p:spPr>
          <a:xfrm>
            <a:off x="408885" y="4700606"/>
            <a:ext cx="4244078" cy="1077218"/>
          </a:xfrm>
          <a:prstGeom prst="rect">
            <a:avLst/>
          </a:prstGeom>
        </p:spPr>
        <p:txBody>
          <a:bodyPr wrap="square">
            <a:spAutoFit/>
          </a:bodyPr>
          <a:lstStyle/>
          <a:p>
            <a:r>
              <a:rPr lang="en-US" sz="1600" b="1" dirty="0">
                <a:solidFill>
                  <a:schemeClr val="accent2"/>
                </a:solidFill>
                <a:latin typeface="Courier New" panose="02070309020205020404" pitchFamily="49" charset="0"/>
                <a:cs typeface="Courier New" panose="02070309020205020404" pitchFamily="49" charset="0"/>
              </a:rPr>
              <a:t>LTWM CTMHLYMRR NR QMHRWTMX IG JPK QWDJ VTMMXPQ GPW CNOM LP PLJMTR YPL IG JPK QWDJ GPW DHY DPMTDM PLJMTR LP XP KJHL GPW KHYL</a:t>
            </a:r>
          </a:p>
        </p:txBody>
      </p:sp>
      <p:graphicFrame>
        <p:nvGraphicFramePr>
          <p:cNvPr id="13" name="Chart 12">
            <a:extLst>
              <a:ext uri="{FF2B5EF4-FFF2-40B4-BE49-F238E27FC236}">
                <a16:creationId xmlns:a16="http://schemas.microsoft.com/office/drawing/2014/main" id="{69E85099-58CF-482D-AF0F-4026453B29B6}"/>
              </a:ext>
            </a:extLst>
          </p:cNvPr>
          <p:cNvGraphicFramePr>
            <a:graphicFrameLocks/>
          </p:cNvGraphicFramePr>
          <p:nvPr/>
        </p:nvGraphicFramePr>
        <p:xfrm>
          <a:off x="4738688" y="1690689"/>
          <a:ext cx="6972300" cy="2366962"/>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p:cNvSpPr/>
          <p:nvPr/>
        </p:nvSpPr>
        <p:spPr>
          <a:xfrm>
            <a:off x="494610" y="2252670"/>
            <a:ext cx="4244078" cy="1077218"/>
          </a:xfrm>
          <a:prstGeom prst="rect">
            <a:avLst/>
          </a:prstGeom>
        </p:spPr>
        <p:txBody>
          <a:bodyPr wrap="square">
            <a:spAutoFit/>
          </a:bodyPr>
          <a:lstStyle/>
          <a:p>
            <a:r>
              <a:rPr lang="en-US" sz="1600" b="1" dirty="0">
                <a:solidFill>
                  <a:srgbClr val="FFFF00"/>
                </a:solidFill>
                <a:latin typeface="Courier New" panose="02070309020205020404" pitchFamily="49" charset="0"/>
                <a:cs typeface="Courier New" panose="02070309020205020404" pitchFamily="49" charset="0"/>
              </a:rPr>
              <a:t>TRUE GREATNESS IS MEASURED BY HOW MUCH FREEDOM YOU GIVE TO OTHERS NOT BY HOW MUCH YOU CAN COERCE OTHERS TO DO WHAT YOU WANT</a:t>
            </a:r>
          </a:p>
        </p:txBody>
      </p:sp>
      <p:sp>
        <p:nvSpPr>
          <p:cNvPr id="7" name="Rectangle 6"/>
          <p:cNvSpPr/>
          <p:nvPr/>
        </p:nvSpPr>
        <p:spPr>
          <a:xfrm>
            <a:off x="9939338" y="2324100"/>
            <a:ext cx="285750" cy="169784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05714" y="4772025"/>
            <a:ext cx="285750" cy="1716926"/>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0461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lstStyle/>
          <a:p>
            <a:pPr algn="r"/>
            <a:r>
              <a:rPr lang="en-US" b="1" dirty="0">
                <a:solidFill>
                  <a:srgbClr val="92D050"/>
                </a:solidFill>
                <a:latin typeface="+mn-lt"/>
              </a:rPr>
              <a:t>Substitution Cipher – Frequency Analysis</a:t>
            </a:r>
            <a:endParaRPr lang="en-US" dirty="0">
              <a:latin typeface="+mn-lt"/>
            </a:endParaRPr>
          </a:p>
        </p:txBody>
      </p:sp>
      <p:sp>
        <p:nvSpPr>
          <p:cNvPr id="3" name="Content Placeholder 2"/>
          <p:cNvSpPr>
            <a:spLocks noGrp="1"/>
          </p:cNvSpPr>
          <p:nvPr>
            <p:ph idx="1"/>
          </p:nvPr>
        </p:nvSpPr>
        <p:spPr>
          <a:xfrm>
            <a:off x="838200" y="1435596"/>
            <a:ext cx="10515600" cy="4351338"/>
          </a:xfrm>
        </p:spPr>
        <p:txBody>
          <a:bodyPr/>
          <a:lstStyle/>
          <a:p>
            <a:r>
              <a:rPr lang="en-US" dirty="0">
                <a:solidFill>
                  <a:srgbClr val="FFC000"/>
                </a:solidFill>
              </a:rPr>
              <a:t>Frequency Analysis</a:t>
            </a:r>
          </a:p>
          <a:p>
            <a:pPr lvl="1"/>
            <a:r>
              <a:rPr lang="en-US" dirty="0">
                <a:solidFill>
                  <a:srgbClr val="FFC000"/>
                </a:solidFill>
              </a:rPr>
              <a:t>Count of Occurrences of N-Grams</a:t>
            </a:r>
          </a:p>
          <a:p>
            <a:endParaRPr lang="en-US" dirty="0">
              <a:solidFill>
                <a:srgbClr val="FFC000"/>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1315340685"/>
              </p:ext>
            </p:extLst>
          </p:nvPr>
        </p:nvGraphicFramePr>
        <p:xfrm>
          <a:off x="180000" y="2311402"/>
          <a:ext cx="1068750" cy="4351334"/>
        </p:xfrm>
        <a:graphic>
          <a:graphicData uri="http://schemas.openxmlformats.org/drawingml/2006/table">
            <a:tbl>
              <a:tblPr/>
              <a:tblGrid>
                <a:gridCol w="434547">
                  <a:extLst>
                    <a:ext uri="{9D8B030D-6E8A-4147-A177-3AD203B41FA5}">
                      <a16:colId xmlns:a16="http://schemas.microsoft.com/office/drawing/2014/main" val="3892014297"/>
                    </a:ext>
                  </a:extLst>
                </a:gridCol>
                <a:gridCol w="634203">
                  <a:extLst>
                    <a:ext uri="{9D8B030D-6E8A-4147-A177-3AD203B41FA5}">
                      <a16:colId xmlns:a16="http://schemas.microsoft.com/office/drawing/2014/main" val="2645606681"/>
                    </a:ext>
                  </a:extLst>
                </a:gridCol>
              </a:tblGrid>
              <a:tr h="167359">
                <a:tc>
                  <a:txBody>
                    <a:bodyPr/>
                    <a:lstStyle/>
                    <a:p>
                      <a:pPr algn="l" fontAlgn="b"/>
                      <a:r>
                        <a:rPr lang="en-US" sz="1000" b="1" i="0" u="none" strike="noStrike">
                          <a:solidFill>
                            <a:srgbClr val="FFFFFF"/>
                          </a:solidFill>
                          <a:effectLst/>
                          <a:latin typeface="Calibri" panose="020F0502020204030204" pitchFamily="34" charset="0"/>
                        </a:rPr>
                        <a:t>BiGram</a:t>
                      </a:r>
                    </a:p>
                  </a:txBody>
                  <a:tcPr marL="4405" marR="4405" marT="4405" marB="0" anchor="b">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70AD47"/>
                    </a:solidFill>
                  </a:tcPr>
                </a:tc>
                <a:tc>
                  <a:txBody>
                    <a:bodyPr/>
                    <a:lstStyle/>
                    <a:p>
                      <a:pPr algn="l" fontAlgn="b"/>
                      <a:r>
                        <a:rPr lang="en-US" sz="1000" b="1" i="0" u="none" strike="noStrike">
                          <a:solidFill>
                            <a:srgbClr val="FFFFFF"/>
                          </a:solidFill>
                          <a:effectLst/>
                          <a:latin typeface="Calibri" panose="020F0502020204030204" pitchFamily="34" charset="0"/>
                        </a:rPr>
                        <a:t>Frequency</a:t>
                      </a:r>
                    </a:p>
                  </a:txBody>
                  <a:tcPr marL="4405" marR="4405" marT="4405" marB="0" anchor="b">
                    <a:lnL w="6350" cap="flat" cmpd="sng" algn="ctr">
                      <a:solidFill>
                        <a:srgbClr val="FFFFFF"/>
                      </a:solidFill>
                      <a:prstDash val="solid"/>
                      <a:round/>
                      <a:headEnd type="none" w="med" len="med"/>
                      <a:tailEnd type="none" w="med" len="med"/>
                    </a:lnL>
                    <a:lnR>
                      <a:noFill/>
                    </a:lnR>
                    <a:lnT>
                      <a:noFill/>
                    </a:lnT>
                    <a:lnB w="6350" cap="flat" cmpd="sng" algn="ctr">
                      <a:solidFill>
                        <a:srgbClr val="FFFFFF"/>
                      </a:solidFill>
                      <a:prstDash val="solid"/>
                      <a:round/>
                      <a:headEnd type="none" w="med" len="med"/>
                      <a:tailEnd type="none" w="med" len="med"/>
                    </a:lnB>
                    <a:solidFill>
                      <a:srgbClr val="70AD47"/>
                    </a:solidFill>
                  </a:tcPr>
                </a:tc>
                <a:extLst>
                  <a:ext uri="{0D108BD9-81ED-4DB2-BD59-A6C34878D82A}">
                    <a16:rowId xmlns:a16="http://schemas.microsoft.com/office/drawing/2014/main" val="187411487"/>
                  </a:ext>
                </a:extLst>
              </a:tr>
              <a:tr h="167359">
                <a:tc>
                  <a:txBody>
                    <a:bodyPr/>
                    <a:lstStyle/>
                    <a:p>
                      <a:pPr algn="l" fontAlgn="b"/>
                      <a:r>
                        <a:rPr lang="en-US" sz="1000" b="0" i="0" u="none" strike="noStrike">
                          <a:solidFill>
                            <a:srgbClr val="000000"/>
                          </a:solidFill>
                          <a:effectLst/>
                          <a:latin typeface="Calibri" panose="020F0502020204030204" pitchFamily="34" charset="0"/>
                        </a:rPr>
                        <a:t>TH</a:t>
                      </a:r>
                    </a:p>
                  </a:txBody>
                  <a:tcPr marL="4405" marR="4405" marT="440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tc>
                  <a:txBody>
                    <a:bodyPr/>
                    <a:lstStyle/>
                    <a:p>
                      <a:pPr algn="r" fontAlgn="b"/>
                      <a:r>
                        <a:rPr lang="en-US" sz="1000" b="0" i="0" u="none" strike="noStrike">
                          <a:solidFill>
                            <a:srgbClr val="000000"/>
                          </a:solidFill>
                          <a:effectLst/>
                          <a:latin typeface="Calibri" panose="020F0502020204030204" pitchFamily="34" charset="0"/>
                        </a:rPr>
                        <a:t>3.56%</a:t>
                      </a:r>
                    </a:p>
                  </a:txBody>
                  <a:tcPr marL="4405" marR="4405" marT="440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extLst>
                  <a:ext uri="{0D108BD9-81ED-4DB2-BD59-A6C34878D82A}">
                    <a16:rowId xmlns:a16="http://schemas.microsoft.com/office/drawing/2014/main" val="3227440493"/>
                  </a:ext>
                </a:extLst>
              </a:tr>
              <a:tr h="167359">
                <a:tc>
                  <a:txBody>
                    <a:bodyPr/>
                    <a:lstStyle/>
                    <a:p>
                      <a:pPr algn="l" fontAlgn="b"/>
                      <a:r>
                        <a:rPr lang="en-US" sz="1000" b="0" i="0" u="none" strike="noStrike">
                          <a:solidFill>
                            <a:srgbClr val="000000"/>
                          </a:solidFill>
                          <a:effectLst/>
                          <a:latin typeface="Calibri" panose="020F0502020204030204" pitchFamily="34" charset="0"/>
                        </a:rPr>
                        <a:t>HE</a:t>
                      </a:r>
                    </a:p>
                  </a:txBody>
                  <a:tcPr marL="4405" marR="4405" marT="440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tc>
                  <a:txBody>
                    <a:bodyPr/>
                    <a:lstStyle/>
                    <a:p>
                      <a:pPr algn="r" fontAlgn="b"/>
                      <a:r>
                        <a:rPr lang="en-US" sz="1000" b="0" i="0" u="none" strike="noStrike">
                          <a:solidFill>
                            <a:srgbClr val="000000"/>
                          </a:solidFill>
                          <a:effectLst/>
                          <a:latin typeface="Calibri" panose="020F0502020204030204" pitchFamily="34" charset="0"/>
                        </a:rPr>
                        <a:t>3.07%</a:t>
                      </a:r>
                    </a:p>
                  </a:txBody>
                  <a:tcPr marL="4405" marR="4405" marT="440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extLst>
                  <a:ext uri="{0D108BD9-81ED-4DB2-BD59-A6C34878D82A}">
                    <a16:rowId xmlns:a16="http://schemas.microsoft.com/office/drawing/2014/main" val="878162330"/>
                  </a:ext>
                </a:extLst>
              </a:tr>
              <a:tr h="167359">
                <a:tc>
                  <a:txBody>
                    <a:bodyPr/>
                    <a:lstStyle/>
                    <a:p>
                      <a:pPr algn="l" fontAlgn="b"/>
                      <a:r>
                        <a:rPr lang="en-US" sz="1000" b="0" i="0" u="none" strike="noStrike">
                          <a:solidFill>
                            <a:srgbClr val="000000"/>
                          </a:solidFill>
                          <a:effectLst/>
                          <a:latin typeface="Calibri" panose="020F0502020204030204" pitchFamily="34" charset="0"/>
                        </a:rPr>
                        <a:t>IN</a:t>
                      </a:r>
                    </a:p>
                  </a:txBody>
                  <a:tcPr marL="4405" marR="4405" marT="440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tc>
                  <a:txBody>
                    <a:bodyPr/>
                    <a:lstStyle/>
                    <a:p>
                      <a:pPr algn="r" fontAlgn="b"/>
                      <a:r>
                        <a:rPr lang="en-US" sz="1000" b="0" i="0" u="none" strike="noStrike">
                          <a:solidFill>
                            <a:srgbClr val="000000"/>
                          </a:solidFill>
                          <a:effectLst/>
                          <a:latin typeface="Calibri" panose="020F0502020204030204" pitchFamily="34" charset="0"/>
                        </a:rPr>
                        <a:t>2.43%</a:t>
                      </a:r>
                    </a:p>
                  </a:txBody>
                  <a:tcPr marL="4405" marR="4405" marT="440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extLst>
                  <a:ext uri="{0D108BD9-81ED-4DB2-BD59-A6C34878D82A}">
                    <a16:rowId xmlns:a16="http://schemas.microsoft.com/office/drawing/2014/main" val="1043443587"/>
                  </a:ext>
                </a:extLst>
              </a:tr>
              <a:tr h="167359">
                <a:tc>
                  <a:txBody>
                    <a:bodyPr/>
                    <a:lstStyle/>
                    <a:p>
                      <a:pPr algn="l" fontAlgn="b"/>
                      <a:r>
                        <a:rPr lang="en-US" sz="1000" b="0" i="0" u="none" strike="noStrike">
                          <a:solidFill>
                            <a:srgbClr val="000000"/>
                          </a:solidFill>
                          <a:effectLst/>
                          <a:latin typeface="Calibri" panose="020F0502020204030204" pitchFamily="34" charset="0"/>
                        </a:rPr>
                        <a:t>ER</a:t>
                      </a:r>
                    </a:p>
                  </a:txBody>
                  <a:tcPr marL="4405" marR="4405" marT="440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tc>
                  <a:txBody>
                    <a:bodyPr/>
                    <a:lstStyle/>
                    <a:p>
                      <a:pPr algn="r" fontAlgn="b"/>
                      <a:r>
                        <a:rPr lang="en-US" sz="1000" b="0" i="0" u="none" strike="noStrike">
                          <a:solidFill>
                            <a:srgbClr val="000000"/>
                          </a:solidFill>
                          <a:effectLst/>
                          <a:latin typeface="Calibri" panose="020F0502020204030204" pitchFamily="34" charset="0"/>
                        </a:rPr>
                        <a:t>2.05%</a:t>
                      </a:r>
                    </a:p>
                  </a:txBody>
                  <a:tcPr marL="4405" marR="4405" marT="440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extLst>
                  <a:ext uri="{0D108BD9-81ED-4DB2-BD59-A6C34878D82A}">
                    <a16:rowId xmlns:a16="http://schemas.microsoft.com/office/drawing/2014/main" val="2305175639"/>
                  </a:ext>
                </a:extLst>
              </a:tr>
              <a:tr h="167359">
                <a:tc>
                  <a:txBody>
                    <a:bodyPr/>
                    <a:lstStyle/>
                    <a:p>
                      <a:pPr algn="l" fontAlgn="b"/>
                      <a:r>
                        <a:rPr lang="en-US" sz="1000" b="0" i="0" u="none" strike="noStrike">
                          <a:solidFill>
                            <a:srgbClr val="000000"/>
                          </a:solidFill>
                          <a:effectLst/>
                          <a:latin typeface="Calibri" panose="020F0502020204030204" pitchFamily="34" charset="0"/>
                        </a:rPr>
                        <a:t>AN</a:t>
                      </a:r>
                    </a:p>
                  </a:txBody>
                  <a:tcPr marL="4405" marR="4405" marT="440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tc>
                  <a:txBody>
                    <a:bodyPr/>
                    <a:lstStyle/>
                    <a:p>
                      <a:pPr algn="r" fontAlgn="b"/>
                      <a:r>
                        <a:rPr lang="en-US" sz="1000" b="0" i="0" u="none" strike="noStrike">
                          <a:solidFill>
                            <a:srgbClr val="000000"/>
                          </a:solidFill>
                          <a:effectLst/>
                          <a:latin typeface="Calibri" panose="020F0502020204030204" pitchFamily="34" charset="0"/>
                        </a:rPr>
                        <a:t>1.99%</a:t>
                      </a:r>
                    </a:p>
                  </a:txBody>
                  <a:tcPr marL="4405" marR="4405" marT="440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extLst>
                  <a:ext uri="{0D108BD9-81ED-4DB2-BD59-A6C34878D82A}">
                    <a16:rowId xmlns:a16="http://schemas.microsoft.com/office/drawing/2014/main" val="2168107545"/>
                  </a:ext>
                </a:extLst>
              </a:tr>
              <a:tr h="167359">
                <a:tc>
                  <a:txBody>
                    <a:bodyPr/>
                    <a:lstStyle/>
                    <a:p>
                      <a:pPr algn="l" fontAlgn="b"/>
                      <a:r>
                        <a:rPr lang="en-US" sz="1000" b="0" i="0" u="none" strike="noStrike">
                          <a:solidFill>
                            <a:srgbClr val="000000"/>
                          </a:solidFill>
                          <a:effectLst/>
                          <a:latin typeface="Calibri" panose="020F0502020204030204" pitchFamily="34" charset="0"/>
                        </a:rPr>
                        <a:t>RE</a:t>
                      </a:r>
                    </a:p>
                  </a:txBody>
                  <a:tcPr marL="4405" marR="4405" marT="440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tc>
                  <a:txBody>
                    <a:bodyPr/>
                    <a:lstStyle/>
                    <a:p>
                      <a:pPr algn="r" fontAlgn="b"/>
                      <a:r>
                        <a:rPr lang="en-US" sz="1000" b="0" i="0" u="none" strike="noStrike">
                          <a:solidFill>
                            <a:srgbClr val="000000"/>
                          </a:solidFill>
                          <a:effectLst/>
                          <a:latin typeface="Calibri" panose="020F0502020204030204" pitchFamily="34" charset="0"/>
                        </a:rPr>
                        <a:t>1.85%</a:t>
                      </a:r>
                    </a:p>
                  </a:txBody>
                  <a:tcPr marL="4405" marR="4405" marT="440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extLst>
                  <a:ext uri="{0D108BD9-81ED-4DB2-BD59-A6C34878D82A}">
                    <a16:rowId xmlns:a16="http://schemas.microsoft.com/office/drawing/2014/main" val="26564675"/>
                  </a:ext>
                </a:extLst>
              </a:tr>
              <a:tr h="167359">
                <a:tc>
                  <a:txBody>
                    <a:bodyPr/>
                    <a:lstStyle/>
                    <a:p>
                      <a:pPr algn="l" fontAlgn="b"/>
                      <a:r>
                        <a:rPr lang="en-US" sz="1000" b="0" i="0" u="none" strike="noStrike">
                          <a:solidFill>
                            <a:srgbClr val="000000"/>
                          </a:solidFill>
                          <a:effectLst/>
                          <a:latin typeface="Calibri" panose="020F0502020204030204" pitchFamily="34" charset="0"/>
                        </a:rPr>
                        <a:t>ON</a:t>
                      </a:r>
                    </a:p>
                  </a:txBody>
                  <a:tcPr marL="4405" marR="4405" marT="440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tc>
                  <a:txBody>
                    <a:bodyPr/>
                    <a:lstStyle/>
                    <a:p>
                      <a:pPr algn="r" fontAlgn="b"/>
                      <a:r>
                        <a:rPr lang="en-US" sz="1000" b="0" i="0" u="none" strike="noStrike" dirty="0">
                          <a:solidFill>
                            <a:srgbClr val="000000"/>
                          </a:solidFill>
                          <a:effectLst/>
                          <a:latin typeface="Calibri" panose="020F0502020204030204" pitchFamily="34" charset="0"/>
                        </a:rPr>
                        <a:t>1.76%</a:t>
                      </a:r>
                    </a:p>
                  </a:txBody>
                  <a:tcPr marL="4405" marR="4405" marT="440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extLst>
                  <a:ext uri="{0D108BD9-81ED-4DB2-BD59-A6C34878D82A}">
                    <a16:rowId xmlns:a16="http://schemas.microsoft.com/office/drawing/2014/main" val="784149226"/>
                  </a:ext>
                </a:extLst>
              </a:tr>
              <a:tr h="167359">
                <a:tc>
                  <a:txBody>
                    <a:bodyPr/>
                    <a:lstStyle/>
                    <a:p>
                      <a:pPr algn="l" fontAlgn="b"/>
                      <a:r>
                        <a:rPr lang="en-US" sz="1000" b="0" i="0" u="none" strike="noStrike">
                          <a:solidFill>
                            <a:srgbClr val="000000"/>
                          </a:solidFill>
                          <a:effectLst/>
                          <a:latin typeface="Calibri" panose="020F0502020204030204" pitchFamily="34" charset="0"/>
                        </a:rPr>
                        <a:t>AT</a:t>
                      </a:r>
                    </a:p>
                  </a:txBody>
                  <a:tcPr marL="4405" marR="4405" marT="440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tc>
                  <a:txBody>
                    <a:bodyPr/>
                    <a:lstStyle/>
                    <a:p>
                      <a:pPr algn="r" fontAlgn="b"/>
                      <a:r>
                        <a:rPr lang="en-US" sz="1000" b="0" i="0" u="none" strike="noStrike">
                          <a:solidFill>
                            <a:srgbClr val="000000"/>
                          </a:solidFill>
                          <a:effectLst/>
                          <a:latin typeface="Calibri" panose="020F0502020204030204" pitchFamily="34" charset="0"/>
                        </a:rPr>
                        <a:t>1.49%</a:t>
                      </a:r>
                    </a:p>
                  </a:txBody>
                  <a:tcPr marL="4405" marR="4405" marT="440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extLst>
                  <a:ext uri="{0D108BD9-81ED-4DB2-BD59-A6C34878D82A}">
                    <a16:rowId xmlns:a16="http://schemas.microsoft.com/office/drawing/2014/main" val="4207569849"/>
                  </a:ext>
                </a:extLst>
              </a:tr>
              <a:tr h="167359">
                <a:tc>
                  <a:txBody>
                    <a:bodyPr/>
                    <a:lstStyle/>
                    <a:p>
                      <a:pPr algn="l" fontAlgn="b"/>
                      <a:r>
                        <a:rPr lang="en-US" sz="1000" b="0" i="0" u="none" strike="noStrike">
                          <a:solidFill>
                            <a:srgbClr val="000000"/>
                          </a:solidFill>
                          <a:effectLst/>
                          <a:latin typeface="Calibri" panose="020F0502020204030204" pitchFamily="34" charset="0"/>
                        </a:rPr>
                        <a:t>EN</a:t>
                      </a:r>
                    </a:p>
                  </a:txBody>
                  <a:tcPr marL="4405" marR="4405" marT="440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tc>
                  <a:txBody>
                    <a:bodyPr/>
                    <a:lstStyle/>
                    <a:p>
                      <a:pPr algn="r" fontAlgn="b"/>
                      <a:r>
                        <a:rPr lang="en-US" sz="1000" b="0" i="0" u="none" strike="noStrike">
                          <a:solidFill>
                            <a:srgbClr val="000000"/>
                          </a:solidFill>
                          <a:effectLst/>
                          <a:latin typeface="Calibri" panose="020F0502020204030204" pitchFamily="34" charset="0"/>
                        </a:rPr>
                        <a:t>1.45%</a:t>
                      </a:r>
                    </a:p>
                  </a:txBody>
                  <a:tcPr marL="4405" marR="4405" marT="440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extLst>
                  <a:ext uri="{0D108BD9-81ED-4DB2-BD59-A6C34878D82A}">
                    <a16:rowId xmlns:a16="http://schemas.microsoft.com/office/drawing/2014/main" val="3515592980"/>
                  </a:ext>
                </a:extLst>
              </a:tr>
              <a:tr h="167359">
                <a:tc>
                  <a:txBody>
                    <a:bodyPr/>
                    <a:lstStyle/>
                    <a:p>
                      <a:pPr algn="l" fontAlgn="b"/>
                      <a:r>
                        <a:rPr lang="en-US" sz="1000" b="0" i="0" u="none" strike="noStrike">
                          <a:solidFill>
                            <a:srgbClr val="000000"/>
                          </a:solidFill>
                          <a:effectLst/>
                          <a:latin typeface="Calibri" panose="020F0502020204030204" pitchFamily="34" charset="0"/>
                        </a:rPr>
                        <a:t>ND</a:t>
                      </a:r>
                    </a:p>
                  </a:txBody>
                  <a:tcPr marL="4405" marR="4405" marT="440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tc>
                  <a:txBody>
                    <a:bodyPr/>
                    <a:lstStyle/>
                    <a:p>
                      <a:pPr algn="r" fontAlgn="b"/>
                      <a:r>
                        <a:rPr lang="en-US" sz="1000" b="0" i="0" u="none" strike="noStrike">
                          <a:solidFill>
                            <a:srgbClr val="000000"/>
                          </a:solidFill>
                          <a:effectLst/>
                          <a:latin typeface="Calibri" panose="020F0502020204030204" pitchFamily="34" charset="0"/>
                        </a:rPr>
                        <a:t>1.35%</a:t>
                      </a:r>
                    </a:p>
                  </a:txBody>
                  <a:tcPr marL="4405" marR="4405" marT="440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extLst>
                  <a:ext uri="{0D108BD9-81ED-4DB2-BD59-A6C34878D82A}">
                    <a16:rowId xmlns:a16="http://schemas.microsoft.com/office/drawing/2014/main" val="2357453300"/>
                  </a:ext>
                </a:extLst>
              </a:tr>
              <a:tr h="167359">
                <a:tc>
                  <a:txBody>
                    <a:bodyPr/>
                    <a:lstStyle/>
                    <a:p>
                      <a:pPr algn="l" fontAlgn="b"/>
                      <a:r>
                        <a:rPr lang="en-US" sz="1000" b="0" i="0" u="none" strike="noStrike">
                          <a:solidFill>
                            <a:srgbClr val="000000"/>
                          </a:solidFill>
                          <a:effectLst/>
                          <a:latin typeface="Calibri" panose="020F0502020204030204" pitchFamily="34" charset="0"/>
                        </a:rPr>
                        <a:t>TI</a:t>
                      </a:r>
                    </a:p>
                  </a:txBody>
                  <a:tcPr marL="4405" marR="4405" marT="440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tc>
                  <a:txBody>
                    <a:bodyPr/>
                    <a:lstStyle/>
                    <a:p>
                      <a:pPr algn="r" fontAlgn="b"/>
                      <a:r>
                        <a:rPr lang="en-US" sz="1000" b="0" i="0" u="none" strike="noStrike">
                          <a:solidFill>
                            <a:srgbClr val="000000"/>
                          </a:solidFill>
                          <a:effectLst/>
                          <a:latin typeface="Calibri" panose="020F0502020204030204" pitchFamily="34" charset="0"/>
                        </a:rPr>
                        <a:t>1.34%</a:t>
                      </a:r>
                    </a:p>
                  </a:txBody>
                  <a:tcPr marL="4405" marR="4405" marT="440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extLst>
                  <a:ext uri="{0D108BD9-81ED-4DB2-BD59-A6C34878D82A}">
                    <a16:rowId xmlns:a16="http://schemas.microsoft.com/office/drawing/2014/main" val="2847801852"/>
                  </a:ext>
                </a:extLst>
              </a:tr>
              <a:tr h="167359">
                <a:tc>
                  <a:txBody>
                    <a:bodyPr/>
                    <a:lstStyle/>
                    <a:p>
                      <a:pPr algn="l" fontAlgn="b"/>
                      <a:r>
                        <a:rPr lang="en-US" sz="1000" b="0" i="0" u="none" strike="noStrike">
                          <a:solidFill>
                            <a:srgbClr val="000000"/>
                          </a:solidFill>
                          <a:effectLst/>
                          <a:latin typeface="Calibri" panose="020F0502020204030204" pitchFamily="34" charset="0"/>
                        </a:rPr>
                        <a:t>ES</a:t>
                      </a:r>
                    </a:p>
                  </a:txBody>
                  <a:tcPr marL="4405" marR="4405" marT="440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tc>
                  <a:txBody>
                    <a:bodyPr/>
                    <a:lstStyle/>
                    <a:p>
                      <a:pPr algn="r" fontAlgn="b"/>
                      <a:r>
                        <a:rPr lang="en-US" sz="1000" b="0" i="0" u="none" strike="noStrike">
                          <a:solidFill>
                            <a:srgbClr val="000000"/>
                          </a:solidFill>
                          <a:effectLst/>
                          <a:latin typeface="Calibri" panose="020F0502020204030204" pitchFamily="34" charset="0"/>
                        </a:rPr>
                        <a:t>1.34%</a:t>
                      </a:r>
                    </a:p>
                  </a:txBody>
                  <a:tcPr marL="4405" marR="4405" marT="440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extLst>
                  <a:ext uri="{0D108BD9-81ED-4DB2-BD59-A6C34878D82A}">
                    <a16:rowId xmlns:a16="http://schemas.microsoft.com/office/drawing/2014/main" val="4214183288"/>
                  </a:ext>
                </a:extLst>
              </a:tr>
              <a:tr h="167359">
                <a:tc>
                  <a:txBody>
                    <a:bodyPr/>
                    <a:lstStyle/>
                    <a:p>
                      <a:pPr algn="l" fontAlgn="b"/>
                      <a:r>
                        <a:rPr lang="en-US" sz="1000" b="0" i="0" u="none" strike="noStrike">
                          <a:solidFill>
                            <a:srgbClr val="000000"/>
                          </a:solidFill>
                          <a:effectLst/>
                          <a:latin typeface="Calibri" panose="020F0502020204030204" pitchFamily="34" charset="0"/>
                        </a:rPr>
                        <a:t>OR</a:t>
                      </a:r>
                    </a:p>
                  </a:txBody>
                  <a:tcPr marL="4405" marR="4405" marT="440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tc>
                  <a:txBody>
                    <a:bodyPr/>
                    <a:lstStyle/>
                    <a:p>
                      <a:pPr algn="r" fontAlgn="b"/>
                      <a:r>
                        <a:rPr lang="en-US" sz="1000" b="0" i="0" u="none" strike="noStrike">
                          <a:solidFill>
                            <a:srgbClr val="000000"/>
                          </a:solidFill>
                          <a:effectLst/>
                          <a:latin typeface="Calibri" panose="020F0502020204030204" pitchFamily="34" charset="0"/>
                        </a:rPr>
                        <a:t>1.28%</a:t>
                      </a:r>
                    </a:p>
                  </a:txBody>
                  <a:tcPr marL="4405" marR="4405" marT="440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extLst>
                  <a:ext uri="{0D108BD9-81ED-4DB2-BD59-A6C34878D82A}">
                    <a16:rowId xmlns:a16="http://schemas.microsoft.com/office/drawing/2014/main" val="1484978272"/>
                  </a:ext>
                </a:extLst>
              </a:tr>
              <a:tr h="167359">
                <a:tc>
                  <a:txBody>
                    <a:bodyPr/>
                    <a:lstStyle/>
                    <a:p>
                      <a:pPr algn="l" fontAlgn="b"/>
                      <a:r>
                        <a:rPr lang="en-US" sz="1000" b="0" i="0" u="none" strike="noStrike">
                          <a:solidFill>
                            <a:srgbClr val="000000"/>
                          </a:solidFill>
                          <a:effectLst/>
                          <a:latin typeface="Calibri" panose="020F0502020204030204" pitchFamily="34" charset="0"/>
                        </a:rPr>
                        <a:t>TE</a:t>
                      </a:r>
                    </a:p>
                  </a:txBody>
                  <a:tcPr marL="4405" marR="4405" marT="440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tc>
                  <a:txBody>
                    <a:bodyPr/>
                    <a:lstStyle/>
                    <a:p>
                      <a:pPr algn="r" fontAlgn="b"/>
                      <a:r>
                        <a:rPr lang="en-US" sz="1000" b="0" i="0" u="none" strike="noStrike">
                          <a:solidFill>
                            <a:srgbClr val="000000"/>
                          </a:solidFill>
                          <a:effectLst/>
                          <a:latin typeface="Calibri" panose="020F0502020204030204" pitchFamily="34" charset="0"/>
                        </a:rPr>
                        <a:t>1.20%</a:t>
                      </a:r>
                    </a:p>
                  </a:txBody>
                  <a:tcPr marL="4405" marR="4405" marT="440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extLst>
                  <a:ext uri="{0D108BD9-81ED-4DB2-BD59-A6C34878D82A}">
                    <a16:rowId xmlns:a16="http://schemas.microsoft.com/office/drawing/2014/main" val="4216470337"/>
                  </a:ext>
                </a:extLst>
              </a:tr>
              <a:tr h="167359">
                <a:tc>
                  <a:txBody>
                    <a:bodyPr/>
                    <a:lstStyle/>
                    <a:p>
                      <a:pPr algn="l" fontAlgn="b"/>
                      <a:r>
                        <a:rPr lang="en-US" sz="1000" b="0" i="0" u="none" strike="noStrike">
                          <a:solidFill>
                            <a:srgbClr val="000000"/>
                          </a:solidFill>
                          <a:effectLst/>
                          <a:latin typeface="Calibri" panose="020F0502020204030204" pitchFamily="34" charset="0"/>
                        </a:rPr>
                        <a:t>OF</a:t>
                      </a:r>
                    </a:p>
                  </a:txBody>
                  <a:tcPr marL="4405" marR="4405" marT="440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tc>
                  <a:txBody>
                    <a:bodyPr/>
                    <a:lstStyle/>
                    <a:p>
                      <a:pPr algn="r" fontAlgn="b"/>
                      <a:r>
                        <a:rPr lang="en-US" sz="1000" b="0" i="0" u="none" strike="noStrike">
                          <a:solidFill>
                            <a:srgbClr val="000000"/>
                          </a:solidFill>
                          <a:effectLst/>
                          <a:latin typeface="Calibri" panose="020F0502020204030204" pitchFamily="34" charset="0"/>
                        </a:rPr>
                        <a:t>1.17%</a:t>
                      </a:r>
                    </a:p>
                  </a:txBody>
                  <a:tcPr marL="4405" marR="4405" marT="440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extLst>
                  <a:ext uri="{0D108BD9-81ED-4DB2-BD59-A6C34878D82A}">
                    <a16:rowId xmlns:a16="http://schemas.microsoft.com/office/drawing/2014/main" val="2999883423"/>
                  </a:ext>
                </a:extLst>
              </a:tr>
              <a:tr h="167359">
                <a:tc>
                  <a:txBody>
                    <a:bodyPr/>
                    <a:lstStyle/>
                    <a:p>
                      <a:pPr algn="l" fontAlgn="b"/>
                      <a:r>
                        <a:rPr lang="en-US" sz="1000" b="0" i="0" u="none" strike="noStrike">
                          <a:solidFill>
                            <a:srgbClr val="000000"/>
                          </a:solidFill>
                          <a:effectLst/>
                          <a:latin typeface="Calibri" panose="020F0502020204030204" pitchFamily="34" charset="0"/>
                        </a:rPr>
                        <a:t>ED</a:t>
                      </a:r>
                    </a:p>
                  </a:txBody>
                  <a:tcPr marL="4405" marR="4405" marT="440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tc>
                  <a:txBody>
                    <a:bodyPr/>
                    <a:lstStyle/>
                    <a:p>
                      <a:pPr algn="r" fontAlgn="b"/>
                      <a:r>
                        <a:rPr lang="en-US" sz="1000" b="0" i="0" u="none" strike="noStrike">
                          <a:solidFill>
                            <a:srgbClr val="000000"/>
                          </a:solidFill>
                          <a:effectLst/>
                          <a:latin typeface="Calibri" panose="020F0502020204030204" pitchFamily="34" charset="0"/>
                        </a:rPr>
                        <a:t>1.17%</a:t>
                      </a:r>
                    </a:p>
                  </a:txBody>
                  <a:tcPr marL="4405" marR="4405" marT="440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extLst>
                  <a:ext uri="{0D108BD9-81ED-4DB2-BD59-A6C34878D82A}">
                    <a16:rowId xmlns:a16="http://schemas.microsoft.com/office/drawing/2014/main" val="2478304757"/>
                  </a:ext>
                </a:extLst>
              </a:tr>
              <a:tr h="167359">
                <a:tc>
                  <a:txBody>
                    <a:bodyPr/>
                    <a:lstStyle/>
                    <a:p>
                      <a:pPr algn="l" fontAlgn="b"/>
                      <a:r>
                        <a:rPr lang="en-US" sz="1000" b="0" i="0" u="none" strike="noStrike">
                          <a:solidFill>
                            <a:srgbClr val="000000"/>
                          </a:solidFill>
                          <a:effectLst/>
                          <a:latin typeface="Calibri" panose="020F0502020204030204" pitchFamily="34" charset="0"/>
                        </a:rPr>
                        <a:t>IS</a:t>
                      </a:r>
                    </a:p>
                  </a:txBody>
                  <a:tcPr marL="4405" marR="4405" marT="440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tc>
                  <a:txBody>
                    <a:bodyPr/>
                    <a:lstStyle/>
                    <a:p>
                      <a:pPr algn="r" fontAlgn="b"/>
                      <a:r>
                        <a:rPr lang="en-US" sz="1000" b="0" i="0" u="none" strike="noStrike">
                          <a:solidFill>
                            <a:srgbClr val="000000"/>
                          </a:solidFill>
                          <a:effectLst/>
                          <a:latin typeface="Calibri" panose="020F0502020204030204" pitchFamily="34" charset="0"/>
                        </a:rPr>
                        <a:t>1.13%</a:t>
                      </a:r>
                    </a:p>
                  </a:txBody>
                  <a:tcPr marL="4405" marR="4405" marT="440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extLst>
                  <a:ext uri="{0D108BD9-81ED-4DB2-BD59-A6C34878D82A}">
                    <a16:rowId xmlns:a16="http://schemas.microsoft.com/office/drawing/2014/main" val="3310727384"/>
                  </a:ext>
                </a:extLst>
              </a:tr>
              <a:tr h="167359">
                <a:tc>
                  <a:txBody>
                    <a:bodyPr/>
                    <a:lstStyle/>
                    <a:p>
                      <a:pPr algn="l" fontAlgn="b"/>
                      <a:r>
                        <a:rPr lang="en-US" sz="1000" b="0" i="0" u="none" strike="noStrike">
                          <a:solidFill>
                            <a:srgbClr val="000000"/>
                          </a:solidFill>
                          <a:effectLst/>
                          <a:latin typeface="Calibri" panose="020F0502020204030204" pitchFamily="34" charset="0"/>
                        </a:rPr>
                        <a:t>IT</a:t>
                      </a:r>
                    </a:p>
                  </a:txBody>
                  <a:tcPr marL="4405" marR="4405" marT="440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tc>
                  <a:txBody>
                    <a:bodyPr/>
                    <a:lstStyle/>
                    <a:p>
                      <a:pPr algn="r" fontAlgn="b"/>
                      <a:r>
                        <a:rPr lang="en-US" sz="1000" b="0" i="0" u="none" strike="noStrike">
                          <a:solidFill>
                            <a:srgbClr val="000000"/>
                          </a:solidFill>
                          <a:effectLst/>
                          <a:latin typeface="Calibri" panose="020F0502020204030204" pitchFamily="34" charset="0"/>
                        </a:rPr>
                        <a:t>1.12%</a:t>
                      </a:r>
                    </a:p>
                  </a:txBody>
                  <a:tcPr marL="4405" marR="4405" marT="440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extLst>
                  <a:ext uri="{0D108BD9-81ED-4DB2-BD59-A6C34878D82A}">
                    <a16:rowId xmlns:a16="http://schemas.microsoft.com/office/drawing/2014/main" val="2956843619"/>
                  </a:ext>
                </a:extLst>
              </a:tr>
              <a:tr h="167359">
                <a:tc>
                  <a:txBody>
                    <a:bodyPr/>
                    <a:lstStyle/>
                    <a:p>
                      <a:pPr algn="l" fontAlgn="b"/>
                      <a:r>
                        <a:rPr lang="en-US" sz="1000" b="0" i="0" u="none" strike="noStrike">
                          <a:solidFill>
                            <a:srgbClr val="000000"/>
                          </a:solidFill>
                          <a:effectLst/>
                          <a:latin typeface="Calibri" panose="020F0502020204030204" pitchFamily="34" charset="0"/>
                        </a:rPr>
                        <a:t>AL</a:t>
                      </a:r>
                    </a:p>
                  </a:txBody>
                  <a:tcPr marL="4405" marR="4405" marT="440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tc>
                  <a:txBody>
                    <a:bodyPr/>
                    <a:lstStyle/>
                    <a:p>
                      <a:pPr algn="r" fontAlgn="b"/>
                      <a:r>
                        <a:rPr lang="en-US" sz="1000" b="0" i="0" u="none" strike="noStrike">
                          <a:solidFill>
                            <a:srgbClr val="000000"/>
                          </a:solidFill>
                          <a:effectLst/>
                          <a:latin typeface="Calibri" panose="020F0502020204030204" pitchFamily="34" charset="0"/>
                        </a:rPr>
                        <a:t>1.09%</a:t>
                      </a:r>
                    </a:p>
                  </a:txBody>
                  <a:tcPr marL="4405" marR="4405" marT="440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extLst>
                  <a:ext uri="{0D108BD9-81ED-4DB2-BD59-A6C34878D82A}">
                    <a16:rowId xmlns:a16="http://schemas.microsoft.com/office/drawing/2014/main" val="41879322"/>
                  </a:ext>
                </a:extLst>
              </a:tr>
              <a:tr h="167359">
                <a:tc>
                  <a:txBody>
                    <a:bodyPr/>
                    <a:lstStyle/>
                    <a:p>
                      <a:pPr algn="l" fontAlgn="b"/>
                      <a:r>
                        <a:rPr lang="en-US" sz="1000" b="0" i="0" u="none" strike="noStrike">
                          <a:solidFill>
                            <a:srgbClr val="000000"/>
                          </a:solidFill>
                          <a:effectLst/>
                          <a:latin typeface="Calibri" panose="020F0502020204030204" pitchFamily="34" charset="0"/>
                        </a:rPr>
                        <a:t>AR</a:t>
                      </a:r>
                    </a:p>
                  </a:txBody>
                  <a:tcPr marL="4405" marR="4405" marT="440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tc>
                  <a:txBody>
                    <a:bodyPr/>
                    <a:lstStyle/>
                    <a:p>
                      <a:pPr algn="r" fontAlgn="b"/>
                      <a:r>
                        <a:rPr lang="en-US" sz="1000" b="0" i="0" u="none" strike="noStrike">
                          <a:solidFill>
                            <a:srgbClr val="000000"/>
                          </a:solidFill>
                          <a:effectLst/>
                          <a:latin typeface="Calibri" panose="020F0502020204030204" pitchFamily="34" charset="0"/>
                        </a:rPr>
                        <a:t>1.07%</a:t>
                      </a:r>
                    </a:p>
                  </a:txBody>
                  <a:tcPr marL="4405" marR="4405" marT="440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extLst>
                  <a:ext uri="{0D108BD9-81ED-4DB2-BD59-A6C34878D82A}">
                    <a16:rowId xmlns:a16="http://schemas.microsoft.com/office/drawing/2014/main" val="1232638854"/>
                  </a:ext>
                </a:extLst>
              </a:tr>
              <a:tr h="167359">
                <a:tc>
                  <a:txBody>
                    <a:bodyPr/>
                    <a:lstStyle/>
                    <a:p>
                      <a:pPr algn="l" fontAlgn="b"/>
                      <a:r>
                        <a:rPr lang="en-US" sz="1000" b="0" i="0" u="none" strike="noStrike">
                          <a:solidFill>
                            <a:srgbClr val="000000"/>
                          </a:solidFill>
                          <a:effectLst/>
                          <a:latin typeface="Calibri" panose="020F0502020204030204" pitchFamily="34" charset="0"/>
                        </a:rPr>
                        <a:t>ST</a:t>
                      </a:r>
                    </a:p>
                  </a:txBody>
                  <a:tcPr marL="4405" marR="4405" marT="440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tc>
                  <a:txBody>
                    <a:bodyPr/>
                    <a:lstStyle/>
                    <a:p>
                      <a:pPr algn="r" fontAlgn="b"/>
                      <a:r>
                        <a:rPr lang="en-US" sz="1000" b="0" i="0" u="none" strike="noStrike">
                          <a:solidFill>
                            <a:srgbClr val="000000"/>
                          </a:solidFill>
                          <a:effectLst/>
                          <a:latin typeface="Calibri" panose="020F0502020204030204" pitchFamily="34" charset="0"/>
                        </a:rPr>
                        <a:t>1.05%</a:t>
                      </a:r>
                    </a:p>
                  </a:txBody>
                  <a:tcPr marL="4405" marR="4405" marT="440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extLst>
                  <a:ext uri="{0D108BD9-81ED-4DB2-BD59-A6C34878D82A}">
                    <a16:rowId xmlns:a16="http://schemas.microsoft.com/office/drawing/2014/main" val="1414329503"/>
                  </a:ext>
                </a:extLst>
              </a:tr>
              <a:tr h="167359">
                <a:tc>
                  <a:txBody>
                    <a:bodyPr/>
                    <a:lstStyle/>
                    <a:p>
                      <a:pPr algn="l" fontAlgn="b"/>
                      <a:r>
                        <a:rPr lang="en-US" sz="1000" b="0" i="0" u="none" strike="noStrike">
                          <a:solidFill>
                            <a:srgbClr val="000000"/>
                          </a:solidFill>
                          <a:effectLst/>
                          <a:latin typeface="Calibri" panose="020F0502020204030204" pitchFamily="34" charset="0"/>
                        </a:rPr>
                        <a:t>TO</a:t>
                      </a:r>
                    </a:p>
                  </a:txBody>
                  <a:tcPr marL="4405" marR="4405" marT="440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tc>
                  <a:txBody>
                    <a:bodyPr/>
                    <a:lstStyle/>
                    <a:p>
                      <a:pPr algn="r" fontAlgn="b"/>
                      <a:r>
                        <a:rPr lang="en-US" sz="1000" b="0" i="0" u="none" strike="noStrike">
                          <a:solidFill>
                            <a:srgbClr val="000000"/>
                          </a:solidFill>
                          <a:effectLst/>
                          <a:latin typeface="Calibri" panose="020F0502020204030204" pitchFamily="34" charset="0"/>
                        </a:rPr>
                        <a:t>1.04%</a:t>
                      </a:r>
                    </a:p>
                  </a:txBody>
                  <a:tcPr marL="4405" marR="4405" marT="440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extLst>
                  <a:ext uri="{0D108BD9-81ED-4DB2-BD59-A6C34878D82A}">
                    <a16:rowId xmlns:a16="http://schemas.microsoft.com/office/drawing/2014/main" val="2489590312"/>
                  </a:ext>
                </a:extLst>
              </a:tr>
              <a:tr h="167359">
                <a:tc>
                  <a:txBody>
                    <a:bodyPr/>
                    <a:lstStyle/>
                    <a:p>
                      <a:pPr algn="l" fontAlgn="b"/>
                      <a:r>
                        <a:rPr lang="en-US" sz="1000" b="0" i="0" u="none" strike="noStrike">
                          <a:solidFill>
                            <a:srgbClr val="000000"/>
                          </a:solidFill>
                          <a:effectLst/>
                          <a:latin typeface="Calibri" panose="020F0502020204030204" pitchFamily="34" charset="0"/>
                        </a:rPr>
                        <a:t>NT</a:t>
                      </a:r>
                    </a:p>
                  </a:txBody>
                  <a:tcPr marL="4405" marR="4405" marT="440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tc>
                  <a:txBody>
                    <a:bodyPr/>
                    <a:lstStyle/>
                    <a:p>
                      <a:pPr algn="r" fontAlgn="b"/>
                      <a:r>
                        <a:rPr lang="en-US" sz="1000" b="0" i="0" u="none" strike="noStrike">
                          <a:solidFill>
                            <a:srgbClr val="000000"/>
                          </a:solidFill>
                          <a:effectLst/>
                          <a:latin typeface="Calibri" panose="020F0502020204030204" pitchFamily="34" charset="0"/>
                        </a:rPr>
                        <a:t>1.04%</a:t>
                      </a:r>
                    </a:p>
                  </a:txBody>
                  <a:tcPr marL="4405" marR="4405" marT="440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6E0B4"/>
                    </a:solidFill>
                  </a:tcPr>
                </a:tc>
                <a:extLst>
                  <a:ext uri="{0D108BD9-81ED-4DB2-BD59-A6C34878D82A}">
                    <a16:rowId xmlns:a16="http://schemas.microsoft.com/office/drawing/2014/main" val="2457392980"/>
                  </a:ext>
                </a:extLst>
              </a:tr>
              <a:tr h="167359">
                <a:tc>
                  <a:txBody>
                    <a:bodyPr/>
                    <a:lstStyle/>
                    <a:p>
                      <a:pPr algn="l" fontAlgn="b"/>
                      <a:r>
                        <a:rPr lang="en-US" sz="1000" b="0" i="0" u="none" strike="noStrike">
                          <a:solidFill>
                            <a:srgbClr val="000000"/>
                          </a:solidFill>
                          <a:effectLst/>
                          <a:latin typeface="Calibri" panose="020F0502020204030204" pitchFamily="34" charset="0"/>
                        </a:rPr>
                        <a:t>NG</a:t>
                      </a:r>
                    </a:p>
                  </a:txBody>
                  <a:tcPr marL="4405" marR="4405" marT="440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tc>
                  <a:txBody>
                    <a:bodyPr/>
                    <a:lstStyle/>
                    <a:p>
                      <a:pPr algn="r" fontAlgn="b"/>
                      <a:r>
                        <a:rPr lang="en-US" sz="1000" b="0" i="0" u="none" strike="noStrike">
                          <a:solidFill>
                            <a:srgbClr val="000000"/>
                          </a:solidFill>
                          <a:effectLst/>
                          <a:latin typeface="Calibri" panose="020F0502020204030204" pitchFamily="34" charset="0"/>
                        </a:rPr>
                        <a:t>0.95%</a:t>
                      </a:r>
                    </a:p>
                  </a:txBody>
                  <a:tcPr marL="4405" marR="4405" marT="440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FDA"/>
                    </a:solidFill>
                  </a:tcPr>
                </a:tc>
                <a:extLst>
                  <a:ext uri="{0D108BD9-81ED-4DB2-BD59-A6C34878D82A}">
                    <a16:rowId xmlns:a16="http://schemas.microsoft.com/office/drawing/2014/main" val="3816108087"/>
                  </a:ext>
                </a:extLst>
              </a:tr>
              <a:tr h="167359">
                <a:tc>
                  <a:txBody>
                    <a:bodyPr/>
                    <a:lstStyle/>
                    <a:p>
                      <a:pPr algn="l" fontAlgn="b"/>
                      <a:r>
                        <a:rPr lang="en-US" sz="1000" b="0" i="0" u="none" strike="noStrike">
                          <a:solidFill>
                            <a:srgbClr val="000000"/>
                          </a:solidFill>
                          <a:effectLst/>
                          <a:latin typeface="Calibri" panose="020F0502020204030204" pitchFamily="34" charset="0"/>
                        </a:rPr>
                        <a:t>SE</a:t>
                      </a:r>
                    </a:p>
                  </a:txBody>
                  <a:tcPr marL="4405" marR="4405" marT="440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C6E0B4"/>
                    </a:solidFill>
                  </a:tcPr>
                </a:tc>
                <a:tc>
                  <a:txBody>
                    <a:bodyPr/>
                    <a:lstStyle/>
                    <a:p>
                      <a:pPr algn="r" fontAlgn="b"/>
                      <a:r>
                        <a:rPr lang="en-US" sz="1000" b="0" i="0" u="none" strike="noStrike" dirty="0">
                          <a:solidFill>
                            <a:srgbClr val="000000"/>
                          </a:solidFill>
                          <a:effectLst/>
                          <a:latin typeface="Calibri" panose="020F0502020204030204" pitchFamily="34" charset="0"/>
                        </a:rPr>
                        <a:t>0.93%</a:t>
                      </a:r>
                    </a:p>
                  </a:txBody>
                  <a:tcPr marL="4405" marR="4405" marT="440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a:noFill/>
                    </a:lnB>
                    <a:solidFill>
                      <a:srgbClr val="C6E0B4"/>
                    </a:solidFill>
                  </a:tcPr>
                </a:tc>
                <a:extLst>
                  <a:ext uri="{0D108BD9-81ED-4DB2-BD59-A6C34878D82A}">
                    <a16:rowId xmlns:a16="http://schemas.microsoft.com/office/drawing/2014/main" val="1755474907"/>
                  </a:ext>
                </a:extLst>
              </a:tr>
            </a:tbl>
          </a:graphicData>
        </a:graphic>
      </p:graphicFrame>
      <p:graphicFrame>
        <p:nvGraphicFramePr>
          <p:cNvPr id="9" name="Chart 8">
            <a:extLst>
              <a:ext uri="{FF2B5EF4-FFF2-40B4-BE49-F238E27FC236}">
                <a16:creationId xmlns:a16="http://schemas.microsoft.com/office/drawing/2014/main" id="{34152207-4544-4D6D-83FA-22F53D87DF8A}"/>
              </a:ext>
            </a:extLst>
          </p:cNvPr>
          <p:cNvGraphicFramePr>
            <a:graphicFrameLocks/>
          </p:cNvGraphicFramePr>
          <p:nvPr>
            <p:extLst>
              <p:ext uri="{D42A27DB-BD31-4B8C-83A1-F6EECF244321}">
                <p14:modId xmlns:p14="http://schemas.microsoft.com/office/powerpoint/2010/main" val="1047617608"/>
              </p:ext>
            </p:extLst>
          </p:nvPr>
        </p:nvGraphicFramePr>
        <p:xfrm>
          <a:off x="1579958" y="2596752"/>
          <a:ext cx="10169130" cy="399454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81341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anim calcmode="lin" valueType="num">
                                      <p:cBhvr>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Graphic spid="9"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a:extLst>
              <a:ext uri="{FF2B5EF4-FFF2-40B4-BE49-F238E27FC236}">
                <a16:creationId xmlns:a16="http://schemas.microsoft.com/office/drawing/2014/main" id="{1B736EDA-180B-4CED-86F7-EDC8E777BBCA}"/>
              </a:ext>
            </a:extLst>
          </p:cNvPr>
          <p:cNvGraphicFramePr>
            <a:graphicFrameLocks/>
          </p:cNvGraphicFramePr>
          <p:nvPr>
            <p:extLst>
              <p:ext uri="{D42A27DB-BD31-4B8C-83A1-F6EECF244321}">
                <p14:modId xmlns:p14="http://schemas.microsoft.com/office/powerpoint/2010/main" val="282704915"/>
              </p:ext>
            </p:extLst>
          </p:nvPr>
        </p:nvGraphicFramePr>
        <p:xfrm>
          <a:off x="4805362" y="4052923"/>
          <a:ext cx="7173515" cy="2395536"/>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pPr algn="r"/>
            <a:r>
              <a:rPr lang="en-US" b="1" dirty="0">
                <a:solidFill>
                  <a:srgbClr val="92D050"/>
                </a:solidFill>
                <a:latin typeface="+mn-lt"/>
              </a:rPr>
              <a:t>Substitution Cipher – Frequency Analysis</a:t>
            </a:r>
            <a:endParaRPr lang="en-US" dirty="0">
              <a:latin typeface="+mn-lt"/>
            </a:endParaRPr>
          </a:p>
        </p:txBody>
      </p:sp>
      <p:sp>
        <p:nvSpPr>
          <p:cNvPr id="4" name="Rectangle 3"/>
          <p:cNvSpPr/>
          <p:nvPr/>
        </p:nvSpPr>
        <p:spPr>
          <a:xfrm>
            <a:off x="408885" y="4700606"/>
            <a:ext cx="4244078" cy="1077218"/>
          </a:xfrm>
          <a:prstGeom prst="rect">
            <a:avLst/>
          </a:prstGeom>
        </p:spPr>
        <p:txBody>
          <a:bodyPr wrap="square">
            <a:spAutoFit/>
          </a:bodyPr>
          <a:lstStyle/>
          <a:p>
            <a:r>
              <a:rPr lang="en-US" sz="1600" b="1" dirty="0">
                <a:solidFill>
                  <a:schemeClr val="accent2"/>
                </a:solidFill>
                <a:latin typeface="Courier New" panose="02070309020205020404" pitchFamily="49" charset="0"/>
                <a:cs typeface="Courier New" panose="02070309020205020404" pitchFamily="49" charset="0"/>
              </a:rPr>
              <a:t>LTWM CTMHLYMRR NR QMHRWTMX IG JPK QWDJ VTMMXPQ GPW CNOM LP PLJMTR YPL IG JPK QWDJ GPW DHY DPMTDM PLJMTR LP XP KJHL GPW KHYL</a:t>
            </a:r>
          </a:p>
        </p:txBody>
      </p:sp>
      <p:sp>
        <p:nvSpPr>
          <p:cNvPr id="9" name="Rectangle 8"/>
          <p:cNvSpPr/>
          <p:nvPr/>
        </p:nvSpPr>
        <p:spPr>
          <a:xfrm>
            <a:off x="494610" y="2252670"/>
            <a:ext cx="4244078" cy="1077218"/>
          </a:xfrm>
          <a:prstGeom prst="rect">
            <a:avLst/>
          </a:prstGeom>
        </p:spPr>
        <p:txBody>
          <a:bodyPr wrap="square">
            <a:spAutoFit/>
          </a:bodyPr>
          <a:lstStyle/>
          <a:p>
            <a:r>
              <a:rPr lang="en-US" sz="1600" b="1" dirty="0">
                <a:solidFill>
                  <a:srgbClr val="FFFF00"/>
                </a:solidFill>
                <a:latin typeface="Courier New" panose="02070309020205020404" pitchFamily="49" charset="0"/>
                <a:cs typeface="Courier New" panose="02070309020205020404" pitchFamily="49" charset="0"/>
              </a:rPr>
              <a:t>TRUE GREATNESS IS MEASURED BY HOW MUCH FREEDOM YOU GIVE TO OTHERS NOT BY HOW MUCH YOU CAN COERCE OTHERS TO DO WHAT YOU WANT</a:t>
            </a:r>
          </a:p>
        </p:txBody>
      </p:sp>
      <p:graphicFrame>
        <p:nvGraphicFramePr>
          <p:cNvPr id="11" name="Chart 10">
            <a:extLst>
              <a:ext uri="{FF2B5EF4-FFF2-40B4-BE49-F238E27FC236}">
                <a16:creationId xmlns:a16="http://schemas.microsoft.com/office/drawing/2014/main" id="{D3C013C2-2D06-4E0A-BDB7-E3BB4ECA8EFF}"/>
              </a:ext>
            </a:extLst>
          </p:cNvPr>
          <p:cNvGraphicFramePr>
            <a:graphicFrameLocks/>
          </p:cNvGraphicFramePr>
          <p:nvPr>
            <p:extLst>
              <p:ext uri="{D42A27DB-BD31-4B8C-83A1-F6EECF244321}">
                <p14:modId xmlns:p14="http://schemas.microsoft.com/office/powerpoint/2010/main" val="3499187986"/>
              </p:ext>
            </p:extLst>
          </p:nvPr>
        </p:nvGraphicFramePr>
        <p:xfrm>
          <a:off x="4805363" y="1690688"/>
          <a:ext cx="7173515" cy="2433637"/>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15"/>
          <p:cNvSpPr/>
          <p:nvPr/>
        </p:nvSpPr>
        <p:spPr>
          <a:xfrm>
            <a:off x="10053638" y="2543175"/>
            <a:ext cx="285750" cy="1509748"/>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7929563" y="4819650"/>
            <a:ext cx="285750" cy="1509748"/>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1692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grpId="1" nodeType="clickEffect">
                                  <p:stCondLst>
                                    <p:cond delay="0"/>
                                  </p:stCondLst>
                                  <p:childTnLst>
                                    <p:animEffect transition="out" filter="fade">
                                      <p:cBhvr>
                                        <p:cTn id="30" dur="500"/>
                                        <p:tgtEl>
                                          <p:spTgt spid="16"/>
                                        </p:tgtEl>
                                      </p:cBhvr>
                                    </p:animEffect>
                                    <p:set>
                                      <p:cBhvr>
                                        <p:cTn id="31" dur="1" fill="hold">
                                          <p:stCondLst>
                                            <p:cond delay="499"/>
                                          </p:stCondLst>
                                        </p:cTn>
                                        <p:tgtEl>
                                          <p:spTgt spid="16"/>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17"/>
                                        </p:tgtEl>
                                      </p:cBhvr>
                                    </p:animEffect>
                                    <p:set>
                                      <p:cBhvr>
                                        <p:cTn id="34"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P spid="4" grpId="0"/>
      <p:bldP spid="9" grpId="0"/>
      <p:bldGraphic spid="11" grpId="0">
        <p:bldAsOne/>
      </p:bldGraphic>
      <p:bldP spid="16" grpId="0" animBg="1"/>
      <p:bldP spid="16" grpId="1" animBg="1"/>
      <p:bldP spid="17" grpId="0" animBg="1"/>
      <p:bldP spid="17"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a:extLst>
              <a:ext uri="{FF2B5EF4-FFF2-40B4-BE49-F238E27FC236}">
                <a16:creationId xmlns:a16="http://schemas.microsoft.com/office/drawing/2014/main" id="{1B736EDA-180B-4CED-86F7-EDC8E777BBCA}"/>
              </a:ext>
            </a:extLst>
          </p:cNvPr>
          <p:cNvGraphicFramePr>
            <a:graphicFrameLocks/>
          </p:cNvGraphicFramePr>
          <p:nvPr/>
        </p:nvGraphicFramePr>
        <p:xfrm>
          <a:off x="4805362" y="4052923"/>
          <a:ext cx="7173515" cy="2395536"/>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pPr algn="r"/>
            <a:r>
              <a:rPr lang="en-US" b="1" dirty="0">
                <a:solidFill>
                  <a:srgbClr val="92D050"/>
                </a:solidFill>
                <a:latin typeface="+mn-lt"/>
              </a:rPr>
              <a:t>Substitution Cipher – Frequency Analysis</a:t>
            </a:r>
            <a:endParaRPr lang="en-US" dirty="0">
              <a:latin typeface="+mn-lt"/>
            </a:endParaRPr>
          </a:p>
        </p:txBody>
      </p:sp>
      <p:sp>
        <p:nvSpPr>
          <p:cNvPr id="4" name="Rectangle 3"/>
          <p:cNvSpPr/>
          <p:nvPr/>
        </p:nvSpPr>
        <p:spPr>
          <a:xfrm>
            <a:off x="408885" y="4700606"/>
            <a:ext cx="4244078" cy="1077218"/>
          </a:xfrm>
          <a:prstGeom prst="rect">
            <a:avLst/>
          </a:prstGeom>
        </p:spPr>
        <p:txBody>
          <a:bodyPr wrap="square">
            <a:spAutoFit/>
          </a:bodyPr>
          <a:lstStyle/>
          <a:p>
            <a:r>
              <a:rPr lang="en-US" sz="1600" b="1" dirty="0">
                <a:solidFill>
                  <a:schemeClr val="accent2"/>
                </a:solidFill>
                <a:latin typeface="Courier New" panose="02070309020205020404" pitchFamily="49" charset="0"/>
                <a:cs typeface="Courier New" panose="02070309020205020404" pitchFamily="49" charset="0"/>
              </a:rPr>
              <a:t>LTWM CTMHLYMRR NR QMHRWTMX IG JPK QWDJ VTMMXPQ GPW CNOM LP PLJMTR YPL IG JPK QWDJ GPW DHY DPMTDM PLJMTR LP XP KJHL GPW KHYL</a:t>
            </a:r>
          </a:p>
        </p:txBody>
      </p:sp>
      <p:sp>
        <p:nvSpPr>
          <p:cNvPr id="9" name="Rectangle 8"/>
          <p:cNvSpPr/>
          <p:nvPr/>
        </p:nvSpPr>
        <p:spPr>
          <a:xfrm>
            <a:off x="494610" y="2252670"/>
            <a:ext cx="4244078" cy="1077218"/>
          </a:xfrm>
          <a:prstGeom prst="rect">
            <a:avLst/>
          </a:prstGeom>
        </p:spPr>
        <p:txBody>
          <a:bodyPr wrap="square">
            <a:spAutoFit/>
          </a:bodyPr>
          <a:lstStyle/>
          <a:p>
            <a:r>
              <a:rPr lang="en-US" sz="1600" b="1" dirty="0">
                <a:solidFill>
                  <a:srgbClr val="FFFF00"/>
                </a:solidFill>
                <a:latin typeface="Courier New" panose="02070309020205020404" pitchFamily="49" charset="0"/>
                <a:cs typeface="Courier New" panose="02070309020205020404" pitchFamily="49" charset="0"/>
              </a:rPr>
              <a:t>TRUE GREATNESS IS MEASURED BY HOW MUCH FREEDOM YOU GIVE TO OTHERS NOT BY HOW MUCH YOU CAN COERCE OTHERS TO DO WHAT YOU WANT</a:t>
            </a:r>
          </a:p>
        </p:txBody>
      </p:sp>
      <p:graphicFrame>
        <p:nvGraphicFramePr>
          <p:cNvPr id="11" name="Chart 10">
            <a:extLst>
              <a:ext uri="{FF2B5EF4-FFF2-40B4-BE49-F238E27FC236}">
                <a16:creationId xmlns:a16="http://schemas.microsoft.com/office/drawing/2014/main" id="{D3C013C2-2D06-4E0A-BDB7-E3BB4ECA8EFF}"/>
              </a:ext>
            </a:extLst>
          </p:cNvPr>
          <p:cNvGraphicFramePr>
            <a:graphicFrameLocks/>
          </p:cNvGraphicFramePr>
          <p:nvPr/>
        </p:nvGraphicFramePr>
        <p:xfrm>
          <a:off x="4805363" y="1690688"/>
          <a:ext cx="7173515" cy="2433637"/>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15"/>
          <p:cNvSpPr/>
          <p:nvPr/>
        </p:nvSpPr>
        <p:spPr>
          <a:xfrm>
            <a:off x="7643813" y="2543175"/>
            <a:ext cx="285750" cy="1509748"/>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7024688" y="4879199"/>
            <a:ext cx="285750" cy="1509748"/>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9393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1" nodeType="clickEffect">
                                  <p:stCondLst>
                                    <p:cond delay="0"/>
                                  </p:stCondLst>
                                  <p:childTnLst>
                                    <p:animEffect transition="out" filter="fade">
                                      <p:cBhvr>
                                        <p:cTn id="14" dur="500"/>
                                        <p:tgtEl>
                                          <p:spTgt spid="16"/>
                                        </p:tgtEl>
                                      </p:cBhvr>
                                    </p:animEffect>
                                    <p:set>
                                      <p:cBhvr>
                                        <p:cTn id="15" dur="1" fill="hold">
                                          <p:stCondLst>
                                            <p:cond delay="499"/>
                                          </p:stCondLst>
                                        </p:cTn>
                                        <p:tgtEl>
                                          <p:spTgt spid="16"/>
                                        </p:tgtEl>
                                        <p:attrNameLst>
                                          <p:attrName>style.visibility</p:attrName>
                                        </p:attrNameLst>
                                      </p:cBhvr>
                                      <p:to>
                                        <p:strVal val="hidden"/>
                                      </p:to>
                                    </p:set>
                                  </p:childTnLst>
                                </p:cTn>
                              </p:par>
                              <p:par>
                                <p:cTn id="16" presetID="10" presetClass="exit" presetSubtype="0" fill="hold" grpId="1" nodeType="withEffect">
                                  <p:stCondLst>
                                    <p:cond delay="0"/>
                                  </p:stCondLst>
                                  <p:childTnLst>
                                    <p:animEffect transition="out" filter="fade">
                                      <p:cBhvr>
                                        <p:cTn id="17" dur="500"/>
                                        <p:tgtEl>
                                          <p:spTgt spid="17"/>
                                        </p:tgtEl>
                                      </p:cBhvr>
                                    </p:animEffect>
                                    <p:set>
                                      <p:cBhvr>
                                        <p:cTn id="18"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7" grpId="0" animBg="1"/>
      <p:bldP spid="17"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a:extLst>
              <a:ext uri="{FF2B5EF4-FFF2-40B4-BE49-F238E27FC236}">
                <a16:creationId xmlns:a16="http://schemas.microsoft.com/office/drawing/2014/main" id="{1B736EDA-180B-4CED-86F7-EDC8E777BBCA}"/>
              </a:ext>
            </a:extLst>
          </p:cNvPr>
          <p:cNvGraphicFramePr>
            <a:graphicFrameLocks/>
          </p:cNvGraphicFramePr>
          <p:nvPr/>
        </p:nvGraphicFramePr>
        <p:xfrm>
          <a:off x="4805362" y="4052923"/>
          <a:ext cx="7173515" cy="2395536"/>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pPr algn="r"/>
            <a:r>
              <a:rPr lang="en-US" b="1" dirty="0">
                <a:solidFill>
                  <a:srgbClr val="92D050"/>
                </a:solidFill>
                <a:latin typeface="+mn-lt"/>
              </a:rPr>
              <a:t>Substitution Cipher – Frequency Analysis</a:t>
            </a:r>
            <a:endParaRPr lang="en-US" dirty="0">
              <a:latin typeface="+mn-lt"/>
            </a:endParaRPr>
          </a:p>
        </p:txBody>
      </p:sp>
      <p:sp>
        <p:nvSpPr>
          <p:cNvPr id="4" name="Rectangle 3"/>
          <p:cNvSpPr/>
          <p:nvPr/>
        </p:nvSpPr>
        <p:spPr>
          <a:xfrm>
            <a:off x="408885" y="4700606"/>
            <a:ext cx="4244078" cy="1077218"/>
          </a:xfrm>
          <a:prstGeom prst="rect">
            <a:avLst/>
          </a:prstGeom>
        </p:spPr>
        <p:txBody>
          <a:bodyPr wrap="square">
            <a:spAutoFit/>
          </a:bodyPr>
          <a:lstStyle/>
          <a:p>
            <a:r>
              <a:rPr lang="en-US" sz="1600" b="1" dirty="0">
                <a:solidFill>
                  <a:schemeClr val="accent2"/>
                </a:solidFill>
                <a:latin typeface="Courier New" panose="02070309020205020404" pitchFamily="49" charset="0"/>
                <a:cs typeface="Courier New" panose="02070309020205020404" pitchFamily="49" charset="0"/>
              </a:rPr>
              <a:t>LTWM CTMHLYMRR NR QMHRWTMX IG JPK QWDJ VTMMXPQ GPW CNOM LP PLJMTR YPL IG JPK QWDJ GPW DHY DPMTDM PLJMTR LP XP KJHL GPW KHYL</a:t>
            </a:r>
          </a:p>
        </p:txBody>
      </p:sp>
      <p:sp>
        <p:nvSpPr>
          <p:cNvPr id="9" name="Rectangle 8"/>
          <p:cNvSpPr/>
          <p:nvPr/>
        </p:nvSpPr>
        <p:spPr>
          <a:xfrm>
            <a:off x="494610" y="2252670"/>
            <a:ext cx="4244078" cy="1077218"/>
          </a:xfrm>
          <a:prstGeom prst="rect">
            <a:avLst/>
          </a:prstGeom>
        </p:spPr>
        <p:txBody>
          <a:bodyPr wrap="square">
            <a:spAutoFit/>
          </a:bodyPr>
          <a:lstStyle/>
          <a:p>
            <a:r>
              <a:rPr lang="en-US" sz="1600" b="1" dirty="0">
                <a:solidFill>
                  <a:srgbClr val="FFFF00"/>
                </a:solidFill>
                <a:latin typeface="Courier New" panose="02070309020205020404" pitchFamily="49" charset="0"/>
                <a:cs typeface="Courier New" panose="02070309020205020404" pitchFamily="49" charset="0"/>
              </a:rPr>
              <a:t>TRUE GREATNESS IS MEASURED BY HOW MUCH FREEDOM YOU GIVE TO OTHERS NOT BY HOW MUCH YOU CAN COERCE OTHERS TO DO WHAT YOU WANT</a:t>
            </a:r>
          </a:p>
        </p:txBody>
      </p:sp>
      <p:graphicFrame>
        <p:nvGraphicFramePr>
          <p:cNvPr id="11" name="Chart 10">
            <a:extLst>
              <a:ext uri="{FF2B5EF4-FFF2-40B4-BE49-F238E27FC236}">
                <a16:creationId xmlns:a16="http://schemas.microsoft.com/office/drawing/2014/main" id="{D3C013C2-2D06-4E0A-BDB7-E3BB4ECA8EFF}"/>
              </a:ext>
            </a:extLst>
          </p:cNvPr>
          <p:cNvGraphicFramePr>
            <a:graphicFrameLocks/>
          </p:cNvGraphicFramePr>
          <p:nvPr/>
        </p:nvGraphicFramePr>
        <p:xfrm>
          <a:off x="4805363" y="1690688"/>
          <a:ext cx="7173515" cy="2433637"/>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15"/>
          <p:cNvSpPr/>
          <p:nvPr/>
        </p:nvSpPr>
        <p:spPr>
          <a:xfrm>
            <a:off x="7329486" y="2138363"/>
            <a:ext cx="285750" cy="1833598"/>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824911" y="4533089"/>
            <a:ext cx="285750" cy="1833598"/>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3044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a:solidFill>
                  <a:srgbClr val="92D050"/>
                </a:solidFill>
                <a:latin typeface="+mn-lt"/>
              </a:rPr>
              <a:t>Homophonic Substitution Cipher - Key</a:t>
            </a:r>
          </a:p>
        </p:txBody>
      </p:sp>
      <p:sp>
        <p:nvSpPr>
          <p:cNvPr id="3" name="Content Placeholder 2"/>
          <p:cNvSpPr>
            <a:spLocks noGrp="1"/>
          </p:cNvSpPr>
          <p:nvPr>
            <p:ph idx="1"/>
          </p:nvPr>
        </p:nvSpPr>
        <p:spPr>
          <a:xfrm>
            <a:off x="838200" y="1462805"/>
            <a:ext cx="10515600" cy="4351338"/>
          </a:xfrm>
        </p:spPr>
        <p:txBody>
          <a:bodyPr/>
          <a:lstStyle/>
          <a:p>
            <a:r>
              <a:rPr lang="en-US" dirty="0">
                <a:solidFill>
                  <a:srgbClr val="FFC000"/>
                </a:solidFill>
              </a:rPr>
              <a:t>Replaces One Letter With One From A List of Letters</a:t>
            </a:r>
          </a:p>
          <a:p>
            <a:r>
              <a:rPr lang="en-US" dirty="0">
                <a:solidFill>
                  <a:srgbClr val="FFC000"/>
                </a:solidFill>
              </a:rPr>
              <a:t>Key</a:t>
            </a:r>
          </a:p>
          <a:p>
            <a:endParaRPr lang="en-US" dirty="0">
              <a:solidFill>
                <a:srgbClr val="FFC000"/>
              </a:solidFill>
            </a:endParaRPr>
          </a:p>
        </p:txBody>
      </p:sp>
      <p:sp>
        <p:nvSpPr>
          <p:cNvPr id="6" name="TextBox 5"/>
          <p:cNvSpPr txBox="1"/>
          <p:nvPr/>
        </p:nvSpPr>
        <p:spPr>
          <a:xfrm>
            <a:off x="2048208" y="2429635"/>
            <a:ext cx="375428" cy="4247317"/>
          </a:xfrm>
          <a:prstGeom prst="rect">
            <a:avLst/>
          </a:prstGeom>
          <a:noFill/>
        </p:spPr>
        <p:txBody>
          <a:bodyPr wrap="square" rtlCol="0">
            <a:spAutoFit/>
          </a:bodyPr>
          <a:lstStyle/>
          <a:p>
            <a:pPr algn="ctr"/>
            <a:r>
              <a:rPr lang="en-US" sz="3000" b="1" dirty="0">
                <a:solidFill>
                  <a:srgbClr val="00B0F0"/>
                </a:solidFill>
                <a:latin typeface="Courier New" panose="02070309020205020404" pitchFamily="49" charset="0"/>
                <a:cs typeface="Courier New" panose="02070309020205020404" pitchFamily="49" charset="0"/>
              </a:rPr>
              <a:t>A</a:t>
            </a:r>
          </a:p>
          <a:p>
            <a:pPr algn="ctr"/>
            <a:r>
              <a:rPr lang="en-US" sz="3000" b="1" dirty="0">
                <a:solidFill>
                  <a:srgbClr val="00B0F0"/>
                </a:solidFill>
                <a:latin typeface="Courier New" panose="02070309020205020404" pitchFamily="49" charset="0"/>
                <a:cs typeface="Courier New" panose="02070309020205020404" pitchFamily="49" charset="0"/>
              </a:rPr>
              <a:t>B</a:t>
            </a:r>
          </a:p>
          <a:p>
            <a:pPr algn="ctr"/>
            <a:r>
              <a:rPr lang="en-US" sz="3000" b="1" dirty="0">
                <a:solidFill>
                  <a:srgbClr val="00B0F0"/>
                </a:solidFill>
                <a:latin typeface="Courier New" panose="02070309020205020404" pitchFamily="49" charset="0"/>
                <a:cs typeface="Courier New" panose="02070309020205020404" pitchFamily="49" charset="0"/>
              </a:rPr>
              <a:t>C</a:t>
            </a:r>
          </a:p>
          <a:p>
            <a:pPr algn="ctr"/>
            <a:r>
              <a:rPr lang="en-US" sz="3000" b="1" dirty="0">
                <a:solidFill>
                  <a:srgbClr val="00B0F0"/>
                </a:solidFill>
                <a:latin typeface="Courier New" panose="02070309020205020404" pitchFamily="49" charset="0"/>
                <a:cs typeface="Courier New" panose="02070309020205020404" pitchFamily="49" charset="0"/>
              </a:rPr>
              <a:t>D</a:t>
            </a:r>
          </a:p>
          <a:p>
            <a:pPr algn="ctr"/>
            <a:r>
              <a:rPr lang="en-US" sz="3000" b="1" dirty="0">
                <a:solidFill>
                  <a:srgbClr val="00B0F0"/>
                </a:solidFill>
                <a:latin typeface="Courier New" panose="02070309020205020404" pitchFamily="49" charset="0"/>
                <a:cs typeface="Courier New" panose="02070309020205020404" pitchFamily="49" charset="0"/>
              </a:rPr>
              <a:t>E</a:t>
            </a:r>
          </a:p>
          <a:p>
            <a:pPr algn="ctr"/>
            <a:r>
              <a:rPr lang="en-US" sz="3000" b="1" dirty="0">
                <a:solidFill>
                  <a:srgbClr val="00B0F0"/>
                </a:solidFill>
                <a:latin typeface="Courier New" panose="02070309020205020404" pitchFamily="49" charset="0"/>
                <a:cs typeface="Courier New" panose="02070309020205020404" pitchFamily="49" charset="0"/>
              </a:rPr>
              <a:t>F</a:t>
            </a:r>
          </a:p>
          <a:p>
            <a:pPr algn="ctr"/>
            <a:r>
              <a:rPr lang="en-US" sz="3000" b="1" dirty="0">
                <a:solidFill>
                  <a:srgbClr val="00B0F0"/>
                </a:solidFill>
                <a:latin typeface="Courier New" panose="02070309020205020404" pitchFamily="49" charset="0"/>
                <a:cs typeface="Courier New" panose="02070309020205020404" pitchFamily="49" charset="0"/>
              </a:rPr>
              <a:t>G</a:t>
            </a:r>
          </a:p>
          <a:p>
            <a:pPr algn="ctr"/>
            <a:r>
              <a:rPr lang="en-US" sz="3000" b="1" dirty="0">
                <a:solidFill>
                  <a:srgbClr val="00B0F0"/>
                </a:solidFill>
                <a:latin typeface="Courier New" panose="02070309020205020404" pitchFamily="49" charset="0"/>
                <a:cs typeface="Courier New" panose="02070309020205020404" pitchFamily="49" charset="0"/>
              </a:rPr>
              <a:t>H</a:t>
            </a:r>
          </a:p>
          <a:p>
            <a:pPr algn="ctr"/>
            <a:r>
              <a:rPr lang="en-US" sz="3000" b="1" dirty="0">
                <a:solidFill>
                  <a:srgbClr val="00B0F0"/>
                </a:solidFill>
                <a:latin typeface="Courier New" panose="02070309020205020404" pitchFamily="49" charset="0"/>
                <a:cs typeface="Courier New" panose="02070309020205020404" pitchFamily="49" charset="0"/>
              </a:rPr>
              <a:t>I</a:t>
            </a:r>
          </a:p>
        </p:txBody>
      </p:sp>
      <p:sp>
        <p:nvSpPr>
          <p:cNvPr id="13" name="Arrow: Right 12"/>
          <p:cNvSpPr/>
          <p:nvPr/>
        </p:nvSpPr>
        <p:spPr>
          <a:xfrm>
            <a:off x="2639404" y="2559635"/>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Arrow: Right 13"/>
          <p:cNvSpPr/>
          <p:nvPr/>
        </p:nvSpPr>
        <p:spPr>
          <a:xfrm>
            <a:off x="2636866" y="3002304"/>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Arrow: Right 14"/>
          <p:cNvSpPr/>
          <p:nvPr/>
        </p:nvSpPr>
        <p:spPr>
          <a:xfrm>
            <a:off x="2636866" y="3436677"/>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Arrow: Right 15"/>
          <p:cNvSpPr/>
          <p:nvPr/>
        </p:nvSpPr>
        <p:spPr>
          <a:xfrm>
            <a:off x="2633009" y="3902979"/>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Arrow: Right 16"/>
          <p:cNvSpPr/>
          <p:nvPr/>
        </p:nvSpPr>
        <p:spPr>
          <a:xfrm>
            <a:off x="2633009" y="4364344"/>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rrow: Right 17"/>
          <p:cNvSpPr/>
          <p:nvPr/>
        </p:nvSpPr>
        <p:spPr>
          <a:xfrm>
            <a:off x="2631447" y="4803654"/>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rrow: Right 18"/>
          <p:cNvSpPr/>
          <p:nvPr/>
        </p:nvSpPr>
        <p:spPr>
          <a:xfrm>
            <a:off x="2630178" y="5265019"/>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Arrow: Right 19"/>
          <p:cNvSpPr/>
          <p:nvPr/>
        </p:nvSpPr>
        <p:spPr>
          <a:xfrm>
            <a:off x="2630178" y="5731321"/>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Arrow: Right 20"/>
          <p:cNvSpPr/>
          <p:nvPr/>
        </p:nvSpPr>
        <p:spPr>
          <a:xfrm>
            <a:off x="2630178" y="6181698"/>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p:cNvSpPr/>
          <p:nvPr/>
        </p:nvSpPr>
        <p:spPr>
          <a:xfrm>
            <a:off x="2023236" y="2512458"/>
            <a:ext cx="409306" cy="4081669"/>
          </a:xfrm>
          <a:prstGeom prst="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5371553" y="2429635"/>
            <a:ext cx="375428" cy="4247317"/>
          </a:xfrm>
          <a:prstGeom prst="rect">
            <a:avLst/>
          </a:prstGeom>
          <a:noFill/>
        </p:spPr>
        <p:txBody>
          <a:bodyPr wrap="square" rtlCol="0">
            <a:spAutoFit/>
          </a:bodyPr>
          <a:lstStyle/>
          <a:p>
            <a:pPr algn="ctr"/>
            <a:r>
              <a:rPr lang="en-US" sz="3000" b="1" dirty="0">
                <a:solidFill>
                  <a:srgbClr val="00B0F0"/>
                </a:solidFill>
                <a:latin typeface="Courier New" panose="02070309020205020404" pitchFamily="49" charset="0"/>
                <a:cs typeface="Courier New" panose="02070309020205020404" pitchFamily="49" charset="0"/>
              </a:rPr>
              <a:t>JKLMNOPQR</a:t>
            </a:r>
          </a:p>
        </p:txBody>
      </p:sp>
      <p:sp>
        <p:nvSpPr>
          <p:cNvPr id="26" name="Arrow: Right 25"/>
          <p:cNvSpPr/>
          <p:nvPr/>
        </p:nvSpPr>
        <p:spPr>
          <a:xfrm>
            <a:off x="5962749" y="2559635"/>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Arrow: Right 26"/>
          <p:cNvSpPr/>
          <p:nvPr/>
        </p:nvSpPr>
        <p:spPr>
          <a:xfrm>
            <a:off x="5960211" y="3002304"/>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Arrow: Right 27"/>
          <p:cNvSpPr/>
          <p:nvPr/>
        </p:nvSpPr>
        <p:spPr>
          <a:xfrm>
            <a:off x="5960211" y="3436677"/>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Arrow: Right 28"/>
          <p:cNvSpPr/>
          <p:nvPr/>
        </p:nvSpPr>
        <p:spPr>
          <a:xfrm>
            <a:off x="5956354" y="3902979"/>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Arrow: Right 29"/>
          <p:cNvSpPr/>
          <p:nvPr/>
        </p:nvSpPr>
        <p:spPr>
          <a:xfrm>
            <a:off x="5956354" y="4364344"/>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Arrow: Right 30"/>
          <p:cNvSpPr/>
          <p:nvPr/>
        </p:nvSpPr>
        <p:spPr>
          <a:xfrm>
            <a:off x="5954792" y="4803654"/>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Arrow: Right 31"/>
          <p:cNvSpPr/>
          <p:nvPr/>
        </p:nvSpPr>
        <p:spPr>
          <a:xfrm>
            <a:off x="5953523" y="5265019"/>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Arrow: Right 32"/>
          <p:cNvSpPr/>
          <p:nvPr/>
        </p:nvSpPr>
        <p:spPr>
          <a:xfrm>
            <a:off x="5953523" y="5731321"/>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Arrow: Right 33"/>
          <p:cNvSpPr/>
          <p:nvPr/>
        </p:nvSpPr>
        <p:spPr>
          <a:xfrm>
            <a:off x="5953523" y="6181698"/>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p:cNvSpPr/>
          <p:nvPr/>
        </p:nvSpPr>
        <p:spPr>
          <a:xfrm>
            <a:off x="5346581" y="2512458"/>
            <a:ext cx="409306" cy="4081669"/>
          </a:xfrm>
          <a:prstGeom prst="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8738149" y="2512457"/>
            <a:ext cx="375428" cy="3785652"/>
          </a:xfrm>
          <a:prstGeom prst="rect">
            <a:avLst/>
          </a:prstGeom>
          <a:noFill/>
        </p:spPr>
        <p:txBody>
          <a:bodyPr wrap="square" rtlCol="0">
            <a:spAutoFit/>
          </a:bodyPr>
          <a:lstStyle/>
          <a:p>
            <a:pPr algn="ctr"/>
            <a:r>
              <a:rPr lang="en-US" sz="3000" b="1" dirty="0">
                <a:solidFill>
                  <a:srgbClr val="00B0F0"/>
                </a:solidFill>
                <a:latin typeface="Courier New" panose="02070309020205020404" pitchFamily="49" charset="0"/>
                <a:cs typeface="Courier New" panose="02070309020205020404" pitchFamily="49" charset="0"/>
              </a:rPr>
              <a:t>STUVWXYZ</a:t>
            </a:r>
          </a:p>
        </p:txBody>
      </p:sp>
      <p:sp>
        <p:nvSpPr>
          <p:cNvPr id="39" name="Arrow: Right 38"/>
          <p:cNvSpPr/>
          <p:nvPr/>
        </p:nvSpPr>
        <p:spPr>
          <a:xfrm>
            <a:off x="9329345" y="2642457"/>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Arrow: Right 39"/>
          <p:cNvSpPr/>
          <p:nvPr/>
        </p:nvSpPr>
        <p:spPr>
          <a:xfrm>
            <a:off x="9326807" y="3085126"/>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Arrow: Right 40"/>
          <p:cNvSpPr/>
          <p:nvPr/>
        </p:nvSpPr>
        <p:spPr>
          <a:xfrm>
            <a:off x="9326807" y="3519499"/>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Arrow: Right 41"/>
          <p:cNvSpPr/>
          <p:nvPr/>
        </p:nvSpPr>
        <p:spPr>
          <a:xfrm>
            <a:off x="9322950" y="3985801"/>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Arrow: Right 42"/>
          <p:cNvSpPr/>
          <p:nvPr/>
        </p:nvSpPr>
        <p:spPr>
          <a:xfrm>
            <a:off x="9322950" y="4447166"/>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Arrow: Right 43"/>
          <p:cNvSpPr/>
          <p:nvPr/>
        </p:nvSpPr>
        <p:spPr>
          <a:xfrm>
            <a:off x="9321388" y="4886476"/>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Arrow: Right 44"/>
          <p:cNvSpPr/>
          <p:nvPr/>
        </p:nvSpPr>
        <p:spPr>
          <a:xfrm>
            <a:off x="9320119" y="5347841"/>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Arrow: Right 45"/>
          <p:cNvSpPr/>
          <p:nvPr/>
        </p:nvSpPr>
        <p:spPr>
          <a:xfrm>
            <a:off x="9320119" y="5814143"/>
            <a:ext cx="574646" cy="331365"/>
          </a:xfrm>
          <a:prstGeom prst="rightArrow">
            <a:avLst/>
          </a:prstGeom>
          <a:gradFill>
            <a:gsLst>
              <a:gs pos="0">
                <a:srgbClr val="00B0F0"/>
              </a:gs>
              <a:gs pos="100000">
                <a:srgbClr val="FF0000"/>
              </a:gs>
            </a:gsLst>
            <a:lin ang="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ectangle 47"/>
          <p:cNvSpPr/>
          <p:nvPr/>
        </p:nvSpPr>
        <p:spPr>
          <a:xfrm>
            <a:off x="8713177" y="2595280"/>
            <a:ext cx="409306" cy="3592377"/>
          </a:xfrm>
          <a:prstGeom prst="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3415835" y="2512458"/>
            <a:ext cx="1299175" cy="408166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p:cNvSpPr txBox="1"/>
          <p:nvPr/>
        </p:nvSpPr>
        <p:spPr>
          <a:xfrm>
            <a:off x="3412139" y="2429635"/>
            <a:ext cx="1354875" cy="4247317"/>
          </a:xfrm>
          <a:prstGeom prst="rect">
            <a:avLst/>
          </a:prstGeom>
          <a:noFill/>
        </p:spPr>
        <p:txBody>
          <a:bodyPr wrap="square" rtlCol="0">
            <a:spAutoFit/>
          </a:bodyPr>
          <a:lstStyle/>
          <a:p>
            <a:r>
              <a:rPr lang="en-US" sz="3000" b="1" dirty="0">
                <a:solidFill>
                  <a:srgbClr val="FF0000"/>
                </a:solidFill>
                <a:latin typeface="Courier New" panose="02070309020205020404" pitchFamily="49" charset="0"/>
                <a:cs typeface="Courier New" panose="02070309020205020404" pitchFamily="49" charset="0"/>
              </a:rPr>
              <a:t>H (</a:t>
            </a:r>
          </a:p>
          <a:p>
            <a:r>
              <a:rPr lang="en-US" sz="3000" b="1" dirty="0">
                <a:solidFill>
                  <a:srgbClr val="FF0000"/>
                </a:solidFill>
                <a:latin typeface="Courier New" panose="02070309020205020404" pitchFamily="49" charset="0"/>
                <a:cs typeface="Courier New" panose="02070309020205020404" pitchFamily="49" charset="0"/>
              </a:rPr>
              <a:t>I</a:t>
            </a:r>
          </a:p>
          <a:p>
            <a:r>
              <a:rPr lang="en-US" sz="3000" b="1" dirty="0">
                <a:solidFill>
                  <a:srgbClr val="FF0000"/>
                </a:solidFill>
                <a:latin typeface="Courier New" panose="02070309020205020404" pitchFamily="49" charset="0"/>
                <a:cs typeface="Courier New" panose="02070309020205020404" pitchFamily="49" charset="0"/>
              </a:rPr>
              <a:t>D</a:t>
            </a:r>
          </a:p>
          <a:p>
            <a:r>
              <a:rPr lang="en-US" sz="3000" b="1" dirty="0">
                <a:solidFill>
                  <a:srgbClr val="FF0000"/>
                </a:solidFill>
                <a:latin typeface="Courier New" panose="02070309020205020404" pitchFamily="49" charset="0"/>
                <a:cs typeface="Courier New" panose="02070309020205020404" pitchFamily="49" charset="0"/>
              </a:rPr>
              <a:t>X</a:t>
            </a:r>
          </a:p>
          <a:p>
            <a:r>
              <a:rPr lang="en-US" sz="3000" b="1" dirty="0">
                <a:solidFill>
                  <a:srgbClr val="FF0000"/>
                </a:solidFill>
                <a:latin typeface="Courier New" panose="02070309020205020404" pitchFamily="49" charset="0"/>
                <a:cs typeface="Courier New" panose="02070309020205020404" pitchFamily="49" charset="0"/>
              </a:rPr>
              <a:t>M * $</a:t>
            </a:r>
          </a:p>
          <a:p>
            <a:r>
              <a:rPr lang="en-US" sz="3000" b="1" dirty="0">
                <a:solidFill>
                  <a:srgbClr val="FF0000"/>
                </a:solidFill>
                <a:latin typeface="Courier New" panose="02070309020205020404" pitchFamily="49" charset="0"/>
                <a:cs typeface="Courier New" panose="02070309020205020404" pitchFamily="49" charset="0"/>
              </a:rPr>
              <a:t>V</a:t>
            </a:r>
          </a:p>
          <a:p>
            <a:r>
              <a:rPr lang="en-US" sz="3000" b="1" dirty="0">
                <a:solidFill>
                  <a:srgbClr val="FF0000"/>
                </a:solidFill>
                <a:latin typeface="Courier New" panose="02070309020205020404" pitchFamily="49" charset="0"/>
                <a:cs typeface="Courier New" panose="02070309020205020404" pitchFamily="49" charset="0"/>
              </a:rPr>
              <a:t>C</a:t>
            </a:r>
          </a:p>
          <a:p>
            <a:r>
              <a:rPr lang="en-US" sz="3000" b="1" dirty="0">
                <a:solidFill>
                  <a:srgbClr val="FF0000"/>
                </a:solidFill>
                <a:latin typeface="Courier New" panose="02070309020205020404" pitchFamily="49" charset="0"/>
                <a:cs typeface="Courier New" panose="02070309020205020404" pitchFamily="49" charset="0"/>
              </a:rPr>
              <a:t>J 5 ^</a:t>
            </a:r>
          </a:p>
          <a:p>
            <a:r>
              <a:rPr lang="en-US" sz="3000" b="1" dirty="0">
                <a:solidFill>
                  <a:srgbClr val="FF0000"/>
                </a:solidFill>
                <a:latin typeface="Courier New" panose="02070309020205020404" pitchFamily="49" charset="0"/>
                <a:cs typeface="Courier New" panose="02070309020205020404" pitchFamily="49" charset="0"/>
              </a:rPr>
              <a:t>N &amp; 4</a:t>
            </a:r>
          </a:p>
        </p:txBody>
      </p:sp>
      <p:sp>
        <p:nvSpPr>
          <p:cNvPr id="52" name="Rectangle 51"/>
          <p:cNvSpPr/>
          <p:nvPr/>
        </p:nvSpPr>
        <p:spPr>
          <a:xfrm>
            <a:off x="6732497" y="2512458"/>
            <a:ext cx="1299175" cy="408166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p:cNvSpPr txBox="1"/>
          <p:nvPr/>
        </p:nvSpPr>
        <p:spPr>
          <a:xfrm>
            <a:off x="6728801" y="2429635"/>
            <a:ext cx="1354875" cy="4247317"/>
          </a:xfrm>
          <a:prstGeom prst="rect">
            <a:avLst/>
          </a:prstGeom>
          <a:noFill/>
        </p:spPr>
        <p:txBody>
          <a:bodyPr wrap="square" rtlCol="0">
            <a:spAutoFit/>
          </a:bodyPr>
          <a:lstStyle/>
          <a:p>
            <a:r>
              <a:rPr lang="en-US" sz="3000" b="1" dirty="0">
                <a:solidFill>
                  <a:srgbClr val="FF0000"/>
                </a:solidFill>
                <a:latin typeface="Courier New" panose="02070309020205020404" pitchFamily="49" charset="0"/>
                <a:cs typeface="Courier New" panose="02070309020205020404" pitchFamily="49" charset="0"/>
              </a:rPr>
              <a:t>U</a:t>
            </a:r>
          </a:p>
          <a:p>
            <a:r>
              <a:rPr lang="en-US" sz="3000" b="1" dirty="0">
                <a:solidFill>
                  <a:srgbClr val="FF0000"/>
                </a:solidFill>
                <a:latin typeface="Courier New" panose="02070309020205020404" pitchFamily="49" charset="0"/>
                <a:cs typeface="Courier New" panose="02070309020205020404" pitchFamily="49" charset="0"/>
              </a:rPr>
              <a:t>E</a:t>
            </a:r>
          </a:p>
          <a:p>
            <a:r>
              <a:rPr lang="en-US" sz="3000" b="1" dirty="0">
                <a:solidFill>
                  <a:srgbClr val="FF0000"/>
                </a:solidFill>
                <a:latin typeface="Courier New" panose="02070309020205020404" pitchFamily="49" charset="0"/>
                <a:cs typeface="Courier New" panose="02070309020205020404" pitchFamily="49" charset="0"/>
              </a:rPr>
              <a:t>S</a:t>
            </a:r>
          </a:p>
          <a:p>
            <a:r>
              <a:rPr lang="en-US" sz="3000" b="1" dirty="0">
                <a:solidFill>
                  <a:srgbClr val="FF0000"/>
                </a:solidFill>
                <a:latin typeface="Courier New" panose="02070309020205020404" pitchFamily="49" charset="0"/>
                <a:cs typeface="Courier New" panose="02070309020205020404" pitchFamily="49" charset="0"/>
              </a:rPr>
              <a:t>Q</a:t>
            </a:r>
          </a:p>
          <a:p>
            <a:r>
              <a:rPr lang="en-US" sz="3000" b="1" dirty="0">
                <a:solidFill>
                  <a:srgbClr val="FF0000"/>
                </a:solidFill>
                <a:latin typeface="Courier New" panose="02070309020205020404" pitchFamily="49" charset="0"/>
                <a:cs typeface="Courier New" panose="02070309020205020404" pitchFamily="49" charset="0"/>
              </a:rPr>
              <a:t>Y ! )</a:t>
            </a:r>
          </a:p>
          <a:p>
            <a:r>
              <a:rPr lang="en-US" sz="3000" b="1" dirty="0">
                <a:solidFill>
                  <a:srgbClr val="FF0000"/>
                </a:solidFill>
                <a:latin typeface="Courier New" panose="02070309020205020404" pitchFamily="49" charset="0"/>
                <a:cs typeface="Courier New" panose="02070309020205020404" pitchFamily="49" charset="0"/>
              </a:rPr>
              <a:t>P 1</a:t>
            </a:r>
          </a:p>
          <a:p>
            <a:r>
              <a:rPr lang="en-US" sz="3000" b="1" dirty="0">
                <a:solidFill>
                  <a:srgbClr val="FF0000"/>
                </a:solidFill>
                <a:latin typeface="Courier New" panose="02070309020205020404" pitchFamily="49" charset="0"/>
                <a:cs typeface="Courier New" panose="02070309020205020404" pitchFamily="49" charset="0"/>
              </a:rPr>
              <a:t>Z</a:t>
            </a:r>
          </a:p>
          <a:p>
            <a:r>
              <a:rPr lang="en-US" sz="3000" b="1" dirty="0">
                <a:solidFill>
                  <a:srgbClr val="FF0000"/>
                </a:solidFill>
                <a:latin typeface="Courier New" panose="02070309020205020404" pitchFamily="49" charset="0"/>
                <a:cs typeface="Courier New" panose="02070309020205020404" pitchFamily="49" charset="0"/>
              </a:rPr>
              <a:t>B</a:t>
            </a:r>
          </a:p>
          <a:p>
            <a:r>
              <a:rPr lang="en-US" sz="3000" b="1" dirty="0">
                <a:solidFill>
                  <a:srgbClr val="FF0000"/>
                </a:solidFill>
                <a:latin typeface="Courier New" panose="02070309020205020404" pitchFamily="49" charset="0"/>
                <a:cs typeface="Courier New" panose="02070309020205020404" pitchFamily="49" charset="0"/>
              </a:rPr>
              <a:t>T</a:t>
            </a:r>
          </a:p>
        </p:txBody>
      </p:sp>
      <p:sp>
        <p:nvSpPr>
          <p:cNvPr id="54" name="Rectangle 53"/>
          <p:cNvSpPr/>
          <p:nvPr/>
        </p:nvSpPr>
        <p:spPr>
          <a:xfrm>
            <a:off x="10098324" y="2595280"/>
            <a:ext cx="1299175" cy="359237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a:off x="10094628" y="2512457"/>
            <a:ext cx="1354875" cy="3785652"/>
          </a:xfrm>
          <a:prstGeom prst="rect">
            <a:avLst/>
          </a:prstGeom>
          <a:noFill/>
        </p:spPr>
        <p:txBody>
          <a:bodyPr wrap="square" rtlCol="0">
            <a:spAutoFit/>
          </a:bodyPr>
          <a:lstStyle/>
          <a:p>
            <a:r>
              <a:rPr lang="en-US" sz="3000" b="1" dirty="0">
                <a:solidFill>
                  <a:srgbClr val="FF0000"/>
                </a:solidFill>
                <a:latin typeface="Courier New" panose="02070309020205020404" pitchFamily="49" charset="0"/>
                <a:cs typeface="Courier New" panose="02070309020205020404" pitchFamily="49" charset="0"/>
              </a:rPr>
              <a:t>R 3 #</a:t>
            </a:r>
          </a:p>
          <a:p>
            <a:r>
              <a:rPr lang="en-US" sz="3000" b="1" dirty="0">
                <a:solidFill>
                  <a:srgbClr val="FF0000"/>
                </a:solidFill>
                <a:latin typeface="Courier New" panose="02070309020205020404" pitchFamily="49" charset="0"/>
                <a:cs typeface="Courier New" panose="02070309020205020404" pitchFamily="49" charset="0"/>
              </a:rPr>
              <a:t>L % 2</a:t>
            </a:r>
          </a:p>
          <a:p>
            <a:r>
              <a:rPr lang="en-US" sz="3000" b="1" dirty="0">
                <a:solidFill>
                  <a:srgbClr val="FF0000"/>
                </a:solidFill>
                <a:latin typeface="Courier New" panose="02070309020205020404" pitchFamily="49" charset="0"/>
                <a:cs typeface="Courier New" panose="02070309020205020404" pitchFamily="49" charset="0"/>
              </a:rPr>
              <a:t>W</a:t>
            </a:r>
          </a:p>
          <a:p>
            <a:r>
              <a:rPr lang="en-US" sz="3000" b="1" dirty="0">
                <a:solidFill>
                  <a:srgbClr val="FF0000"/>
                </a:solidFill>
                <a:latin typeface="Courier New" panose="02070309020205020404" pitchFamily="49" charset="0"/>
                <a:cs typeface="Courier New" panose="02070309020205020404" pitchFamily="49" charset="0"/>
              </a:rPr>
              <a:t>O</a:t>
            </a:r>
          </a:p>
          <a:p>
            <a:r>
              <a:rPr lang="en-US" sz="3000" b="1" dirty="0">
                <a:solidFill>
                  <a:srgbClr val="FF0000"/>
                </a:solidFill>
                <a:latin typeface="Courier New" panose="02070309020205020404" pitchFamily="49" charset="0"/>
                <a:cs typeface="Courier New" panose="02070309020205020404" pitchFamily="49" charset="0"/>
              </a:rPr>
              <a:t>K</a:t>
            </a:r>
          </a:p>
          <a:p>
            <a:r>
              <a:rPr lang="en-US" sz="3000" b="1" dirty="0">
                <a:solidFill>
                  <a:srgbClr val="FF0000"/>
                </a:solidFill>
                <a:latin typeface="Courier New" panose="02070309020205020404" pitchFamily="49" charset="0"/>
                <a:cs typeface="Courier New" panose="02070309020205020404" pitchFamily="49" charset="0"/>
              </a:rPr>
              <a:t>F</a:t>
            </a:r>
          </a:p>
          <a:p>
            <a:r>
              <a:rPr lang="en-US" sz="3000" b="1" dirty="0">
                <a:solidFill>
                  <a:srgbClr val="FF0000"/>
                </a:solidFill>
                <a:latin typeface="Courier New" panose="02070309020205020404" pitchFamily="49" charset="0"/>
                <a:cs typeface="Courier New" panose="02070309020205020404" pitchFamily="49" charset="0"/>
              </a:rPr>
              <a:t>G</a:t>
            </a:r>
          </a:p>
          <a:p>
            <a:r>
              <a:rPr lang="en-US" sz="3000" b="1" dirty="0">
                <a:solidFill>
                  <a:srgbClr val="FF0000"/>
                </a:solidFill>
                <a:latin typeface="Courier New" panose="02070309020205020404" pitchFamily="49" charset="0"/>
                <a:cs typeface="Courier New" panose="02070309020205020404" pitchFamily="49" charset="0"/>
              </a:rPr>
              <a:t>A</a:t>
            </a:r>
          </a:p>
        </p:txBody>
      </p:sp>
    </p:spTree>
    <p:extLst>
      <p:ext uri="{BB962C8B-B14F-4D97-AF65-F5344CB8AC3E}">
        <p14:creationId xmlns:p14="http://schemas.microsoft.com/office/powerpoint/2010/main" val="768065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anim calcmode="lin" valueType="num">
                                      <p:cBhvr>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250"/>
                                        <p:tgtEl>
                                          <p:spTgt spid="22"/>
                                        </p:tgtEl>
                                      </p:cBhvr>
                                    </p:animEffect>
                                  </p:childTnLst>
                                </p:cTn>
                              </p:par>
                            </p:childTnLst>
                          </p:cTn>
                        </p:par>
                        <p:par>
                          <p:cTn id="22" fill="hold">
                            <p:stCondLst>
                              <p:cond delay="250"/>
                            </p:stCondLst>
                            <p:childTnLst>
                              <p:par>
                                <p:cTn id="23" presetID="10"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25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250"/>
                                        <p:tgtEl>
                                          <p:spTgt spid="47"/>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250" fill="hold"/>
                                        <p:tgtEl>
                                          <p:spTgt spid="13"/>
                                        </p:tgtEl>
                                        <p:attrNameLst>
                                          <p:attrName>ppt_x</p:attrName>
                                        </p:attrNameLst>
                                      </p:cBhvr>
                                      <p:tavLst>
                                        <p:tav tm="0">
                                          <p:val>
                                            <p:strVal val="0-#ppt_w/2"/>
                                          </p:val>
                                        </p:tav>
                                        <p:tav tm="100000">
                                          <p:val>
                                            <p:strVal val="#ppt_x"/>
                                          </p:val>
                                        </p:tav>
                                      </p:tavLst>
                                    </p:anim>
                                    <p:anim calcmode="lin" valueType="num">
                                      <p:cBhvr additive="base">
                                        <p:cTn id="36" dur="25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51">
                                            <p:txEl>
                                              <p:pRg st="0" end="0"/>
                                            </p:txEl>
                                          </p:spTgt>
                                        </p:tgtEl>
                                        <p:attrNameLst>
                                          <p:attrName>style.visibility</p:attrName>
                                        </p:attrNameLst>
                                      </p:cBhvr>
                                      <p:to>
                                        <p:strVal val="visible"/>
                                      </p:to>
                                    </p:set>
                                    <p:animEffect transition="in" filter="fade">
                                      <p:cBhvr>
                                        <p:cTn id="41" dur="250"/>
                                        <p:tgtEl>
                                          <p:spTgt spid="51">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250" fill="hold"/>
                                        <p:tgtEl>
                                          <p:spTgt spid="14"/>
                                        </p:tgtEl>
                                        <p:attrNameLst>
                                          <p:attrName>ppt_x</p:attrName>
                                        </p:attrNameLst>
                                      </p:cBhvr>
                                      <p:tavLst>
                                        <p:tav tm="0">
                                          <p:val>
                                            <p:strVal val="0-#ppt_w/2"/>
                                          </p:val>
                                        </p:tav>
                                        <p:tav tm="100000">
                                          <p:val>
                                            <p:strVal val="#ppt_x"/>
                                          </p:val>
                                        </p:tav>
                                      </p:tavLst>
                                    </p:anim>
                                    <p:anim calcmode="lin" valueType="num">
                                      <p:cBhvr additive="base">
                                        <p:cTn id="47" dur="25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51">
                                            <p:txEl>
                                              <p:pRg st="1" end="1"/>
                                            </p:txEl>
                                          </p:spTgt>
                                        </p:tgtEl>
                                        <p:attrNameLst>
                                          <p:attrName>style.visibility</p:attrName>
                                        </p:attrNameLst>
                                      </p:cBhvr>
                                      <p:to>
                                        <p:strVal val="visible"/>
                                      </p:to>
                                    </p:set>
                                    <p:animEffect transition="in" filter="fade">
                                      <p:cBhvr>
                                        <p:cTn id="52" dur="250"/>
                                        <p:tgtEl>
                                          <p:spTgt spid="51">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250" fill="hold"/>
                                        <p:tgtEl>
                                          <p:spTgt spid="15"/>
                                        </p:tgtEl>
                                        <p:attrNameLst>
                                          <p:attrName>ppt_x</p:attrName>
                                        </p:attrNameLst>
                                      </p:cBhvr>
                                      <p:tavLst>
                                        <p:tav tm="0">
                                          <p:val>
                                            <p:strVal val="0-#ppt_w/2"/>
                                          </p:val>
                                        </p:tav>
                                        <p:tav tm="100000">
                                          <p:val>
                                            <p:strVal val="#ppt_x"/>
                                          </p:val>
                                        </p:tav>
                                      </p:tavLst>
                                    </p:anim>
                                    <p:anim calcmode="lin" valueType="num">
                                      <p:cBhvr additive="base">
                                        <p:cTn id="58" dur="25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51">
                                            <p:txEl>
                                              <p:pRg st="2" end="2"/>
                                            </p:txEl>
                                          </p:spTgt>
                                        </p:tgtEl>
                                        <p:attrNameLst>
                                          <p:attrName>style.visibility</p:attrName>
                                        </p:attrNameLst>
                                      </p:cBhvr>
                                      <p:to>
                                        <p:strVal val="visible"/>
                                      </p:to>
                                    </p:set>
                                    <p:animEffect transition="in" filter="fade">
                                      <p:cBhvr>
                                        <p:cTn id="63" dur="250"/>
                                        <p:tgtEl>
                                          <p:spTgt spid="51">
                                            <p:txEl>
                                              <p:pRg st="2" end="2"/>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8" fill="hold" grpId="0" nodeType="click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250" fill="hold"/>
                                        <p:tgtEl>
                                          <p:spTgt spid="16"/>
                                        </p:tgtEl>
                                        <p:attrNameLst>
                                          <p:attrName>ppt_x</p:attrName>
                                        </p:attrNameLst>
                                      </p:cBhvr>
                                      <p:tavLst>
                                        <p:tav tm="0">
                                          <p:val>
                                            <p:strVal val="0-#ppt_w/2"/>
                                          </p:val>
                                        </p:tav>
                                        <p:tav tm="100000">
                                          <p:val>
                                            <p:strVal val="#ppt_x"/>
                                          </p:val>
                                        </p:tav>
                                      </p:tavLst>
                                    </p:anim>
                                    <p:anim calcmode="lin" valueType="num">
                                      <p:cBhvr additive="base">
                                        <p:cTn id="69" dur="25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51">
                                            <p:txEl>
                                              <p:pRg st="3" end="3"/>
                                            </p:txEl>
                                          </p:spTgt>
                                        </p:tgtEl>
                                        <p:attrNameLst>
                                          <p:attrName>style.visibility</p:attrName>
                                        </p:attrNameLst>
                                      </p:cBhvr>
                                      <p:to>
                                        <p:strVal val="visible"/>
                                      </p:to>
                                    </p:set>
                                    <p:animEffect transition="in" filter="fade">
                                      <p:cBhvr>
                                        <p:cTn id="74" dur="250"/>
                                        <p:tgtEl>
                                          <p:spTgt spid="51">
                                            <p:txEl>
                                              <p:pRg st="3" end="3"/>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additive="base">
                                        <p:cTn id="79" dur="250" fill="hold"/>
                                        <p:tgtEl>
                                          <p:spTgt spid="17"/>
                                        </p:tgtEl>
                                        <p:attrNameLst>
                                          <p:attrName>ppt_x</p:attrName>
                                        </p:attrNameLst>
                                      </p:cBhvr>
                                      <p:tavLst>
                                        <p:tav tm="0">
                                          <p:val>
                                            <p:strVal val="0-#ppt_w/2"/>
                                          </p:val>
                                        </p:tav>
                                        <p:tav tm="100000">
                                          <p:val>
                                            <p:strVal val="#ppt_x"/>
                                          </p:val>
                                        </p:tav>
                                      </p:tavLst>
                                    </p:anim>
                                    <p:anim calcmode="lin" valueType="num">
                                      <p:cBhvr additive="base">
                                        <p:cTn id="80" dur="25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51">
                                            <p:txEl>
                                              <p:pRg st="4" end="4"/>
                                            </p:txEl>
                                          </p:spTgt>
                                        </p:tgtEl>
                                        <p:attrNameLst>
                                          <p:attrName>style.visibility</p:attrName>
                                        </p:attrNameLst>
                                      </p:cBhvr>
                                      <p:to>
                                        <p:strVal val="visible"/>
                                      </p:to>
                                    </p:set>
                                    <p:animEffect transition="in" filter="fade">
                                      <p:cBhvr>
                                        <p:cTn id="85" dur="250"/>
                                        <p:tgtEl>
                                          <p:spTgt spid="51">
                                            <p:txEl>
                                              <p:pRg st="4" end="4"/>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8" fill="hold" grpId="0" nodeType="clickEffect">
                                  <p:stCondLst>
                                    <p:cond delay="0"/>
                                  </p:stCondLst>
                                  <p:childTnLst>
                                    <p:set>
                                      <p:cBhvr>
                                        <p:cTn id="89" dur="1" fill="hold">
                                          <p:stCondLst>
                                            <p:cond delay="0"/>
                                          </p:stCondLst>
                                        </p:cTn>
                                        <p:tgtEl>
                                          <p:spTgt spid="18"/>
                                        </p:tgtEl>
                                        <p:attrNameLst>
                                          <p:attrName>style.visibility</p:attrName>
                                        </p:attrNameLst>
                                      </p:cBhvr>
                                      <p:to>
                                        <p:strVal val="visible"/>
                                      </p:to>
                                    </p:set>
                                    <p:anim calcmode="lin" valueType="num">
                                      <p:cBhvr additive="base">
                                        <p:cTn id="90" dur="250" fill="hold"/>
                                        <p:tgtEl>
                                          <p:spTgt spid="18"/>
                                        </p:tgtEl>
                                        <p:attrNameLst>
                                          <p:attrName>ppt_x</p:attrName>
                                        </p:attrNameLst>
                                      </p:cBhvr>
                                      <p:tavLst>
                                        <p:tav tm="0">
                                          <p:val>
                                            <p:strVal val="0-#ppt_w/2"/>
                                          </p:val>
                                        </p:tav>
                                        <p:tav tm="100000">
                                          <p:val>
                                            <p:strVal val="#ppt_x"/>
                                          </p:val>
                                        </p:tav>
                                      </p:tavLst>
                                    </p:anim>
                                    <p:anim calcmode="lin" valueType="num">
                                      <p:cBhvr additive="base">
                                        <p:cTn id="91" dur="25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51">
                                            <p:txEl>
                                              <p:pRg st="5" end="5"/>
                                            </p:txEl>
                                          </p:spTgt>
                                        </p:tgtEl>
                                        <p:attrNameLst>
                                          <p:attrName>style.visibility</p:attrName>
                                        </p:attrNameLst>
                                      </p:cBhvr>
                                      <p:to>
                                        <p:strVal val="visible"/>
                                      </p:to>
                                    </p:set>
                                    <p:animEffect transition="in" filter="fade">
                                      <p:cBhvr>
                                        <p:cTn id="96" dur="250"/>
                                        <p:tgtEl>
                                          <p:spTgt spid="51">
                                            <p:txEl>
                                              <p:pRg st="5" end="5"/>
                                            </p:txEl>
                                          </p:spTgt>
                                        </p:tgtEl>
                                      </p:cBhvr>
                                    </p:animEffect>
                                  </p:childTnLst>
                                </p:cTn>
                              </p:par>
                            </p:childTnLst>
                          </p:cTn>
                        </p:par>
                      </p:childTnLst>
                    </p:cTn>
                  </p:par>
                  <p:par>
                    <p:cTn id="97" fill="hold">
                      <p:stCondLst>
                        <p:cond delay="indefinite"/>
                      </p:stCondLst>
                      <p:childTnLst>
                        <p:par>
                          <p:cTn id="98" fill="hold">
                            <p:stCondLst>
                              <p:cond delay="0"/>
                            </p:stCondLst>
                            <p:childTnLst>
                              <p:par>
                                <p:cTn id="99" presetID="2" presetClass="entr" presetSubtype="8" fill="hold" grpId="0" nodeType="clickEffect">
                                  <p:stCondLst>
                                    <p:cond delay="0"/>
                                  </p:stCondLst>
                                  <p:childTnLst>
                                    <p:set>
                                      <p:cBhvr>
                                        <p:cTn id="100" dur="1" fill="hold">
                                          <p:stCondLst>
                                            <p:cond delay="0"/>
                                          </p:stCondLst>
                                        </p:cTn>
                                        <p:tgtEl>
                                          <p:spTgt spid="19"/>
                                        </p:tgtEl>
                                        <p:attrNameLst>
                                          <p:attrName>style.visibility</p:attrName>
                                        </p:attrNameLst>
                                      </p:cBhvr>
                                      <p:to>
                                        <p:strVal val="visible"/>
                                      </p:to>
                                    </p:set>
                                    <p:anim calcmode="lin" valueType="num">
                                      <p:cBhvr additive="base">
                                        <p:cTn id="101" dur="250" fill="hold"/>
                                        <p:tgtEl>
                                          <p:spTgt spid="19"/>
                                        </p:tgtEl>
                                        <p:attrNameLst>
                                          <p:attrName>ppt_x</p:attrName>
                                        </p:attrNameLst>
                                      </p:cBhvr>
                                      <p:tavLst>
                                        <p:tav tm="0">
                                          <p:val>
                                            <p:strVal val="0-#ppt_w/2"/>
                                          </p:val>
                                        </p:tav>
                                        <p:tav tm="100000">
                                          <p:val>
                                            <p:strVal val="#ppt_x"/>
                                          </p:val>
                                        </p:tav>
                                      </p:tavLst>
                                    </p:anim>
                                    <p:anim calcmode="lin" valueType="num">
                                      <p:cBhvr additive="base">
                                        <p:cTn id="102" dur="25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51">
                                            <p:txEl>
                                              <p:pRg st="6" end="6"/>
                                            </p:txEl>
                                          </p:spTgt>
                                        </p:tgtEl>
                                        <p:attrNameLst>
                                          <p:attrName>style.visibility</p:attrName>
                                        </p:attrNameLst>
                                      </p:cBhvr>
                                      <p:to>
                                        <p:strVal val="visible"/>
                                      </p:to>
                                    </p:set>
                                    <p:animEffect transition="in" filter="fade">
                                      <p:cBhvr>
                                        <p:cTn id="107" dur="250"/>
                                        <p:tgtEl>
                                          <p:spTgt spid="51">
                                            <p:txEl>
                                              <p:pRg st="6" end="6"/>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 presetClass="entr" presetSubtype="8" fill="hold" grpId="0" nodeType="clickEffect">
                                  <p:stCondLst>
                                    <p:cond delay="0"/>
                                  </p:stCondLst>
                                  <p:childTnLst>
                                    <p:set>
                                      <p:cBhvr>
                                        <p:cTn id="111" dur="1" fill="hold">
                                          <p:stCondLst>
                                            <p:cond delay="0"/>
                                          </p:stCondLst>
                                        </p:cTn>
                                        <p:tgtEl>
                                          <p:spTgt spid="20"/>
                                        </p:tgtEl>
                                        <p:attrNameLst>
                                          <p:attrName>style.visibility</p:attrName>
                                        </p:attrNameLst>
                                      </p:cBhvr>
                                      <p:to>
                                        <p:strVal val="visible"/>
                                      </p:to>
                                    </p:set>
                                    <p:anim calcmode="lin" valueType="num">
                                      <p:cBhvr additive="base">
                                        <p:cTn id="112" dur="250" fill="hold"/>
                                        <p:tgtEl>
                                          <p:spTgt spid="20"/>
                                        </p:tgtEl>
                                        <p:attrNameLst>
                                          <p:attrName>ppt_x</p:attrName>
                                        </p:attrNameLst>
                                      </p:cBhvr>
                                      <p:tavLst>
                                        <p:tav tm="0">
                                          <p:val>
                                            <p:strVal val="0-#ppt_w/2"/>
                                          </p:val>
                                        </p:tav>
                                        <p:tav tm="100000">
                                          <p:val>
                                            <p:strVal val="#ppt_x"/>
                                          </p:val>
                                        </p:tav>
                                      </p:tavLst>
                                    </p:anim>
                                    <p:anim calcmode="lin" valueType="num">
                                      <p:cBhvr additive="base">
                                        <p:cTn id="113" dur="25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nodeType="clickEffect">
                                  <p:stCondLst>
                                    <p:cond delay="0"/>
                                  </p:stCondLst>
                                  <p:childTnLst>
                                    <p:set>
                                      <p:cBhvr>
                                        <p:cTn id="117" dur="1" fill="hold">
                                          <p:stCondLst>
                                            <p:cond delay="0"/>
                                          </p:stCondLst>
                                        </p:cTn>
                                        <p:tgtEl>
                                          <p:spTgt spid="51">
                                            <p:txEl>
                                              <p:pRg st="7" end="7"/>
                                            </p:txEl>
                                          </p:spTgt>
                                        </p:tgtEl>
                                        <p:attrNameLst>
                                          <p:attrName>style.visibility</p:attrName>
                                        </p:attrNameLst>
                                      </p:cBhvr>
                                      <p:to>
                                        <p:strVal val="visible"/>
                                      </p:to>
                                    </p:set>
                                    <p:animEffect transition="in" filter="fade">
                                      <p:cBhvr>
                                        <p:cTn id="118" dur="250"/>
                                        <p:tgtEl>
                                          <p:spTgt spid="51">
                                            <p:txEl>
                                              <p:pRg st="7" end="7"/>
                                            </p:txEl>
                                          </p:spTgt>
                                        </p:tgtEl>
                                      </p:cBhvr>
                                    </p:animEffect>
                                  </p:childTnLst>
                                </p:cTn>
                              </p:par>
                            </p:childTnLst>
                          </p:cTn>
                        </p:par>
                      </p:childTnLst>
                    </p:cTn>
                  </p:par>
                  <p:par>
                    <p:cTn id="119" fill="hold">
                      <p:stCondLst>
                        <p:cond delay="indefinite"/>
                      </p:stCondLst>
                      <p:childTnLst>
                        <p:par>
                          <p:cTn id="120" fill="hold">
                            <p:stCondLst>
                              <p:cond delay="0"/>
                            </p:stCondLst>
                            <p:childTnLst>
                              <p:par>
                                <p:cTn id="121" presetID="2" presetClass="entr" presetSubtype="8" fill="hold" grpId="0" nodeType="clickEffect">
                                  <p:stCondLst>
                                    <p:cond delay="0"/>
                                  </p:stCondLst>
                                  <p:childTnLst>
                                    <p:set>
                                      <p:cBhvr>
                                        <p:cTn id="122" dur="1" fill="hold">
                                          <p:stCondLst>
                                            <p:cond delay="0"/>
                                          </p:stCondLst>
                                        </p:cTn>
                                        <p:tgtEl>
                                          <p:spTgt spid="21"/>
                                        </p:tgtEl>
                                        <p:attrNameLst>
                                          <p:attrName>style.visibility</p:attrName>
                                        </p:attrNameLst>
                                      </p:cBhvr>
                                      <p:to>
                                        <p:strVal val="visible"/>
                                      </p:to>
                                    </p:set>
                                    <p:anim calcmode="lin" valueType="num">
                                      <p:cBhvr additive="base">
                                        <p:cTn id="123" dur="250" fill="hold"/>
                                        <p:tgtEl>
                                          <p:spTgt spid="21"/>
                                        </p:tgtEl>
                                        <p:attrNameLst>
                                          <p:attrName>ppt_x</p:attrName>
                                        </p:attrNameLst>
                                      </p:cBhvr>
                                      <p:tavLst>
                                        <p:tav tm="0">
                                          <p:val>
                                            <p:strVal val="0-#ppt_w/2"/>
                                          </p:val>
                                        </p:tav>
                                        <p:tav tm="100000">
                                          <p:val>
                                            <p:strVal val="#ppt_x"/>
                                          </p:val>
                                        </p:tav>
                                      </p:tavLst>
                                    </p:anim>
                                    <p:anim calcmode="lin" valueType="num">
                                      <p:cBhvr additive="base">
                                        <p:cTn id="124" dur="25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10" presetClass="entr" presetSubtype="0" fill="hold" nodeType="clickEffect">
                                  <p:stCondLst>
                                    <p:cond delay="0"/>
                                  </p:stCondLst>
                                  <p:childTnLst>
                                    <p:set>
                                      <p:cBhvr>
                                        <p:cTn id="128" dur="1" fill="hold">
                                          <p:stCondLst>
                                            <p:cond delay="0"/>
                                          </p:stCondLst>
                                        </p:cTn>
                                        <p:tgtEl>
                                          <p:spTgt spid="51">
                                            <p:txEl>
                                              <p:pRg st="8" end="8"/>
                                            </p:txEl>
                                          </p:spTgt>
                                        </p:tgtEl>
                                        <p:attrNameLst>
                                          <p:attrName>style.visibility</p:attrName>
                                        </p:attrNameLst>
                                      </p:cBhvr>
                                      <p:to>
                                        <p:strVal val="visible"/>
                                      </p:to>
                                    </p:set>
                                    <p:animEffect transition="in" filter="fade">
                                      <p:cBhvr>
                                        <p:cTn id="129" dur="250"/>
                                        <p:tgtEl>
                                          <p:spTgt spid="51">
                                            <p:txEl>
                                              <p:pRg st="8" end="8"/>
                                            </p:txEl>
                                          </p:spTgt>
                                        </p:tgtEl>
                                      </p:cBhvr>
                                    </p:animEffect>
                                  </p:childTnLst>
                                </p:cTn>
                              </p:par>
                            </p:childTnLst>
                          </p:cTn>
                        </p:par>
                      </p:childTnLst>
                    </p:cTn>
                  </p:par>
                  <p:par>
                    <p:cTn id="130" fill="hold">
                      <p:stCondLst>
                        <p:cond delay="indefinite"/>
                      </p:stCondLst>
                      <p:childTnLst>
                        <p:par>
                          <p:cTn id="131" fill="hold">
                            <p:stCondLst>
                              <p:cond delay="0"/>
                            </p:stCondLst>
                            <p:childTnLst>
                              <p:par>
                                <p:cTn id="132" presetID="10" presetClass="entr" presetSubtype="0" fill="hold" grpId="0" nodeType="clickEffect">
                                  <p:stCondLst>
                                    <p:cond delay="0"/>
                                  </p:stCondLst>
                                  <p:childTnLst>
                                    <p:set>
                                      <p:cBhvr>
                                        <p:cTn id="133" dur="1" fill="hold">
                                          <p:stCondLst>
                                            <p:cond delay="0"/>
                                          </p:stCondLst>
                                        </p:cTn>
                                        <p:tgtEl>
                                          <p:spTgt spid="35"/>
                                        </p:tgtEl>
                                        <p:attrNameLst>
                                          <p:attrName>style.visibility</p:attrName>
                                        </p:attrNameLst>
                                      </p:cBhvr>
                                      <p:to>
                                        <p:strVal val="visible"/>
                                      </p:to>
                                    </p:set>
                                    <p:animEffect transition="in" filter="fade">
                                      <p:cBhvr>
                                        <p:cTn id="134" dur="250"/>
                                        <p:tgtEl>
                                          <p:spTgt spid="35"/>
                                        </p:tgtEl>
                                      </p:cBhvr>
                                    </p:animEffect>
                                  </p:childTnLst>
                                </p:cTn>
                              </p:par>
                            </p:childTnLst>
                          </p:cTn>
                        </p:par>
                        <p:par>
                          <p:cTn id="135" fill="hold">
                            <p:stCondLst>
                              <p:cond delay="250"/>
                            </p:stCondLst>
                            <p:childTnLst>
                              <p:par>
                                <p:cTn id="136" presetID="10" presetClass="entr" presetSubtype="0" fill="hold" grpId="0" nodeType="afterEffect">
                                  <p:stCondLst>
                                    <p:cond delay="0"/>
                                  </p:stCondLst>
                                  <p:childTnLst>
                                    <p:set>
                                      <p:cBhvr>
                                        <p:cTn id="137" dur="1" fill="hold">
                                          <p:stCondLst>
                                            <p:cond delay="0"/>
                                          </p:stCondLst>
                                        </p:cTn>
                                        <p:tgtEl>
                                          <p:spTgt spid="24"/>
                                        </p:tgtEl>
                                        <p:attrNameLst>
                                          <p:attrName>style.visibility</p:attrName>
                                        </p:attrNameLst>
                                      </p:cBhvr>
                                      <p:to>
                                        <p:strVal val="visible"/>
                                      </p:to>
                                    </p:set>
                                    <p:animEffect transition="in" filter="fade">
                                      <p:cBhvr>
                                        <p:cTn id="138" dur="250"/>
                                        <p:tgtEl>
                                          <p:spTgt spid="24"/>
                                        </p:tgtEl>
                                      </p:cBhvr>
                                    </p:animEffect>
                                  </p:childTnLst>
                                </p:cTn>
                              </p:par>
                            </p:childTnLst>
                          </p:cTn>
                        </p:par>
                        <p:par>
                          <p:cTn id="139" fill="hold">
                            <p:stCondLst>
                              <p:cond delay="500"/>
                            </p:stCondLst>
                            <p:childTnLst>
                              <p:par>
                                <p:cTn id="140" presetID="10" presetClass="entr" presetSubtype="0" fill="hold" grpId="0" nodeType="afterEffect">
                                  <p:stCondLst>
                                    <p:cond delay="0"/>
                                  </p:stCondLst>
                                  <p:childTnLst>
                                    <p:set>
                                      <p:cBhvr>
                                        <p:cTn id="141" dur="1" fill="hold">
                                          <p:stCondLst>
                                            <p:cond delay="0"/>
                                          </p:stCondLst>
                                        </p:cTn>
                                        <p:tgtEl>
                                          <p:spTgt spid="52"/>
                                        </p:tgtEl>
                                        <p:attrNameLst>
                                          <p:attrName>style.visibility</p:attrName>
                                        </p:attrNameLst>
                                      </p:cBhvr>
                                      <p:to>
                                        <p:strVal val="visible"/>
                                      </p:to>
                                    </p:set>
                                    <p:animEffect transition="in" filter="fade">
                                      <p:cBhvr>
                                        <p:cTn id="142" dur="250"/>
                                        <p:tgtEl>
                                          <p:spTgt spid="52"/>
                                        </p:tgtEl>
                                      </p:cBhvr>
                                    </p:animEffect>
                                  </p:childTnLst>
                                </p:cTn>
                              </p:par>
                            </p:childTnLst>
                          </p:cTn>
                        </p:par>
                        <p:par>
                          <p:cTn id="143" fill="hold">
                            <p:stCondLst>
                              <p:cond delay="750"/>
                            </p:stCondLst>
                            <p:childTnLst>
                              <p:par>
                                <p:cTn id="144" presetID="2" presetClass="entr" presetSubtype="8" fill="hold" grpId="0" nodeType="afterEffect">
                                  <p:stCondLst>
                                    <p:cond delay="0"/>
                                  </p:stCondLst>
                                  <p:childTnLst>
                                    <p:set>
                                      <p:cBhvr>
                                        <p:cTn id="145" dur="1" fill="hold">
                                          <p:stCondLst>
                                            <p:cond delay="0"/>
                                          </p:stCondLst>
                                        </p:cTn>
                                        <p:tgtEl>
                                          <p:spTgt spid="26"/>
                                        </p:tgtEl>
                                        <p:attrNameLst>
                                          <p:attrName>style.visibility</p:attrName>
                                        </p:attrNameLst>
                                      </p:cBhvr>
                                      <p:to>
                                        <p:strVal val="visible"/>
                                      </p:to>
                                    </p:set>
                                    <p:anim calcmode="lin" valueType="num">
                                      <p:cBhvr additive="base">
                                        <p:cTn id="146" dur="250" fill="hold"/>
                                        <p:tgtEl>
                                          <p:spTgt spid="26"/>
                                        </p:tgtEl>
                                        <p:attrNameLst>
                                          <p:attrName>ppt_x</p:attrName>
                                        </p:attrNameLst>
                                      </p:cBhvr>
                                      <p:tavLst>
                                        <p:tav tm="0">
                                          <p:val>
                                            <p:strVal val="0-#ppt_w/2"/>
                                          </p:val>
                                        </p:tav>
                                        <p:tav tm="100000">
                                          <p:val>
                                            <p:strVal val="#ppt_x"/>
                                          </p:val>
                                        </p:tav>
                                      </p:tavLst>
                                    </p:anim>
                                    <p:anim calcmode="lin" valueType="num">
                                      <p:cBhvr additive="base">
                                        <p:cTn id="147" dur="250" fill="hold"/>
                                        <p:tgtEl>
                                          <p:spTgt spid="26"/>
                                        </p:tgtEl>
                                        <p:attrNameLst>
                                          <p:attrName>ppt_y</p:attrName>
                                        </p:attrNameLst>
                                      </p:cBhvr>
                                      <p:tavLst>
                                        <p:tav tm="0">
                                          <p:val>
                                            <p:strVal val="#ppt_y"/>
                                          </p:val>
                                        </p:tav>
                                        <p:tav tm="100000">
                                          <p:val>
                                            <p:strVal val="#ppt_y"/>
                                          </p:val>
                                        </p:tav>
                                      </p:tavLst>
                                    </p:anim>
                                  </p:childTnLst>
                                </p:cTn>
                              </p:par>
                            </p:childTnLst>
                          </p:cTn>
                        </p:par>
                        <p:par>
                          <p:cTn id="148" fill="hold">
                            <p:stCondLst>
                              <p:cond delay="1000"/>
                            </p:stCondLst>
                            <p:childTnLst>
                              <p:par>
                                <p:cTn id="149" presetID="10" presetClass="entr" presetSubtype="0" fill="hold" nodeType="afterEffect">
                                  <p:stCondLst>
                                    <p:cond delay="0"/>
                                  </p:stCondLst>
                                  <p:childTnLst>
                                    <p:set>
                                      <p:cBhvr>
                                        <p:cTn id="150" dur="1" fill="hold">
                                          <p:stCondLst>
                                            <p:cond delay="0"/>
                                          </p:stCondLst>
                                        </p:cTn>
                                        <p:tgtEl>
                                          <p:spTgt spid="53">
                                            <p:txEl>
                                              <p:pRg st="0" end="0"/>
                                            </p:txEl>
                                          </p:spTgt>
                                        </p:tgtEl>
                                        <p:attrNameLst>
                                          <p:attrName>style.visibility</p:attrName>
                                        </p:attrNameLst>
                                      </p:cBhvr>
                                      <p:to>
                                        <p:strVal val="visible"/>
                                      </p:to>
                                    </p:set>
                                    <p:animEffect transition="in" filter="fade">
                                      <p:cBhvr>
                                        <p:cTn id="151" dur="250"/>
                                        <p:tgtEl>
                                          <p:spTgt spid="53">
                                            <p:txEl>
                                              <p:pRg st="0" end="0"/>
                                            </p:txEl>
                                          </p:spTgt>
                                        </p:tgtEl>
                                      </p:cBhvr>
                                    </p:animEffect>
                                  </p:childTnLst>
                                </p:cTn>
                              </p:par>
                            </p:childTnLst>
                          </p:cTn>
                        </p:par>
                        <p:par>
                          <p:cTn id="152" fill="hold">
                            <p:stCondLst>
                              <p:cond delay="1250"/>
                            </p:stCondLst>
                            <p:childTnLst>
                              <p:par>
                                <p:cTn id="153" presetID="2" presetClass="entr" presetSubtype="8" fill="hold" grpId="0" nodeType="afterEffect">
                                  <p:stCondLst>
                                    <p:cond delay="0"/>
                                  </p:stCondLst>
                                  <p:childTnLst>
                                    <p:set>
                                      <p:cBhvr>
                                        <p:cTn id="154" dur="1" fill="hold">
                                          <p:stCondLst>
                                            <p:cond delay="0"/>
                                          </p:stCondLst>
                                        </p:cTn>
                                        <p:tgtEl>
                                          <p:spTgt spid="27"/>
                                        </p:tgtEl>
                                        <p:attrNameLst>
                                          <p:attrName>style.visibility</p:attrName>
                                        </p:attrNameLst>
                                      </p:cBhvr>
                                      <p:to>
                                        <p:strVal val="visible"/>
                                      </p:to>
                                    </p:set>
                                    <p:anim calcmode="lin" valueType="num">
                                      <p:cBhvr additive="base">
                                        <p:cTn id="155" dur="250" fill="hold"/>
                                        <p:tgtEl>
                                          <p:spTgt spid="27"/>
                                        </p:tgtEl>
                                        <p:attrNameLst>
                                          <p:attrName>ppt_x</p:attrName>
                                        </p:attrNameLst>
                                      </p:cBhvr>
                                      <p:tavLst>
                                        <p:tav tm="0">
                                          <p:val>
                                            <p:strVal val="0-#ppt_w/2"/>
                                          </p:val>
                                        </p:tav>
                                        <p:tav tm="100000">
                                          <p:val>
                                            <p:strVal val="#ppt_x"/>
                                          </p:val>
                                        </p:tav>
                                      </p:tavLst>
                                    </p:anim>
                                    <p:anim calcmode="lin" valueType="num">
                                      <p:cBhvr additive="base">
                                        <p:cTn id="156" dur="250" fill="hold"/>
                                        <p:tgtEl>
                                          <p:spTgt spid="27"/>
                                        </p:tgtEl>
                                        <p:attrNameLst>
                                          <p:attrName>ppt_y</p:attrName>
                                        </p:attrNameLst>
                                      </p:cBhvr>
                                      <p:tavLst>
                                        <p:tav tm="0">
                                          <p:val>
                                            <p:strVal val="#ppt_y"/>
                                          </p:val>
                                        </p:tav>
                                        <p:tav tm="100000">
                                          <p:val>
                                            <p:strVal val="#ppt_y"/>
                                          </p:val>
                                        </p:tav>
                                      </p:tavLst>
                                    </p:anim>
                                  </p:childTnLst>
                                </p:cTn>
                              </p:par>
                            </p:childTnLst>
                          </p:cTn>
                        </p:par>
                        <p:par>
                          <p:cTn id="157" fill="hold">
                            <p:stCondLst>
                              <p:cond delay="1500"/>
                            </p:stCondLst>
                            <p:childTnLst>
                              <p:par>
                                <p:cTn id="158" presetID="10" presetClass="entr" presetSubtype="0" fill="hold" nodeType="afterEffect">
                                  <p:stCondLst>
                                    <p:cond delay="0"/>
                                  </p:stCondLst>
                                  <p:childTnLst>
                                    <p:set>
                                      <p:cBhvr>
                                        <p:cTn id="159" dur="1" fill="hold">
                                          <p:stCondLst>
                                            <p:cond delay="0"/>
                                          </p:stCondLst>
                                        </p:cTn>
                                        <p:tgtEl>
                                          <p:spTgt spid="53">
                                            <p:txEl>
                                              <p:pRg st="1" end="1"/>
                                            </p:txEl>
                                          </p:spTgt>
                                        </p:tgtEl>
                                        <p:attrNameLst>
                                          <p:attrName>style.visibility</p:attrName>
                                        </p:attrNameLst>
                                      </p:cBhvr>
                                      <p:to>
                                        <p:strVal val="visible"/>
                                      </p:to>
                                    </p:set>
                                    <p:animEffect transition="in" filter="fade">
                                      <p:cBhvr>
                                        <p:cTn id="160" dur="250"/>
                                        <p:tgtEl>
                                          <p:spTgt spid="53">
                                            <p:txEl>
                                              <p:pRg st="1" end="1"/>
                                            </p:txEl>
                                          </p:spTgt>
                                        </p:tgtEl>
                                      </p:cBhvr>
                                    </p:animEffect>
                                  </p:childTnLst>
                                </p:cTn>
                              </p:par>
                            </p:childTnLst>
                          </p:cTn>
                        </p:par>
                        <p:par>
                          <p:cTn id="161" fill="hold">
                            <p:stCondLst>
                              <p:cond delay="1750"/>
                            </p:stCondLst>
                            <p:childTnLst>
                              <p:par>
                                <p:cTn id="162" presetID="2" presetClass="entr" presetSubtype="8" fill="hold" grpId="0" nodeType="afterEffect">
                                  <p:stCondLst>
                                    <p:cond delay="0"/>
                                  </p:stCondLst>
                                  <p:childTnLst>
                                    <p:set>
                                      <p:cBhvr>
                                        <p:cTn id="163" dur="1" fill="hold">
                                          <p:stCondLst>
                                            <p:cond delay="0"/>
                                          </p:stCondLst>
                                        </p:cTn>
                                        <p:tgtEl>
                                          <p:spTgt spid="28"/>
                                        </p:tgtEl>
                                        <p:attrNameLst>
                                          <p:attrName>style.visibility</p:attrName>
                                        </p:attrNameLst>
                                      </p:cBhvr>
                                      <p:to>
                                        <p:strVal val="visible"/>
                                      </p:to>
                                    </p:set>
                                    <p:anim calcmode="lin" valueType="num">
                                      <p:cBhvr additive="base">
                                        <p:cTn id="164" dur="250" fill="hold"/>
                                        <p:tgtEl>
                                          <p:spTgt spid="28"/>
                                        </p:tgtEl>
                                        <p:attrNameLst>
                                          <p:attrName>ppt_x</p:attrName>
                                        </p:attrNameLst>
                                      </p:cBhvr>
                                      <p:tavLst>
                                        <p:tav tm="0">
                                          <p:val>
                                            <p:strVal val="0-#ppt_w/2"/>
                                          </p:val>
                                        </p:tav>
                                        <p:tav tm="100000">
                                          <p:val>
                                            <p:strVal val="#ppt_x"/>
                                          </p:val>
                                        </p:tav>
                                      </p:tavLst>
                                    </p:anim>
                                    <p:anim calcmode="lin" valueType="num">
                                      <p:cBhvr additive="base">
                                        <p:cTn id="165" dur="250" fill="hold"/>
                                        <p:tgtEl>
                                          <p:spTgt spid="28"/>
                                        </p:tgtEl>
                                        <p:attrNameLst>
                                          <p:attrName>ppt_y</p:attrName>
                                        </p:attrNameLst>
                                      </p:cBhvr>
                                      <p:tavLst>
                                        <p:tav tm="0">
                                          <p:val>
                                            <p:strVal val="#ppt_y"/>
                                          </p:val>
                                        </p:tav>
                                        <p:tav tm="100000">
                                          <p:val>
                                            <p:strVal val="#ppt_y"/>
                                          </p:val>
                                        </p:tav>
                                      </p:tavLst>
                                    </p:anim>
                                  </p:childTnLst>
                                </p:cTn>
                              </p:par>
                            </p:childTnLst>
                          </p:cTn>
                        </p:par>
                        <p:par>
                          <p:cTn id="166" fill="hold">
                            <p:stCondLst>
                              <p:cond delay="2000"/>
                            </p:stCondLst>
                            <p:childTnLst>
                              <p:par>
                                <p:cTn id="167" presetID="10" presetClass="entr" presetSubtype="0" fill="hold" nodeType="afterEffect">
                                  <p:stCondLst>
                                    <p:cond delay="0"/>
                                  </p:stCondLst>
                                  <p:childTnLst>
                                    <p:set>
                                      <p:cBhvr>
                                        <p:cTn id="168" dur="1" fill="hold">
                                          <p:stCondLst>
                                            <p:cond delay="0"/>
                                          </p:stCondLst>
                                        </p:cTn>
                                        <p:tgtEl>
                                          <p:spTgt spid="53">
                                            <p:txEl>
                                              <p:pRg st="2" end="2"/>
                                            </p:txEl>
                                          </p:spTgt>
                                        </p:tgtEl>
                                        <p:attrNameLst>
                                          <p:attrName>style.visibility</p:attrName>
                                        </p:attrNameLst>
                                      </p:cBhvr>
                                      <p:to>
                                        <p:strVal val="visible"/>
                                      </p:to>
                                    </p:set>
                                    <p:animEffect transition="in" filter="fade">
                                      <p:cBhvr>
                                        <p:cTn id="169" dur="250"/>
                                        <p:tgtEl>
                                          <p:spTgt spid="53">
                                            <p:txEl>
                                              <p:pRg st="2" end="2"/>
                                            </p:txEl>
                                          </p:spTgt>
                                        </p:tgtEl>
                                      </p:cBhvr>
                                    </p:animEffect>
                                  </p:childTnLst>
                                </p:cTn>
                              </p:par>
                            </p:childTnLst>
                          </p:cTn>
                        </p:par>
                        <p:par>
                          <p:cTn id="170" fill="hold">
                            <p:stCondLst>
                              <p:cond delay="2250"/>
                            </p:stCondLst>
                            <p:childTnLst>
                              <p:par>
                                <p:cTn id="171" presetID="2" presetClass="entr" presetSubtype="8" fill="hold" grpId="0" nodeType="afterEffect">
                                  <p:stCondLst>
                                    <p:cond delay="0"/>
                                  </p:stCondLst>
                                  <p:childTnLst>
                                    <p:set>
                                      <p:cBhvr>
                                        <p:cTn id="172" dur="1" fill="hold">
                                          <p:stCondLst>
                                            <p:cond delay="0"/>
                                          </p:stCondLst>
                                        </p:cTn>
                                        <p:tgtEl>
                                          <p:spTgt spid="29"/>
                                        </p:tgtEl>
                                        <p:attrNameLst>
                                          <p:attrName>style.visibility</p:attrName>
                                        </p:attrNameLst>
                                      </p:cBhvr>
                                      <p:to>
                                        <p:strVal val="visible"/>
                                      </p:to>
                                    </p:set>
                                    <p:anim calcmode="lin" valueType="num">
                                      <p:cBhvr additive="base">
                                        <p:cTn id="173" dur="250" fill="hold"/>
                                        <p:tgtEl>
                                          <p:spTgt spid="29"/>
                                        </p:tgtEl>
                                        <p:attrNameLst>
                                          <p:attrName>ppt_x</p:attrName>
                                        </p:attrNameLst>
                                      </p:cBhvr>
                                      <p:tavLst>
                                        <p:tav tm="0">
                                          <p:val>
                                            <p:strVal val="0-#ppt_w/2"/>
                                          </p:val>
                                        </p:tav>
                                        <p:tav tm="100000">
                                          <p:val>
                                            <p:strVal val="#ppt_x"/>
                                          </p:val>
                                        </p:tav>
                                      </p:tavLst>
                                    </p:anim>
                                    <p:anim calcmode="lin" valueType="num">
                                      <p:cBhvr additive="base">
                                        <p:cTn id="174" dur="250" fill="hold"/>
                                        <p:tgtEl>
                                          <p:spTgt spid="29"/>
                                        </p:tgtEl>
                                        <p:attrNameLst>
                                          <p:attrName>ppt_y</p:attrName>
                                        </p:attrNameLst>
                                      </p:cBhvr>
                                      <p:tavLst>
                                        <p:tav tm="0">
                                          <p:val>
                                            <p:strVal val="#ppt_y"/>
                                          </p:val>
                                        </p:tav>
                                        <p:tav tm="100000">
                                          <p:val>
                                            <p:strVal val="#ppt_y"/>
                                          </p:val>
                                        </p:tav>
                                      </p:tavLst>
                                    </p:anim>
                                  </p:childTnLst>
                                </p:cTn>
                              </p:par>
                            </p:childTnLst>
                          </p:cTn>
                        </p:par>
                        <p:par>
                          <p:cTn id="175" fill="hold">
                            <p:stCondLst>
                              <p:cond delay="2500"/>
                            </p:stCondLst>
                            <p:childTnLst>
                              <p:par>
                                <p:cTn id="176" presetID="10" presetClass="entr" presetSubtype="0" fill="hold" nodeType="afterEffect">
                                  <p:stCondLst>
                                    <p:cond delay="0"/>
                                  </p:stCondLst>
                                  <p:childTnLst>
                                    <p:set>
                                      <p:cBhvr>
                                        <p:cTn id="177" dur="1" fill="hold">
                                          <p:stCondLst>
                                            <p:cond delay="0"/>
                                          </p:stCondLst>
                                        </p:cTn>
                                        <p:tgtEl>
                                          <p:spTgt spid="53">
                                            <p:txEl>
                                              <p:pRg st="3" end="3"/>
                                            </p:txEl>
                                          </p:spTgt>
                                        </p:tgtEl>
                                        <p:attrNameLst>
                                          <p:attrName>style.visibility</p:attrName>
                                        </p:attrNameLst>
                                      </p:cBhvr>
                                      <p:to>
                                        <p:strVal val="visible"/>
                                      </p:to>
                                    </p:set>
                                    <p:animEffect transition="in" filter="fade">
                                      <p:cBhvr>
                                        <p:cTn id="178" dur="250"/>
                                        <p:tgtEl>
                                          <p:spTgt spid="53">
                                            <p:txEl>
                                              <p:pRg st="3" end="3"/>
                                            </p:txEl>
                                          </p:spTgt>
                                        </p:tgtEl>
                                      </p:cBhvr>
                                    </p:animEffect>
                                  </p:childTnLst>
                                </p:cTn>
                              </p:par>
                            </p:childTnLst>
                          </p:cTn>
                        </p:par>
                        <p:par>
                          <p:cTn id="179" fill="hold">
                            <p:stCondLst>
                              <p:cond delay="2750"/>
                            </p:stCondLst>
                            <p:childTnLst>
                              <p:par>
                                <p:cTn id="180" presetID="2" presetClass="entr" presetSubtype="8" fill="hold" grpId="0" nodeType="afterEffect">
                                  <p:stCondLst>
                                    <p:cond delay="0"/>
                                  </p:stCondLst>
                                  <p:childTnLst>
                                    <p:set>
                                      <p:cBhvr>
                                        <p:cTn id="181" dur="1" fill="hold">
                                          <p:stCondLst>
                                            <p:cond delay="0"/>
                                          </p:stCondLst>
                                        </p:cTn>
                                        <p:tgtEl>
                                          <p:spTgt spid="30"/>
                                        </p:tgtEl>
                                        <p:attrNameLst>
                                          <p:attrName>style.visibility</p:attrName>
                                        </p:attrNameLst>
                                      </p:cBhvr>
                                      <p:to>
                                        <p:strVal val="visible"/>
                                      </p:to>
                                    </p:set>
                                    <p:anim calcmode="lin" valueType="num">
                                      <p:cBhvr additive="base">
                                        <p:cTn id="182" dur="250" fill="hold"/>
                                        <p:tgtEl>
                                          <p:spTgt spid="30"/>
                                        </p:tgtEl>
                                        <p:attrNameLst>
                                          <p:attrName>ppt_x</p:attrName>
                                        </p:attrNameLst>
                                      </p:cBhvr>
                                      <p:tavLst>
                                        <p:tav tm="0">
                                          <p:val>
                                            <p:strVal val="0-#ppt_w/2"/>
                                          </p:val>
                                        </p:tav>
                                        <p:tav tm="100000">
                                          <p:val>
                                            <p:strVal val="#ppt_x"/>
                                          </p:val>
                                        </p:tav>
                                      </p:tavLst>
                                    </p:anim>
                                    <p:anim calcmode="lin" valueType="num">
                                      <p:cBhvr additive="base">
                                        <p:cTn id="183" dur="250" fill="hold"/>
                                        <p:tgtEl>
                                          <p:spTgt spid="30"/>
                                        </p:tgtEl>
                                        <p:attrNameLst>
                                          <p:attrName>ppt_y</p:attrName>
                                        </p:attrNameLst>
                                      </p:cBhvr>
                                      <p:tavLst>
                                        <p:tav tm="0">
                                          <p:val>
                                            <p:strVal val="#ppt_y"/>
                                          </p:val>
                                        </p:tav>
                                        <p:tav tm="100000">
                                          <p:val>
                                            <p:strVal val="#ppt_y"/>
                                          </p:val>
                                        </p:tav>
                                      </p:tavLst>
                                    </p:anim>
                                  </p:childTnLst>
                                </p:cTn>
                              </p:par>
                            </p:childTnLst>
                          </p:cTn>
                        </p:par>
                        <p:par>
                          <p:cTn id="184" fill="hold">
                            <p:stCondLst>
                              <p:cond delay="3000"/>
                            </p:stCondLst>
                            <p:childTnLst>
                              <p:par>
                                <p:cTn id="185" presetID="10" presetClass="entr" presetSubtype="0" fill="hold" nodeType="afterEffect">
                                  <p:stCondLst>
                                    <p:cond delay="0"/>
                                  </p:stCondLst>
                                  <p:childTnLst>
                                    <p:set>
                                      <p:cBhvr>
                                        <p:cTn id="186" dur="1" fill="hold">
                                          <p:stCondLst>
                                            <p:cond delay="0"/>
                                          </p:stCondLst>
                                        </p:cTn>
                                        <p:tgtEl>
                                          <p:spTgt spid="53">
                                            <p:txEl>
                                              <p:pRg st="4" end="4"/>
                                            </p:txEl>
                                          </p:spTgt>
                                        </p:tgtEl>
                                        <p:attrNameLst>
                                          <p:attrName>style.visibility</p:attrName>
                                        </p:attrNameLst>
                                      </p:cBhvr>
                                      <p:to>
                                        <p:strVal val="visible"/>
                                      </p:to>
                                    </p:set>
                                    <p:animEffect transition="in" filter="fade">
                                      <p:cBhvr>
                                        <p:cTn id="187" dur="250"/>
                                        <p:tgtEl>
                                          <p:spTgt spid="53">
                                            <p:txEl>
                                              <p:pRg st="4" end="4"/>
                                            </p:txEl>
                                          </p:spTgt>
                                        </p:tgtEl>
                                      </p:cBhvr>
                                    </p:animEffect>
                                  </p:childTnLst>
                                </p:cTn>
                              </p:par>
                            </p:childTnLst>
                          </p:cTn>
                        </p:par>
                        <p:par>
                          <p:cTn id="188" fill="hold">
                            <p:stCondLst>
                              <p:cond delay="3250"/>
                            </p:stCondLst>
                            <p:childTnLst>
                              <p:par>
                                <p:cTn id="189" presetID="2" presetClass="entr" presetSubtype="8" fill="hold" grpId="0" nodeType="afterEffect">
                                  <p:stCondLst>
                                    <p:cond delay="0"/>
                                  </p:stCondLst>
                                  <p:childTnLst>
                                    <p:set>
                                      <p:cBhvr>
                                        <p:cTn id="190" dur="1" fill="hold">
                                          <p:stCondLst>
                                            <p:cond delay="0"/>
                                          </p:stCondLst>
                                        </p:cTn>
                                        <p:tgtEl>
                                          <p:spTgt spid="31"/>
                                        </p:tgtEl>
                                        <p:attrNameLst>
                                          <p:attrName>style.visibility</p:attrName>
                                        </p:attrNameLst>
                                      </p:cBhvr>
                                      <p:to>
                                        <p:strVal val="visible"/>
                                      </p:to>
                                    </p:set>
                                    <p:anim calcmode="lin" valueType="num">
                                      <p:cBhvr additive="base">
                                        <p:cTn id="191" dur="250" fill="hold"/>
                                        <p:tgtEl>
                                          <p:spTgt spid="31"/>
                                        </p:tgtEl>
                                        <p:attrNameLst>
                                          <p:attrName>ppt_x</p:attrName>
                                        </p:attrNameLst>
                                      </p:cBhvr>
                                      <p:tavLst>
                                        <p:tav tm="0">
                                          <p:val>
                                            <p:strVal val="0-#ppt_w/2"/>
                                          </p:val>
                                        </p:tav>
                                        <p:tav tm="100000">
                                          <p:val>
                                            <p:strVal val="#ppt_x"/>
                                          </p:val>
                                        </p:tav>
                                      </p:tavLst>
                                    </p:anim>
                                    <p:anim calcmode="lin" valueType="num">
                                      <p:cBhvr additive="base">
                                        <p:cTn id="192" dur="250" fill="hold"/>
                                        <p:tgtEl>
                                          <p:spTgt spid="31"/>
                                        </p:tgtEl>
                                        <p:attrNameLst>
                                          <p:attrName>ppt_y</p:attrName>
                                        </p:attrNameLst>
                                      </p:cBhvr>
                                      <p:tavLst>
                                        <p:tav tm="0">
                                          <p:val>
                                            <p:strVal val="#ppt_y"/>
                                          </p:val>
                                        </p:tav>
                                        <p:tav tm="100000">
                                          <p:val>
                                            <p:strVal val="#ppt_y"/>
                                          </p:val>
                                        </p:tav>
                                      </p:tavLst>
                                    </p:anim>
                                  </p:childTnLst>
                                </p:cTn>
                              </p:par>
                            </p:childTnLst>
                          </p:cTn>
                        </p:par>
                        <p:par>
                          <p:cTn id="193" fill="hold">
                            <p:stCondLst>
                              <p:cond delay="3500"/>
                            </p:stCondLst>
                            <p:childTnLst>
                              <p:par>
                                <p:cTn id="194" presetID="10" presetClass="entr" presetSubtype="0" fill="hold" nodeType="afterEffect">
                                  <p:stCondLst>
                                    <p:cond delay="0"/>
                                  </p:stCondLst>
                                  <p:childTnLst>
                                    <p:set>
                                      <p:cBhvr>
                                        <p:cTn id="195" dur="1" fill="hold">
                                          <p:stCondLst>
                                            <p:cond delay="0"/>
                                          </p:stCondLst>
                                        </p:cTn>
                                        <p:tgtEl>
                                          <p:spTgt spid="53">
                                            <p:txEl>
                                              <p:pRg st="5" end="5"/>
                                            </p:txEl>
                                          </p:spTgt>
                                        </p:tgtEl>
                                        <p:attrNameLst>
                                          <p:attrName>style.visibility</p:attrName>
                                        </p:attrNameLst>
                                      </p:cBhvr>
                                      <p:to>
                                        <p:strVal val="visible"/>
                                      </p:to>
                                    </p:set>
                                    <p:animEffect transition="in" filter="fade">
                                      <p:cBhvr>
                                        <p:cTn id="196" dur="250"/>
                                        <p:tgtEl>
                                          <p:spTgt spid="53">
                                            <p:txEl>
                                              <p:pRg st="5" end="5"/>
                                            </p:txEl>
                                          </p:spTgt>
                                        </p:tgtEl>
                                      </p:cBhvr>
                                    </p:animEffect>
                                  </p:childTnLst>
                                </p:cTn>
                              </p:par>
                            </p:childTnLst>
                          </p:cTn>
                        </p:par>
                        <p:par>
                          <p:cTn id="197" fill="hold">
                            <p:stCondLst>
                              <p:cond delay="3750"/>
                            </p:stCondLst>
                            <p:childTnLst>
                              <p:par>
                                <p:cTn id="198" presetID="2" presetClass="entr" presetSubtype="8" fill="hold" grpId="0" nodeType="afterEffect">
                                  <p:stCondLst>
                                    <p:cond delay="0"/>
                                  </p:stCondLst>
                                  <p:childTnLst>
                                    <p:set>
                                      <p:cBhvr>
                                        <p:cTn id="199" dur="1" fill="hold">
                                          <p:stCondLst>
                                            <p:cond delay="0"/>
                                          </p:stCondLst>
                                        </p:cTn>
                                        <p:tgtEl>
                                          <p:spTgt spid="32"/>
                                        </p:tgtEl>
                                        <p:attrNameLst>
                                          <p:attrName>style.visibility</p:attrName>
                                        </p:attrNameLst>
                                      </p:cBhvr>
                                      <p:to>
                                        <p:strVal val="visible"/>
                                      </p:to>
                                    </p:set>
                                    <p:anim calcmode="lin" valueType="num">
                                      <p:cBhvr additive="base">
                                        <p:cTn id="200" dur="250" fill="hold"/>
                                        <p:tgtEl>
                                          <p:spTgt spid="32"/>
                                        </p:tgtEl>
                                        <p:attrNameLst>
                                          <p:attrName>ppt_x</p:attrName>
                                        </p:attrNameLst>
                                      </p:cBhvr>
                                      <p:tavLst>
                                        <p:tav tm="0">
                                          <p:val>
                                            <p:strVal val="0-#ppt_w/2"/>
                                          </p:val>
                                        </p:tav>
                                        <p:tav tm="100000">
                                          <p:val>
                                            <p:strVal val="#ppt_x"/>
                                          </p:val>
                                        </p:tav>
                                      </p:tavLst>
                                    </p:anim>
                                    <p:anim calcmode="lin" valueType="num">
                                      <p:cBhvr additive="base">
                                        <p:cTn id="201" dur="250" fill="hold"/>
                                        <p:tgtEl>
                                          <p:spTgt spid="32"/>
                                        </p:tgtEl>
                                        <p:attrNameLst>
                                          <p:attrName>ppt_y</p:attrName>
                                        </p:attrNameLst>
                                      </p:cBhvr>
                                      <p:tavLst>
                                        <p:tav tm="0">
                                          <p:val>
                                            <p:strVal val="#ppt_y"/>
                                          </p:val>
                                        </p:tav>
                                        <p:tav tm="100000">
                                          <p:val>
                                            <p:strVal val="#ppt_y"/>
                                          </p:val>
                                        </p:tav>
                                      </p:tavLst>
                                    </p:anim>
                                  </p:childTnLst>
                                </p:cTn>
                              </p:par>
                            </p:childTnLst>
                          </p:cTn>
                        </p:par>
                        <p:par>
                          <p:cTn id="202" fill="hold">
                            <p:stCondLst>
                              <p:cond delay="4000"/>
                            </p:stCondLst>
                            <p:childTnLst>
                              <p:par>
                                <p:cTn id="203" presetID="10" presetClass="entr" presetSubtype="0" fill="hold" nodeType="afterEffect">
                                  <p:stCondLst>
                                    <p:cond delay="0"/>
                                  </p:stCondLst>
                                  <p:childTnLst>
                                    <p:set>
                                      <p:cBhvr>
                                        <p:cTn id="204" dur="1" fill="hold">
                                          <p:stCondLst>
                                            <p:cond delay="0"/>
                                          </p:stCondLst>
                                        </p:cTn>
                                        <p:tgtEl>
                                          <p:spTgt spid="53">
                                            <p:txEl>
                                              <p:pRg st="6" end="6"/>
                                            </p:txEl>
                                          </p:spTgt>
                                        </p:tgtEl>
                                        <p:attrNameLst>
                                          <p:attrName>style.visibility</p:attrName>
                                        </p:attrNameLst>
                                      </p:cBhvr>
                                      <p:to>
                                        <p:strVal val="visible"/>
                                      </p:to>
                                    </p:set>
                                    <p:animEffect transition="in" filter="fade">
                                      <p:cBhvr>
                                        <p:cTn id="205" dur="250"/>
                                        <p:tgtEl>
                                          <p:spTgt spid="53">
                                            <p:txEl>
                                              <p:pRg st="6" end="6"/>
                                            </p:txEl>
                                          </p:spTgt>
                                        </p:tgtEl>
                                      </p:cBhvr>
                                    </p:animEffect>
                                  </p:childTnLst>
                                </p:cTn>
                              </p:par>
                            </p:childTnLst>
                          </p:cTn>
                        </p:par>
                        <p:par>
                          <p:cTn id="206" fill="hold">
                            <p:stCondLst>
                              <p:cond delay="4250"/>
                            </p:stCondLst>
                            <p:childTnLst>
                              <p:par>
                                <p:cTn id="207" presetID="2" presetClass="entr" presetSubtype="8" fill="hold" grpId="0" nodeType="afterEffect">
                                  <p:stCondLst>
                                    <p:cond delay="0"/>
                                  </p:stCondLst>
                                  <p:childTnLst>
                                    <p:set>
                                      <p:cBhvr>
                                        <p:cTn id="208" dur="1" fill="hold">
                                          <p:stCondLst>
                                            <p:cond delay="0"/>
                                          </p:stCondLst>
                                        </p:cTn>
                                        <p:tgtEl>
                                          <p:spTgt spid="33"/>
                                        </p:tgtEl>
                                        <p:attrNameLst>
                                          <p:attrName>style.visibility</p:attrName>
                                        </p:attrNameLst>
                                      </p:cBhvr>
                                      <p:to>
                                        <p:strVal val="visible"/>
                                      </p:to>
                                    </p:set>
                                    <p:anim calcmode="lin" valueType="num">
                                      <p:cBhvr additive="base">
                                        <p:cTn id="209" dur="250" fill="hold"/>
                                        <p:tgtEl>
                                          <p:spTgt spid="33"/>
                                        </p:tgtEl>
                                        <p:attrNameLst>
                                          <p:attrName>ppt_x</p:attrName>
                                        </p:attrNameLst>
                                      </p:cBhvr>
                                      <p:tavLst>
                                        <p:tav tm="0">
                                          <p:val>
                                            <p:strVal val="0-#ppt_w/2"/>
                                          </p:val>
                                        </p:tav>
                                        <p:tav tm="100000">
                                          <p:val>
                                            <p:strVal val="#ppt_x"/>
                                          </p:val>
                                        </p:tav>
                                      </p:tavLst>
                                    </p:anim>
                                    <p:anim calcmode="lin" valueType="num">
                                      <p:cBhvr additive="base">
                                        <p:cTn id="210" dur="250" fill="hold"/>
                                        <p:tgtEl>
                                          <p:spTgt spid="33"/>
                                        </p:tgtEl>
                                        <p:attrNameLst>
                                          <p:attrName>ppt_y</p:attrName>
                                        </p:attrNameLst>
                                      </p:cBhvr>
                                      <p:tavLst>
                                        <p:tav tm="0">
                                          <p:val>
                                            <p:strVal val="#ppt_y"/>
                                          </p:val>
                                        </p:tav>
                                        <p:tav tm="100000">
                                          <p:val>
                                            <p:strVal val="#ppt_y"/>
                                          </p:val>
                                        </p:tav>
                                      </p:tavLst>
                                    </p:anim>
                                  </p:childTnLst>
                                </p:cTn>
                              </p:par>
                            </p:childTnLst>
                          </p:cTn>
                        </p:par>
                        <p:par>
                          <p:cTn id="211" fill="hold">
                            <p:stCondLst>
                              <p:cond delay="4500"/>
                            </p:stCondLst>
                            <p:childTnLst>
                              <p:par>
                                <p:cTn id="212" presetID="10" presetClass="entr" presetSubtype="0" fill="hold" nodeType="afterEffect">
                                  <p:stCondLst>
                                    <p:cond delay="0"/>
                                  </p:stCondLst>
                                  <p:childTnLst>
                                    <p:set>
                                      <p:cBhvr>
                                        <p:cTn id="213" dur="1" fill="hold">
                                          <p:stCondLst>
                                            <p:cond delay="0"/>
                                          </p:stCondLst>
                                        </p:cTn>
                                        <p:tgtEl>
                                          <p:spTgt spid="53">
                                            <p:txEl>
                                              <p:pRg st="7" end="7"/>
                                            </p:txEl>
                                          </p:spTgt>
                                        </p:tgtEl>
                                        <p:attrNameLst>
                                          <p:attrName>style.visibility</p:attrName>
                                        </p:attrNameLst>
                                      </p:cBhvr>
                                      <p:to>
                                        <p:strVal val="visible"/>
                                      </p:to>
                                    </p:set>
                                    <p:animEffect transition="in" filter="fade">
                                      <p:cBhvr>
                                        <p:cTn id="214" dur="250"/>
                                        <p:tgtEl>
                                          <p:spTgt spid="53">
                                            <p:txEl>
                                              <p:pRg st="7" end="7"/>
                                            </p:txEl>
                                          </p:spTgt>
                                        </p:tgtEl>
                                      </p:cBhvr>
                                    </p:animEffect>
                                  </p:childTnLst>
                                </p:cTn>
                              </p:par>
                            </p:childTnLst>
                          </p:cTn>
                        </p:par>
                        <p:par>
                          <p:cTn id="215" fill="hold">
                            <p:stCondLst>
                              <p:cond delay="4750"/>
                            </p:stCondLst>
                            <p:childTnLst>
                              <p:par>
                                <p:cTn id="216" presetID="2" presetClass="entr" presetSubtype="8" fill="hold" grpId="0" nodeType="afterEffect">
                                  <p:stCondLst>
                                    <p:cond delay="0"/>
                                  </p:stCondLst>
                                  <p:childTnLst>
                                    <p:set>
                                      <p:cBhvr>
                                        <p:cTn id="217" dur="1" fill="hold">
                                          <p:stCondLst>
                                            <p:cond delay="0"/>
                                          </p:stCondLst>
                                        </p:cTn>
                                        <p:tgtEl>
                                          <p:spTgt spid="34"/>
                                        </p:tgtEl>
                                        <p:attrNameLst>
                                          <p:attrName>style.visibility</p:attrName>
                                        </p:attrNameLst>
                                      </p:cBhvr>
                                      <p:to>
                                        <p:strVal val="visible"/>
                                      </p:to>
                                    </p:set>
                                    <p:anim calcmode="lin" valueType="num">
                                      <p:cBhvr additive="base">
                                        <p:cTn id="218" dur="250" fill="hold"/>
                                        <p:tgtEl>
                                          <p:spTgt spid="34"/>
                                        </p:tgtEl>
                                        <p:attrNameLst>
                                          <p:attrName>ppt_x</p:attrName>
                                        </p:attrNameLst>
                                      </p:cBhvr>
                                      <p:tavLst>
                                        <p:tav tm="0">
                                          <p:val>
                                            <p:strVal val="0-#ppt_w/2"/>
                                          </p:val>
                                        </p:tav>
                                        <p:tav tm="100000">
                                          <p:val>
                                            <p:strVal val="#ppt_x"/>
                                          </p:val>
                                        </p:tav>
                                      </p:tavLst>
                                    </p:anim>
                                    <p:anim calcmode="lin" valueType="num">
                                      <p:cBhvr additive="base">
                                        <p:cTn id="219" dur="250" fill="hold"/>
                                        <p:tgtEl>
                                          <p:spTgt spid="34"/>
                                        </p:tgtEl>
                                        <p:attrNameLst>
                                          <p:attrName>ppt_y</p:attrName>
                                        </p:attrNameLst>
                                      </p:cBhvr>
                                      <p:tavLst>
                                        <p:tav tm="0">
                                          <p:val>
                                            <p:strVal val="#ppt_y"/>
                                          </p:val>
                                        </p:tav>
                                        <p:tav tm="100000">
                                          <p:val>
                                            <p:strVal val="#ppt_y"/>
                                          </p:val>
                                        </p:tav>
                                      </p:tavLst>
                                    </p:anim>
                                  </p:childTnLst>
                                </p:cTn>
                              </p:par>
                            </p:childTnLst>
                          </p:cTn>
                        </p:par>
                        <p:par>
                          <p:cTn id="220" fill="hold">
                            <p:stCondLst>
                              <p:cond delay="5000"/>
                            </p:stCondLst>
                            <p:childTnLst>
                              <p:par>
                                <p:cTn id="221" presetID="10" presetClass="entr" presetSubtype="0" fill="hold" nodeType="afterEffect">
                                  <p:stCondLst>
                                    <p:cond delay="0"/>
                                  </p:stCondLst>
                                  <p:childTnLst>
                                    <p:set>
                                      <p:cBhvr>
                                        <p:cTn id="222" dur="1" fill="hold">
                                          <p:stCondLst>
                                            <p:cond delay="0"/>
                                          </p:stCondLst>
                                        </p:cTn>
                                        <p:tgtEl>
                                          <p:spTgt spid="53">
                                            <p:txEl>
                                              <p:pRg st="8" end="8"/>
                                            </p:txEl>
                                          </p:spTgt>
                                        </p:tgtEl>
                                        <p:attrNameLst>
                                          <p:attrName>style.visibility</p:attrName>
                                        </p:attrNameLst>
                                      </p:cBhvr>
                                      <p:to>
                                        <p:strVal val="visible"/>
                                      </p:to>
                                    </p:set>
                                    <p:animEffect transition="in" filter="fade">
                                      <p:cBhvr>
                                        <p:cTn id="223" dur="250"/>
                                        <p:tgtEl>
                                          <p:spTgt spid="53">
                                            <p:txEl>
                                              <p:pRg st="8" end="8"/>
                                            </p:txEl>
                                          </p:spTgt>
                                        </p:tgtEl>
                                      </p:cBhvr>
                                    </p:animEffect>
                                  </p:childTnLst>
                                </p:cTn>
                              </p:par>
                            </p:childTnLst>
                          </p:cTn>
                        </p:par>
                        <p:par>
                          <p:cTn id="224" fill="hold">
                            <p:stCondLst>
                              <p:cond delay="5250"/>
                            </p:stCondLst>
                            <p:childTnLst>
                              <p:par>
                                <p:cTn id="225" presetID="10" presetClass="entr" presetSubtype="0" fill="hold" grpId="0" nodeType="afterEffect">
                                  <p:stCondLst>
                                    <p:cond delay="0"/>
                                  </p:stCondLst>
                                  <p:childTnLst>
                                    <p:set>
                                      <p:cBhvr>
                                        <p:cTn id="226" dur="1" fill="hold">
                                          <p:stCondLst>
                                            <p:cond delay="0"/>
                                          </p:stCondLst>
                                        </p:cTn>
                                        <p:tgtEl>
                                          <p:spTgt spid="48"/>
                                        </p:tgtEl>
                                        <p:attrNameLst>
                                          <p:attrName>style.visibility</p:attrName>
                                        </p:attrNameLst>
                                      </p:cBhvr>
                                      <p:to>
                                        <p:strVal val="visible"/>
                                      </p:to>
                                    </p:set>
                                    <p:animEffect transition="in" filter="fade">
                                      <p:cBhvr>
                                        <p:cTn id="227" dur="250"/>
                                        <p:tgtEl>
                                          <p:spTgt spid="48"/>
                                        </p:tgtEl>
                                      </p:cBhvr>
                                    </p:animEffect>
                                  </p:childTnLst>
                                </p:cTn>
                              </p:par>
                            </p:childTnLst>
                          </p:cTn>
                        </p:par>
                        <p:par>
                          <p:cTn id="228" fill="hold">
                            <p:stCondLst>
                              <p:cond delay="5500"/>
                            </p:stCondLst>
                            <p:childTnLst>
                              <p:par>
                                <p:cTn id="229" presetID="10" presetClass="entr" presetSubtype="0" fill="hold" grpId="0" nodeType="afterEffect">
                                  <p:stCondLst>
                                    <p:cond delay="0"/>
                                  </p:stCondLst>
                                  <p:childTnLst>
                                    <p:set>
                                      <p:cBhvr>
                                        <p:cTn id="230" dur="1" fill="hold">
                                          <p:stCondLst>
                                            <p:cond delay="0"/>
                                          </p:stCondLst>
                                        </p:cTn>
                                        <p:tgtEl>
                                          <p:spTgt spid="37"/>
                                        </p:tgtEl>
                                        <p:attrNameLst>
                                          <p:attrName>style.visibility</p:attrName>
                                        </p:attrNameLst>
                                      </p:cBhvr>
                                      <p:to>
                                        <p:strVal val="visible"/>
                                      </p:to>
                                    </p:set>
                                    <p:animEffect transition="in" filter="fade">
                                      <p:cBhvr>
                                        <p:cTn id="231" dur="250"/>
                                        <p:tgtEl>
                                          <p:spTgt spid="37"/>
                                        </p:tgtEl>
                                      </p:cBhvr>
                                    </p:animEffect>
                                  </p:childTnLst>
                                </p:cTn>
                              </p:par>
                            </p:childTnLst>
                          </p:cTn>
                        </p:par>
                        <p:par>
                          <p:cTn id="232" fill="hold">
                            <p:stCondLst>
                              <p:cond delay="5750"/>
                            </p:stCondLst>
                            <p:childTnLst>
                              <p:par>
                                <p:cTn id="233" presetID="10" presetClass="entr" presetSubtype="0" fill="hold" grpId="0" nodeType="afterEffect">
                                  <p:stCondLst>
                                    <p:cond delay="0"/>
                                  </p:stCondLst>
                                  <p:childTnLst>
                                    <p:set>
                                      <p:cBhvr>
                                        <p:cTn id="234" dur="1" fill="hold">
                                          <p:stCondLst>
                                            <p:cond delay="0"/>
                                          </p:stCondLst>
                                        </p:cTn>
                                        <p:tgtEl>
                                          <p:spTgt spid="54"/>
                                        </p:tgtEl>
                                        <p:attrNameLst>
                                          <p:attrName>style.visibility</p:attrName>
                                        </p:attrNameLst>
                                      </p:cBhvr>
                                      <p:to>
                                        <p:strVal val="visible"/>
                                      </p:to>
                                    </p:set>
                                    <p:animEffect transition="in" filter="fade">
                                      <p:cBhvr>
                                        <p:cTn id="235" dur="250"/>
                                        <p:tgtEl>
                                          <p:spTgt spid="54"/>
                                        </p:tgtEl>
                                      </p:cBhvr>
                                    </p:animEffect>
                                  </p:childTnLst>
                                </p:cTn>
                              </p:par>
                            </p:childTnLst>
                          </p:cTn>
                        </p:par>
                        <p:par>
                          <p:cTn id="236" fill="hold">
                            <p:stCondLst>
                              <p:cond delay="6000"/>
                            </p:stCondLst>
                            <p:childTnLst>
                              <p:par>
                                <p:cTn id="237" presetID="2" presetClass="entr" presetSubtype="8" fill="hold" grpId="0" nodeType="afterEffect">
                                  <p:stCondLst>
                                    <p:cond delay="0"/>
                                  </p:stCondLst>
                                  <p:childTnLst>
                                    <p:set>
                                      <p:cBhvr>
                                        <p:cTn id="238" dur="1" fill="hold">
                                          <p:stCondLst>
                                            <p:cond delay="0"/>
                                          </p:stCondLst>
                                        </p:cTn>
                                        <p:tgtEl>
                                          <p:spTgt spid="39"/>
                                        </p:tgtEl>
                                        <p:attrNameLst>
                                          <p:attrName>style.visibility</p:attrName>
                                        </p:attrNameLst>
                                      </p:cBhvr>
                                      <p:to>
                                        <p:strVal val="visible"/>
                                      </p:to>
                                    </p:set>
                                    <p:anim calcmode="lin" valueType="num">
                                      <p:cBhvr additive="base">
                                        <p:cTn id="239" dur="250" fill="hold"/>
                                        <p:tgtEl>
                                          <p:spTgt spid="39"/>
                                        </p:tgtEl>
                                        <p:attrNameLst>
                                          <p:attrName>ppt_x</p:attrName>
                                        </p:attrNameLst>
                                      </p:cBhvr>
                                      <p:tavLst>
                                        <p:tav tm="0">
                                          <p:val>
                                            <p:strVal val="0-#ppt_w/2"/>
                                          </p:val>
                                        </p:tav>
                                        <p:tav tm="100000">
                                          <p:val>
                                            <p:strVal val="#ppt_x"/>
                                          </p:val>
                                        </p:tav>
                                      </p:tavLst>
                                    </p:anim>
                                    <p:anim calcmode="lin" valueType="num">
                                      <p:cBhvr additive="base">
                                        <p:cTn id="240" dur="250" fill="hold"/>
                                        <p:tgtEl>
                                          <p:spTgt spid="39"/>
                                        </p:tgtEl>
                                        <p:attrNameLst>
                                          <p:attrName>ppt_y</p:attrName>
                                        </p:attrNameLst>
                                      </p:cBhvr>
                                      <p:tavLst>
                                        <p:tav tm="0">
                                          <p:val>
                                            <p:strVal val="#ppt_y"/>
                                          </p:val>
                                        </p:tav>
                                        <p:tav tm="100000">
                                          <p:val>
                                            <p:strVal val="#ppt_y"/>
                                          </p:val>
                                        </p:tav>
                                      </p:tavLst>
                                    </p:anim>
                                  </p:childTnLst>
                                </p:cTn>
                              </p:par>
                            </p:childTnLst>
                          </p:cTn>
                        </p:par>
                        <p:par>
                          <p:cTn id="241" fill="hold">
                            <p:stCondLst>
                              <p:cond delay="6250"/>
                            </p:stCondLst>
                            <p:childTnLst>
                              <p:par>
                                <p:cTn id="242" presetID="10" presetClass="entr" presetSubtype="0" fill="hold" nodeType="afterEffect">
                                  <p:stCondLst>
                                    <p:cond delay="0"/>
                                  </p:stCondLst>
                                  <p:childTnLst>
                                    <p:set>
                                      <p:cBhvr>
                                        <p:cTn id="243" dur="1" fill="hold">
                                          <p:stCondLst>
                                            <p:cond delay="0"/>
                                          </p:stCondLst>
                                        </p:cTn>
                                        <p:tgtEl>
                                          <p:spTgt spid="55">
                                            <p:txEl>
                                              <p:pRg st="0" end="0"/>
                                            </p:txEl>
                                          </p:spTgt>
                                        </p:tgtEl>
                                        <p:attrNameLst>
                                          <p:attrName>style.visibility</p:attrName>
                                        </p:attrNameLst>
                                      </p:cBhvr>
                                      <p:to>
                                        <p:strVal val="visible"/>
                                      </p:to>
                                    </p:set>
                                    <p:animEffect transition="in" filter="fade">
                                      <p:cBhvr>
                                        <p:cTn id="244" dur="250"/>
                                        <p:tgtEl>
                                          <p:spTgt spid="55">
                                            <p:txEl>
                                              <p:pRg st="0" end="0"/>
                                            </p:txEl>
                                          </p:spTgt>
                                        </p:tgtEl>
                                      </p:cBhvr>
                                    </p:animEffect>
                                  </p:childTnLst>
                                </p:cTn>
                              </p:par>
                            </p:childTnLst>
                          </p:cTn>
                        </p:par>
                        <p:par>
                          <p:cTn id="245" fill="hold">
                            <p:stCondLst>
                              <p:cond delay="6500"/>
                            </p:stCondLst>
                            <p:childTnLst>
                              <p:par>
                                <p:cTn id="246" presetID="2" presetClass="entr" presetSubtype="8" fill="hold" grpId="0" nodeType="afterEffect">
                                  <p:stCondLst>
                                    <p:cond delay="0"/>
                                  </p:stCondLst>
                                  <p:childTnLst>
                                    <p:set>
                                      <p:cBhvr>
                                        <p:cTn id="247" dur="1" fill="hold">
                                          <p:stCondLst>
                                            <p:cond delay="0"/>
                                          </p:stCondLst>
                                        </p:cTn>
                                        <p:tgtEl>
                                          <p:spTgt spid="40"/>
                                        </p:tgtEl>
                                        <p:attrNameLst>
                                          <p:attrName>style.visibility</p:attrName>
                                        </p:attrNameLst>
                                      </p:cBhvr>
                                      <p:to>
                                        <p:strVal val="visible"/>
                                      </p:to>
                                    </p:set>
                                    <p:anim calcmode="lin" valueType="num">
                                      <p:cBhvr additive="base">
                                        <p:cTn id="248" dur="250" fill="hold"/>
                                        <p:tgtEl>
                                          <p:spTgt spid="40"/>
                                        </p:tgtEl>
                                        <p:attrNameLst>
                                          <p:attrName>ppt_x</p:attrName>
                                        </p:attrNameLst>
                                      </p:cBhvr>
                                      <p:tavLst>
                                        <p:tav tm="0">
                                          <p:val>
                                            <p:strVal val="0-#ppt_w/2"/>
                                          </p:val>
                                        </p:tav>
                                        <p:tav tm="100000">
                                          <p:val>
                                            <p:strVal val="#ppt_x"/>
                                          </p:val>
                                        </p:tav>
                                      </p:tavLst>
                                    </p:anim>
                                    <p:anim calcmode="lin" valueType="num">
                                      <p:cBhvr additive="base">
                                        <p:cTn id="249" dur="250" fill="hold"/>
                                        <p:tgtEl>
                                          <p:spTgt spid="40"/>
                                        </p:tgtEl>
                                        <p:attrNameLst>
                                          <p:attrName>ppt_y</p:attrName>
                                        </p:attrNameLst>
                                      </p:cBhvr>
                                      <p:tavLst>
                                        <p:tav tm="0">
                                          <p:val>
                                            <p:strVal val="#ppt_y"/>
                                          </p:val>
                                        </p:tav>
                                        <p:tav tm="100000">
                                          <p:val>
                                            <p:strVal val="#ppt_y"/>
                                          </p:val>
                                        </p:tav>
                                      </p:tavLst>
                                    </p:anim>
                                  </p:childTnLst>
                                </p:cTn>
                              </p:par>
                            </p:childTnLst>
                          </p:cTn>
                        </p:par>
                        <p:par>
                          <p:cTn id="250" fill="hold">
                            <p:stCondLst>
                              <p:cond delay="6750"/>
                            </p:stCondLst>
                            <p:childTnLst>
                              <p:par>
                                <p:cTn id="251" presetID="10" presetClass="entr" presetSubtype="0" fill="hold" nodeType="afterEffect">
                                  <p:stCondLst>
                                    <p:cond delay="0"/>
                                  </p:stCondLst>
                                  <p:childTnLst>
                                    <p:set>
                                      <p:cBhvr>
                                        <p:cTn id="252" dur="1" fill="hold">
                                          <p:stCondLst>
                                            <p:cond delay="0"/>
                                          </p:stCondLst>
                                        </p:cTn>
                                        <p:tgtEl>
                                          <p:spTgt spid="55">
                                            <p:txEl>
                                              <p:pRg st="1" end="1"/>
                                            </p:txEl>
                                          </p:spTgt>
                                        </p:tgtEl>
                                        <p:attrNameLst>
                                          <p:attrName>style.visibility</p:attrName>
                                        </p:attrNameLst>
                                      </p:cBhvr>
                                      <p:to>
                                        <p:strVal val="visible"/>
                                      </p:to>
                                    </p:set>
                                    <p:animEffect transition="in" filter="fade">
                                      <p:cBhvr>
                                        <p:cTn id="253" dur="250"/>
                                        <p:tgtEl>
                                          <p:spTgt spid="55">
                                            <p:txEl>
                                              <p:pRg st="1" end="1"/>
                                            </p:txEl>
                                          </p:spTgt>
                                        </p:tgtEl>
                                      </p:cBhvr>
                                    </p:animEffect>
                                  </p:childTnLst>
                                </p:cTn>
                              </p:par>
                            </p:childTnLst>
                          </p:cTn>
                        </p:par>
                        <p:par>
                          <p:cTn id="254" fill="hold">
                            <p:stCondLst>
                              <p:cond delay="7000"/>
                            </p:stCondLst>
                            <p:childTnLst>
                              <p:par>
                                <p:cTn id="255" presetID="2" presetClass="entr" presetSubtype="8" fill="hold" grpId="0" nodeType="afterEffect">
                                  <p:stCondLst>
                                    <p:cond delay="0"/>
                                  </p:stCondLst>
                                  <p:childTnLst>
                                    <p:set>
                                      <p:cBhvr>
                                        <p:cTn id="256" dur="1" fill="hold">
                                          <p:stCondLst>
                                            <p:cond delay="0"/>
                                          </p:stCondLst>
                                        </p:cTn>
                                        <p:tgtEl>
                                          <p:spTgt spid="41"/>
                                        </p:tgtEl>
                                        <p:attrNameLst>
                                          <p:attrName>style.visibility</p:attrName>
                                        </p:attrNameLst>
                                      </p:cBhvr>
                                      <p:to>
                                        <p:strVal val="visible"/>
                                      </p:to>
                                    </p:set>
                                    <p:anim calcmode="lin" valueType="num">
                                      <p:cBhvr additive="base">
                                        <p:cTn id="257" dur="250" fill="hold"/>
                                        <p:tgtEl>
                                          <p:spTgt spid="41"/>
                                        </p:tgtEl>
                                        <p:attrNameLst>
                                          <p:attrName>ppt_x</p:attrName>
                                        </p:attrNameLst>
                                      </p:cBhvr>
                                      <p:tavLst>
                                        <p:tav tm="0">
                                          <p:val>
                                            <p:strVal val="0-#ppt_w/2"/>
                                          </p:val>
                                        </p:tav>
                                        <p:tav tm="100000">
                                          <p:val>
                                            <p:strVal val="#ppt_x"/>
                                          </p:val>
                                        </p:tav>
                                      </p:tavLst>
                                    </p:anim>
                                    <p:anim calcmode="lin" valueType="num">
                                      <p:cBhvr additive="base">
                                        <p:cTn id="258" dur="250" fill="hold"/>
                                        <p:tgtEl>
                                          <p:spTgt spid="41"/>
                                        </p:tgtEl>
                                        <p:attrNameLst>
                                          <p:attrName>ppt_y</p:attrName>
                                        </p:attrNameLst>
                                      </p:cBhvr>
                                      <p:tavLst>
                                        <p:tav tm="0">
                                          <p:val>
                                            <p:strVal val="#ppt_y"/>
                                          </p:val>
                                        </p:tav>
                                        <p:tav tm="100000">
                                          <p:val>
                                            <p:strVal val="#ppt_y"/>
                                          </p:val>
                                        </p:tav>
                                      </p:tavLst>
                                    </p:anim>
                                  </p:childTnLst>
                                </p:cTn>
                              </p:par>
                            </p:childTnLst>
                          </p:cTn>
                        </p:par>
                        <p:par>
                          <p:cTn id="259" fill="hold">
                            <p:stCondLst>
                              <p:cond delay="7250"/>
                            </p:stCondLst>
                            <p:childTnLst>
                              <p:par>
                                <p:cTn id="260" presetID="10" presetClass="entr" presetSubtype="0" fill="hold" nodeType="afterEffect">
                                  <p:stCondLst>
                                    <p:cond delay="0"/>
                                  </p:stCondLst>
                                  <p:childTnLst>
                                    <p:set>
                                      <p:cBhvr>
                                        <p:cTn id="261" dur="1" fill="hold">
                                          <p:stCondLst>
                                            <p:cond delay="0"/>
                                          </p:stCondLst>
                                        </p:cTn>
                                        <p:tgtEl>
                                          <p:spTgt spid="55">
                                            <p:txEl>
                                              <p:pRg st="2" end="2"/>
                                            </p:txEl>
                                          </p:spTgt>
                                        </p:tgtEl>
                                        <p:attrNameLst>
                                          <p:attrName>style.visibility</p:attrName>
                                        </p:attrNameLst>
                                      </p:cBhvr>
                                      <p:to>
                                        <p:strVal val="visible"/>
                                      </p:to>
                                    </p:set>
                                    <p:animEffect transition="in" filter="fade">
                                      <p:cBhvr>
                                        <p:cTn id="262" dur="250"/>
                                        <p:tgtEl>
                                          <p:spTgt spid="55">
                                            <p:txEl>
                                              <p:pRg st="2" end="2"/>
                                            </p:txEl>
                                          </p:spTgt>
                                        </p:tgtEl>
                                      </p:cBhvr>
                                    </p:animEffect>
                                  </p:childTnLst>
                                </p:cTn>
                              </p:par>
                            </p:childTnLst>
                          </p:cTn>
                        </p:par>
                        <p:par>
                          <p:cTn id="263" fill="hold">
                            <p:stCondLst>
                              <p:cond delay="7500"/>
                            </p:stCondLst>
                            <p:childTnLst>
                              <p:par>
                                <p:cTn id="264" presetID="2" presetClass="entr" presetSubtype="8" fill="hold" grpId="0" nodeType="afterEffect">
                                  <p:stCondLst>
                                    <p:cond delay="0"/>
                                  </p:stCondLst>
                                  <p:childTnLst>
                                    <p:set>
                                      <p:cBhvr>
                                        <p:cTn id="265" dur="1" fill="hold">
                                          <p:stCondLst>
                                            <p:cond delay="0"/>
                                          </p:stCondLst>
                                        </p:cTn>
                                        <p:tgtEl>
                                          <p:spTgt spid="42"/>
                                        </p:tgtEl>
                                        <p:attrNameLst>
                                          <p:attrName>style.visibility</p:attrName>
                                        </p:attrNameLst>
                                      </p:cBhvr>
                                      <p:to>
                                        <p:strVal val="visible"/>
                                      </p:to>
                                    </p:set>
                                    <p:anim calcmode="lin" valueType="num">
                                      <p:cBhvr additive="base">
                                        <p:cTn id="266" dur="250" fill="hold"/>
                                        <p:tgtEl>
                                          <p:spTgt spid="42"/>
                                        </p:tgtEl>
                                        <p:attrNameLst>
                                          <p:attrName>ppt_x</p:attrName>
                                        </p:attrNameLst>
                                      </p:cBhvr>
                                      <p:tavLst>
                                        <p:tav tm="0">
                                          <p:val>
                                            <p:strVal val="0-#ppt_w/2"/>
                                          </p:val>
                                        </p:tav>
                                        <p:tav tm="100000">
                                          <p:val>
                                            <p:strVal val="#ppt_x"/>
                                          </p:val>
                                        </p:tav>
                                      </p:tavLst>
                                    </p:anim>
                                    <p:anim calcmode="lin" valueType="num">
                                      <p:cBhvr additive="base">
                                        <p:cTn id="267" dur="250" fill="hold"/>
                                        <p:tgtEl>
                                          <p:spTgt spid="42"/>
                                        </p:tgtEl>
                                        <p:attrNameLst>
                                          <p:attrName>ppt_y</p:attrName>
                                        </p:attrNameLst>
                                      </p:cBhvr>
                                      <p:tavLst>
                                        <p:tav tm="0">
                                          <p:val>
                                            <p:strVal val="#ppt_y"/>
                                          </p:val>
                                        </p:tav>
                                        <p:tav tm="100000">
                                          <p:val>
                                            <p:strVal val="#ppt_y"/>
                                          </p:val>
                                        </p:tav>
                                      </p:tavLst>
                                    </p:anim>
                                  </p:childTnLst>
                                </p:cTn>
                              </p:par>
                            </p:childTnLst>
                          </p:cTn>
                        </p:par>
                        <p:par>
                          <p:cTn id="268" fill="hold">
                            <p:stCondLst>
                              <p:cond delay="7750"/>
                            </p:stCondLst>
                            <p:childTnLst>
                              <p:par>
                                <p:cTn id="269" presetID="10" presetClass="entr" presetSubtype="0" fill="hold" nodeType="afterEffect">
                                  <p:stCondLst>
                                    <p:cond delay="0"/>
                                  </p:stCondLst>
                                  <p:childTnLst>
                                    <p:set>
                                      <p:cBhvr>
                                        <p:cTn id="270" dur="1" fill="hold">
                                          <p:stCondLst>
                                            <p:cond delay="0"/>
                                          </p:stCondLst>
                                        </p:cTn>
                                        <p:tgtEl>
                                          <p:spTgt spid="55">
                                            <p:txEl>
                                              <p:pRg st="3" end="3"/>
                                            </p:txEl>
                                          </p:spTgt>
                                        </p:tgtEl>
                                        <p:attrNameLst>
                                          <p:attrName>style.visibility</p:attrName>
                                        </p:attrNameLst>
                                      </p:cBhvr>
                                      <p:to>
                                        <p:strVal val="visible"/>
                                      </p:to>
                                    </p:set>
                                    <p:animEffect transition="in" filter="fade">
                                      <p:cBhvr>
                                        <p:cTn id="271" dur="250"/>
                                        <p:tgtEl>
                                          <p:spTgt spid="55">
                                            <p:txEl>
                                              <p:pRg st="3" end="3"/>
                                            </p:txEl>
                                          </p:spTgt>
                                        </p:tgtEl>
                                      </p:cBhvr>
                                    </p:animEffect>
                                  </p:childTnLst>
                                </p:cTn>
                              </p:par>
                            </p:childTnLst>
                          </p:cTn>
                        </p:par>
                        <p:par>
                          <p:cTn id="272" fill="hold">
                            <p:stCondLst>
                              <p:cond delay="8000"/>
                            </p:stCondLst>
                            <p:childTnLst>
                              <p:par>
                                <p:cTn id="273" presetID="2" presetClass="entr" presetSubtype="8" fill="hold" grpId="0" nodeType="afterEffect">
                                  <p:stCondLst>
                                    <p:cond delay="0"/>
                                  </p:stCondLst>
                                  <p:childTnLst>
                                    <p:set>
                                      <p:cBhvr>
                                        <p:cTn id="274" dur="1" fill="hold">
                                          <p:stCondLst>
                                            <p:cond delay="0"/>
                                          </p:stCondLst>
                                        </p:cTn>
                                        <p:tgtEl>
                                          <p:spTgt spid="43"/>
                                        </p:tgtEl>
                                        <p:attrNameLst>
                                          <p:attrName>style.visibility</p:attrName>
                                        </p:attrNameLst>
                                      </p:cBhvr>
                                      <p:to>
                                        <p:strVal val="visible"/>
                                      </p:to>
                                    </p:set>
                                    <p:anim calcmode="lin" valueType="num">
                                      <p:cBhvr additive="base">
                                        <p:cTn id="275" dur="250" fill="hold"/>
                                        <p:tgtEl>
                                          <p:spTgt spid="43"/>
                                        </p:tgtEl>
                                        <p:attrNameLst>
                                          <p:attrName>ppt_x</p:attrName>
                                        </p:attrNameLst>
                                      </p:cBhvr>
                                      <p:tavLst>
                                        <p:tav tm="0">
                                          <p:val>
                                            <p:strVal val="0-#ppt_w/2"/>
                                          </p:val>
                                        </p:tav>
                                        <p:tav tm="100000">
                                          <p:val>
                                            <p:strVal val="#ppt_x"/>
                                          </p:val>
                                        </p:tav>
                                      </p:tavLst>
                                    </p:anim>
                                    <p:anim calcmode="lin" valueType="num">
                                      <p:cBhvr additive="base">
                                        <p:cTn id="276" dur="250" fill="hold"/>
                                        <p:tgtEl>
                                          <p:spTgt spid="43"/>
                                        </p:tgtEl>
                                        <p:attrNameLst>
                                          <p:attrName>ppt_y</p:attrName>
                                        </p:attrNameLst>
                                      </p:cBhvr>
                                      <p:tavLst>
                                        <p:tav tm="0">
                                          <p:val>
                                            <p:strVal val="#ppt_y"/>
                                          </p:val>
                                        </p:tav>
                                        <p:tav tm="100000">
                                          <p:val>
                                            <p:strVal val="#ppt_y"/>
                                          </p:val>
                                        </p:tav>
                                      </p:tavLst>
                                    </p:anim>
                                  </p:childTnLst>
                                </p:cTn>
                              </p:par>
                            </p:childTnLst>
                          </p:cTn>
                        </p:par>
                        <p:par>
                          <p:cTn id="277" fill="hold">
                            <p:stCondLst>
                              <p:cond delay="8250"/>
                            </p:stCondLst>
                            <p:childTnLst>
                              <p:par>
                                <p:cTn id="278" presetID="10" presetClass="entr" presetSubtype="0" fill="hold" nodeType="afterEffect">
                                  <p:stCondLst>
                                    <p:cond delay="0"/>
                                  </p:stCondLst>
                                  <p:childTnLst>
                                    <p:set>
                                      <p:cBhvr>
                                        <p:cTn id="279" dur="1" fill="hold">
                                          <p:stCondLst>
                                            <p:cond delay="0"/>
                                          </p:stCondLst>
                                        </p:cTn>
                                        <p:tgtEl>
                                          <p:spTgt spid="55">
                                            <p:txEl>
                                              <p:pRg st="4" end="4"/>
                                            </p:txEl>
                                          </p:spTgt>
                                        </p:tgtEl>
                                        <p:attrNameLst>
                                          <p:attrName>style.visibility</p:attrName>
                                        </p:attrNameLst>
                                      </p:cBhvr>
                                      <p:to>
                                        <p:strVal val="visible"/>
                                      </p:to>
                                    </p:set>
                                    <p:animEffect transition="in" filter="fade">
                                      <p:cBhvr>
                                        <p:cTn id="280" dur="250"/>
                                        <p:tgtEl>
                                          <p:spTgt spid="55">
                                            <p:txEl>
                                              <p:pRg st="4" end="4"/>
                                            </p:txEl>
                                          </p:spTgt>
                                        </p:tgtEl>
                                      </p:cBhvr>
                                    </p:animEffect>
                                  </p:childTnLst>
                                </p:cTn>
                              </p:par>
                            </p:childTnLst>
                          </p:cTn>
                        </p:par>
                        <p:par>
                          <p:cTn id="281" fill="hold">
                            <p:stCondLst>
                              <p:cond delay="8500"/>
                            </p:stCondLst>
                            <p:childTnLst>
                              <p:par>
                                <p:cTn id="282" presetID="2" presetClass="entr" presetSubtype="8" fill="hold" grpId="0" nodeType="afterEffect">
                                  <p:stCondLst>
                                    <p:cond delay="0"/>
                                  </p:stCondLst>
                                  <p:childTnLst>
                                    <p:set>
                                      <p:cBhvr>
                                        <p:cTn id="283" dur="1" fill="hold">
                                          <p:stCondLst>
                                            <p:cond delay="0"/>
                                          </p:stCondLst>
                                        </p:cTn>
                                        <p:tgtEl>
                                          <p:spTgt spid="44"/>
                                        </p:tgtEl>
                                        <p:attrNameLst>
                                          <p:attrName>style.visibility</p:attrName>
                                        </p:attrNameLst>
                                      </p:cBhvr>
                                      <p:to>
                                        <p:strVal val="visible"/>
                                      </p:to>
                                    </p:set>
                                    <p:anim calcmode="lin" valueType="num">
                                      <p:cBhvr additive="base">
                                        <p:cTn id="284" dur="250" fill="hold"/>
                                        <p:tgtEl>
                                          <p:spTgt spid="44"/>
                                        </p:tgtEl>
                                        <p:attrNameLst>
                                          <p:attrName>ppt_x</p:attrName>
                                        </p:attrNameLst>
                                      </p:cBhvr>
                                      <p:tavLst>
                                        <p:tav tm="0">
                                          <p:val>
                                            <p:strVal val="0-#ppt_w/2"/>
                                          </p:val>
                                        </p:tav>
                                        <p:tav tm="100000">
                                          <p:val>
                                            <p:strVal val="#ppt_x"/>
                                          </p:val>
                                        </p:tav>
                                      </p:tavLst>
                                    </p:anim>
                                    <p:anim calcmode="lin" valueType="num">
                                      <p:cBhvr additive="base">
                                        <p:cTn id="285" dur="250" fill="hold"/>
                                        <p:tgtEl>
                                          <p:spTgt spid="44"/>
                                        </p:tgtEl>
                                        <p:attrNameLst>
                                          <p:attrName>ppt_y</p:attrName>
                                        </p:attrNameLst>
                                      </p:cBhvr>
                                      <p:tavLst>
                                        <p:tav tm="0">
                                          <p:val>
                                            <p:strVal val="#ppt_y"/>
                                          </p:val>
                                        </p:tav>
                                        <p:tav tm="100000">
                                          <p:val>
                                            <p:strVal val="#ppt_y"/>
                                          </p:val>
                                        </p:tav>
                                      </p:tavLst>
                                    </p:anim>
                                  </p:childTnLst>
                                </p:cTn>
                              </p:par>
                            </p:childTnLst>
                          </p:cTn>
                        </p:par>
                        <p:par>
                          <p:cTn id="286" fill="hold">
                            <p:stCondLst>
                              <p:cond delay="8750"/>
                            </p:stCondLst>
                            <p:childTnLst>
                              <p:par>
                                <p:cTn id="287" presetID="10" presetClass="entr" presetSubtype="0" fill="hold" nodeType="afterEffect">
                                  <p:stCondLst>
                                    <p:cond delay="0"/>
                                  </p:stCondLst>
                                  <p:childTnLst>
                                    <p:set>
                                      <p:cBhvr>
                                        <p:cTn id="288" dur="1" fill="hold">
                                          <p:stCondLst>
                                            <p:cond delay="0"/>
                                          </p:stCondLst>
                                        </p:cTn>
                                        <p:tgtEl>
                                          <p:spTgt spid="55">
                                            <p:txEl>
                                              <p:pRg st="5" end="5"/>
                                            </p:txEl>
                                          </p:spTgt>
                                        </p:tgtEl>
                                        <p:attrNameLst>
                                          <p:attrName>style.visibility</p:attrName>
                                        </p:attrNameLst>
                                      </p:cBhvr>
                                      <p:to>
                                        <p:strVal val="visible"/>
                                      </p:to>
                                    </p:set>
                                    <p:animEffect transition="in" filter="fade">
                                      <p:cBhvr>
                                        <p:cTn id="289" dur="250"/>
                                        <p:tgtEl>
                                          <p:spTgt spid="55">
                                            <p:txEl>
                                              <p:pRg st="5" end="5"/>
                                            </p:txEl>
                                          </p:spTgt>
                                        </p:tgtEl>
                                      </p:cBhvr>
                                    </p:animEffect>
                                  </p:childTnLst>
                                </p:cTn>
                              </p:par>
                            </p:childTnLst>
                          </p:cTn>
                        </p:par>
                        <p:par>
                          <p:cTn id="290" fill="hold">
                            <p:stCondLst>
                              <p:cond delay="9000"/>
                            </p:stCondLst>
                            <p:childTnLst>
                              <p:par>
                                <p:cTn id="291" presetID="2" presetClass="entr" presetSubtype="8" fill="hold" grpId="0" nodeType="afterEffect">
                                  <p:stCondLst>
                                    <p:cond delay="0"/>
                                  </p:stCondLst>
                                  <p:childTnLst>
                                    <p:set>
                                      <p:cBhvr>
                                        <p:cTn id="292" dur="1" fill="hold">
                                          <p:stCondLst>
                                            <p:cond delay="0"/>
                                          </p:stCondLst>
                                        </p:cTn>
                                        <p:tgtEl>
                                          <p:spTgt spid="45"/>
                                        </p:tgtEl>
                                        <p:attrNameLst>
                                          <p:attrName>style.visibility</p:attrName>
                                        </p:attrNameLst>
                                      </p:cBhvr>
                                      <p:to>
                                        <p:strVal val="visible"/>
                                      </p:to>
                                    </p:set>
                                    <p:anim calcmode="lin" valueType="num">
                                      <p:cBhvr additive="base">
                                        <p:cTn id="293" dur="250" fill="hold"/>
                                        <p:tgtEl>
                                          <p:spTgt spid="45"/>
                                        </p:tgtEl>
                                        <p:attrNameLst>
                                          <p:attrName>ppt_x</p:attrName>
                                        </p:attrNameLst>
                                      </p:cBhvr>
                                      <p:tavLst>
                                        <p:tav tm="0">
                                          <p:val>
                                            <p:strVal val="0-#ppt_w/2"/>
                                          </p:val>
                                        </p:tav>
                                        <p:tav tm="100000">
                                          <p:val>
                                            <p:strVal val="#ppt_x"/>
                                          </p:val>
                                        </p:tav>
                                      </p:tavLst>
                                    </p:anim>
                                    <p:anim calcmode="lin" valueType="num">
                                      <p:cBhvr additive="base">
                                        <p:cTn id="294" dur="250" fill="hold"/>
                                        <p:tgtEl>
                                          <p:spTgt spid="45"/>
                                        </p:tgtEl>
                                        <p:attrNameLst>
                                          <p:attrName>ppt_y</p:attrName>
                                        </p:attrNameLst>
                                      </p:cBhvr>
                                      <p:tavLst>
                                        <p:tav tm="0">
                                          <p:val>
                                            <p:strVal val="#ppt_y"/>
                                          </p:val>
                                        </p:tav>
                                        <p:tav tm="100000">
                                          <p:val>
                                            <p:strVal val="#ppt_y"/>
                                          </p:val>
                                        </p:tav>
                                      </p:tavLst>
                                    </p:anim>
                                  </p:childTnLst>
                                </p:cTn>
                              </p:par>
                            </p:childTnLst>
                          </p:cTn>
                        </p:par>
                        <p:par>
                          <p:cTn id="295" fill="hold">
                            <p:stCondLst>
                              <p:cond delay="9250"/>
                            </p:stCondLst>
                            <p:childTnLst>
                              <p:par>
                                <p:cTn id="296" presetID="10" presetClass="entr" presetSubtype="0" fill="hold" nodeType="afterEffect">
                                  <p:stCondLst>
                                    <p:cond delay="0"/>
                                  </p:stCondLst>
                                  <p:childTnLst>
                                    <p:set>
                                      <p:cBhvr>
                                        <p:cTn id="297" dur="1" fill="hold">
                                          <p:stCondLst>
                                            <p:cond delay="0"/>
                                          </p:stCondLst>
                                        </p:cTn>
                                        <p:tgtEl>
                                          <p:spTgt spid="55">
                                            <p:txEl>
                                              <p:pRg st="6" end="6"/>
                                            </p:txEl>
                                          </p:spTgt>
                                        </p:tgtEl>
                                        <p:attrNameLst>
                                          <p:attrName>style.visibility</p:attrName>
                                        </p:attrNameLst>
                                      </p:cBhvr>
                                      <p:to>
                                        <p:strVal val="visible"/>
                                      </p:to>
                                    </p:set>
                                    <p:animEffect transition="in" filter="fade">
                                      <p:cBhvr>
                                        <p:cTn id="298" dur="250"/>
                                        <p:tgtEl>
                                          <p:spTgt spid="55">
                                            <p:txEl>
                                              <p:pRg st="6" end="6"/>
                                            </p:txEl>
                                          </p:spTgt>
                                        </p:tgtEl>
                                      </p:cBhvr>
                                    </p:animEffect>
                                  </p:childTnLst>
                                </p:cTn>
                              </p:par>
                            </p:childTnLst>
                          </p:cTn>
                        </p:par>
                        <p:par>
                          <p:cTn id="299" fill="hold">
                            <p:stCondLst>
                              <p:cond delay="9500"/>
                            </p:stCondLst>
                            <p:childTnLst>
                              <p:par>
                                <p:cTn id="300" presetID="2" presetClass="entr" presetSubtype="8" fill="hold" grpId="0" nodeType="afterEffect">
                                  <p:stCondLst>
                                    <p:cond delay="0"/>
                                  </p:stCondLst>
                                  <p:childTnLst>
                                    <p:set>
                                      <p:cBhvr>
                                        <p:cTn id="301" dur="1" fill="hold">
                                          <p:stCondLst>
                                            <p:cond delay="0"/>
                                          </p:stCondLst>
                                        </p:cTn>
                                        <p:tgtEl>
                                          <p:spTgt spid="46"/>
                                        </p:tgtEl>
                                        <p:attrNameLst>
                                          <p:attrName>style.visibility</p:attrName>
                                        </p:attrNameLst>
                                      </p:cBhvr>
                                      <p:to>
                                        <p:strVal val="visible"/>
                                      </p:to>
                                    </p:set>
                                    <p:anim calcmode="lin" valueType="num">
                                      <p:cBhvr additive="base">
                                        <p:cTn id="302" dur="250" fill="hold"/>
                                        <p:tgtEl>
                                          <p:spTgt spid="46"/>
                                        </p:tgtEl>
                                        <p:attrNameLst>
                                          <p:attrName>ppt_x</p:attrName>
                                        </p:attrNameLst>
                                      </p:cBhvr>
                                      <p:tavLst>
                                        <p:tav tm="0">
                                          <p:val>
                                            <p:strVal val="0-#ppt_w/2"/>
                                          </p:val>
                                        </p:tav>
                                        <p:tav tm="100000">
                                          <p:val>
                                            <p:strVal val="#ppt_x"/>
                                          </p:val>
                                        </p:tav>
                                      </p:tavLst>
                                    </p:anim>
                                    <p:anim calcmode="lin" valueType="num">
                                      <p:cBhvr additive="base">
                                        <p:cTn id="303" dur="250" fill="hold"/>
                                        <p:tgtEl>
                                          <p:spTgt spid="46"/>
                                        </p:tgtEl>
                                        <p:attrNameLst>
                                          <p:attrName>ppt_y</p:attrName>
                                        </p:attrNameLst>
                                      </p:cBhvr>
                                      <p:tavLst>
                                        <p:tav tm="0">
                                          <p:val>
                                            <p:strVal val="#ppt_y"/>
                                          </p:val>
                                        </p:tav>
                                        <p:tav tm="100000">
                                          <p:val>
                                            <p:strVal val="#ppt_y"/>
                                          </p:val>
                                        </p:tav>
                                      </p:tavLst>
                                    </p:anim>
                                  </p:childTnLst>
                                </p:cTn>
                              </p:par>
                            </p:childTnLst>
                          </p:cTn>
                        </p:par>
                        <p:par>
                          <p:cTn id="304" fill="hold">
                            <p:stCondLst>
                              <p:cond delay="9750"/>
                            </p:stCondLst>
                            <p:childTnLst>
                              <p:par>
                                <p:cTn id="305" presetID="10" presetClass="entr" presetSubtype="0" fill="hold" nodeType="afterEffect">
                                  <p:stCondLst>
                                    <p:cond delay="0"/>
                                  </p:stCondLst>
                                  <p:childTnLst>
                                    <p:set>
                                      <p:cBhvr>
                                        <p:cTn id="306" dur="1" fill="hold">
                                          <p:stCondLst>
                                            <p:cond delay="0"/>
                                          </p:stCondLst>
                                        </p:cTn>
                                        <p:tgtEl>
                                          <p:spTgt spid="55">
                                            <p:txEl>
                                              <p:pRg st="7" end="7"/>
                                            </p:txEl>
                                          </p:spTgt>
                                        </p:tgtEl>
                                        <p:attrNameLst>
                                          <p:attrName>style.visibility</p:attrName>
                                        </p:attrNameLst>
                                      </p:cBhvr>
                                      <p:to>
                                        <p:strVal val="visible"/>
                                      </p:to>
                                    </p:set>
                                    <p:animEffect transition="in" filter="fade">
                                      <p:cBhvr>
                                        <p:cTn id="307" dur="250"/>
                                        <p:tgtEl>
                                          <p:spTgt spid="5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4" grpId="0"/>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7" grpId="0"/>
      <p:bldP spid="39" grpId="0" animBg="1"/>
      <p:bldP spid="40" grpId="0" animBg="1"/>
      <p:bldP spid="41" grpId="0" animBg="1"/>
      <p:bldP spid="42" grpId="0" animBg="1"/>
      <p:bldP spid="43" grpId="0" animBg="1"/>
      <p:bldP spid="44" grpId="0" animBg="1"/>
      <p:bldP spid="45" grpId="0" animBg="1"/>
      <p:bldP spid="46" grpId="0" animBg="1"/>
      <p:bldP spid="48" grpId="0" animBg="1"/>
      <p:bldP spid="47" grpId="0" animBg="1"/>
      <p:bldP spid="52" grpId="0" animBg="1"/>
      <p:bldP spid="5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14178" y="2092144"/>
            <a:ext cx="11197883" cy="1615843"/>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51588" y="2107334"/>
            <a:ext cx="11412755" cy="1687641"/>
          </a:xfrm>
          <a:prstGeom prst="rect">
            <a:avLst/>
          </a:prstGeom>
          <a:noFill/>
        </p:spPr>
        <p:txBody>
          <a:bodyPr wrap="square" rtlCol="0">
            <a:spAutoFit/>
          </a:bodyPr>
          <a:lstStyle/>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HIDXMVCJNUESQYPZBTRLWOKFGA</a:t>
            </a:r>
          </a:p>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   *  5&amp;    !1   3%</a:t>
            </a:r>
          </a:p>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    0  ^4    )    #2</a:t>
            </a:r>
          </a:p>
        </p:txBody>
      </p:sp>
      <p:sp>
        <p:nvSpPr>
          <p:cNvPr id="2" name="Title 1"/>
          <p:cNvSpPr>
            <a:spLocks noGrp="1"/>
          </p:cNvSpPr>
          <p:nvPr>
            <p:ph type="title"/>
          </p:nvPr>
        </p:nvSpPr>
        <p:spPr>
          <a:xfrm>
            <a:off x="838200" y="365125"/>
            <a:ext cx="10515600" cy="1325563"/>
          </a:xfrm>
        </p:spPr>
        <p:txBody>
          <a:bodyPr/>
          <a:lstStyle/>
          <a:p>
            <a:pPr algn="r"/>
            <a:r>
              <a:rPr lang="en-US" b="1" dirty="0">
                <a:solidFill>
                  <a:srgbClr val="92D050"/>
                </a:solidFill>
                <a:latin typeface="+mn-lt"/>
              </a:rPr>
              <a:t>Homophonic Substitution Cipher – Encrypt</a:t>
            </a:r>
            <a:endParaRPr lang="en-US" dirty="0">
              <a:latin typeface="+mn-lt"/>
            </a:endParaRPr>
          </a:p>
        </p:txBody>
      </p:sp>
      <p:sp>
        <p:nvSpPr>
          <p:cNvPr id="4" name="TextBox 3"/>
          <p:cNvSpPr txBox="1"/>
          <p:nvPr/>
        </p:nvSpPr>
        <p:spPr>
          <a:xfrm>
            <a:off x="258739" y="1332875"/>
            <a:ext cx="11412755" cy="830997"/>
          </a:xfrm>
          <a:prstGeom prst="rect">
            <a:avLst/>
          </a:prstGeom>
          <a:noFill/>
        </p:spPr>
        <p:txBody>
          <a:bodyPr wrap="square" rtlCol="0">
            <a:spAutoFit/>
          </a:bodyPr>
          <a:lstStyle/>
          <a:p>
            <a:r>
              <a:rPr lang="en-US" sz="4800" b="1" spc="500" dirty="0">
                <a:solidFill>
                  <a:srgbClr val="00B0F0"/>
                </a:solidFill>
                <a:latin typeface="Courier New" panose="02070309020205020404" pitchFamily="49" charset="0"/>
                <a:cs typeface="Courier New" panose="02070309020205020404" pitchFamily="49" charset="0"/>
              </a:rPr>
              <a:t>ABCDEFGHIJKLMNOPQRSTUVWXYZ</a:t>
            </a:r>
          </a:p>
        </p:txBody>
      </p:sp>
      <p:sp>
        <p:nvSpPr>
          <p:cNvPr id="5" name="Rectangle 4"/>
          <p:cNvSpPr/>
          <p:nvPr/>
        </p:nvSpPr>
        <p:spPr>
          <a:xfrm>
            <a:off x="314178" y="1438531"/>
            <a:ext cx="11197884"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618435" y="3756061"/>
            <a:ext cx="10990469" cy="1384995"/>
          </a:xfrm>
          <a:prstGeom prst="rect">
            <a:avLst/>
          </a:prstGeom>
        </p:spPr>
        <p:txBody>
          <a:bodyPr wrap="square">
            <a:spAutoFit/>
          </a:bodyPr>
          <a:lstStyle/>
          <a:p>
            <a:r>
              <a:rPr lang="en-US" sz="2800" b="1" dirty="0">
                <a:solidFill>
                  <a:srgbClr val="FFFF00"/>
                </a:solidFill>
                <a:latin typeface="Courier New" panose="02070309020205020404" pitchFamily="49" charset="0"/>
                <a:cs typeface="Courier New" panose="02070309020205020404" pitchFamily="49" charset="0"/>
              </a:rPr>
              <a:t>TRUE GREATNESS IS MEASURED BY HOW MUCH FREEDOM YOU GIVE TO OTHERS NOT BY HOW MUCH YOU CAN COERCE OTHERS TO DO WHAT YOU WANT</a:t>
            </a:r>
          </a:p>
        </p:txBody>
      </p:sp>
      <p:graphicFrame>
        <p:nvGraphicFramePr>
          <p:cNvPr id="6" name="Table 5"/>
          <p:cNvGraphicFramePr>
            <a:graphicFrameLocks noGrp="1"/>
          </p:cNvGraphicFramePr>
          <p:nvPr>
            <p:extLst>
              <p:ext uri="{D42A27DB-BD31-4B8C-83A1-F6EECF244321}">
                <p14:modId xmlns:p14="http://schemas.microsoft.com/office/powerpoint/2010/main" val="1635305600"/>
              </p:ext>
            </p:extLst>
          </p:nvPr>
        </p:nvGraphicFramePr>
        <p:xfrm>
          <a:off x="618435" y="5419532"/>
          <a:ext cx="10946312" cy="1097280"/>
        </p:xfrm>
        <a:graphic>
          <a:graphicData uri="http://schemas.openxmlformats.org/drawingml/2006/table">
            <a:tbl>
              <a:tblPr firstRow="1" bandRow="1">
                <a:tableStyleId>{2D5ABB26-0587-4C30-8999-92F81FD0307C}</a:tableStyleId>
              </a:tblPr>
              <a:tblGrid>
                <a:gridCol w="421012">
                  <a:extLst>
                    <a:ext uri="{9D8B030D-6E8A-4147-A177-3AD203B41FA5}">
                      <a16:colId xmlns:a16="http://schemas.microsoft.com/office/drawing/2014/main" val="1422182939"/>
                    </a:ext>
                  </a:extLst>
                </a:gridCol>
                <a:gridCol w="421012">
                  <a:extLst>
                    <a:ext uri="{9D8B030D-6E8A-4147-A177-3AD203B41FA5}">
                      <a16:colId xmlns:a16="http://schemas.microsoft.com/office/drawing/2014/main" val="1456410437"/>
                    </a:ext>
                  </a:extLst>
                </a:gridCol>
                <a:gridCol w="421012">
                  <a:extLst>
                    <a:ext uri="{9D8B030D-6E8A-4147-A177-3AD203B41FA5}">
                      <a16:colId xmlns:a16="http://schemas.microsoft.com/office/drawing/2014/main" val="2681263522"/>
                    </a:ext>
                  </a:extLst>
                </a:gridCol>
                <a:gridCol w="421012">
                  <a:extLst>
                    <a:ext uri="{9D8B030D-6E8A-4147-A177-3AD203B41FA5}">
                      <a16:colId xmlns:a16="http://schemas.microsoft.com/office/drawing/2014/main" val="3107445130"/>
                    </a:ext>
                  </a:extLst>
                </a:gridCol>
                <a:gridCol w="421012">
                  <a:extLst>
                    <a:ext uri="{9D8B030D-6E8A-4147-A177-3AD203B41FA5}">
                      <a16:colId xmlns:a16="http://schemas.microsoft.com/office/drawing/2014/main" val="1158435935"/>
                    </a:ext>
                  </a:extLst>
                </a:gridCol>
                <a:gridCol w="421012">
                  <a:extLst>
                    <a:ext uri="{9D8B030D-6E8A-4147-A177-3AD203B41FA5}">
                      <a16:colId xmlns:a16="http://schemas.microsoft.com/office/drawing/2014/main" val="1913229693"/>
                    </a:ext>
                  </a:extLst>
                </a:gridCol>
                <a:gridCol w="421012">
                  <a:extLst>
                    <a:ext uri="{9D8B030D-6E8A-4147-A177-3AD203B41FA5}">
                      <a16:colId xmlns:a16="http://schemas.microsoft.com/office/drawing/2014/main" val="183040873"/>
                    </a:ext>
                  </a:extLst>
                </a:gridCol>
                <a:gridCol w="421012">
                  <a:extLst>
                    <a:ext uri="{9D8B030D-6E8A-4147-A177-3AD203B41FA5}">
                      <a16:colId xmlns:a16="http://schemas.microsoft.com/office/drawing/2014/main" val="4157030930"/>
                    </a:ext>
                  </a:extLst>
                </a:gridCol>
                <a:gridCol w="421012">
                  <a:extLst>
                    <a:ext uri="{9D8B030D-6E8A-4147-A177-3AD203B41FA5}">
                      <a16:colId xmlns:a16="http://schemas.microsoft.com/office/drawing/2014/main" val="3621391175"/>
                    </a:ext>
                  </a:extLst>
                </a:gridCol>
                <a:gridCol w="421012">
                  <a:extLst>
                    <a:ext uri="{9D8B030D-6E8A-4147-A177-3AD203B41FA5}">
                      <a16:colId xmlns:a16="http://schemas.microsoft.com/office/drawing/2014/main" val="302986549"/>
                    </a:ext>
                  </a:extLst>
                </a:gridCol>
                <a:gridCol w="421012">
                  <a:extLst>
                    <a:ext uri="{9D8B030D-6E8A-4147-A177-3AD203B41FA5}">
                      <a16:colId xmlns:a16="http://schemas.microsoft.com/office/drawing/2014/main" val="1839777987"/>
                    </a:ext>
                  </a:extLst>
                </a:gridCol>
                <a:gridCol w="421012">
                  <a:extLst>
                    <a:ext uri="{9D8B030D-6E8A-4147-A177-3AD203B41FA5}">
                      <a16:colId xmlns:a16="http://schemas.microsoft.com/office/drawing/2014/main" val="4071546067"/>
                    </a:ext>
                  </a:extLst>
                </a:gridCol>
                <a:gridCol w="421012">
                  <a:extLst>
                    <a:ext uri="{9D8B030D-6E8A-4147-A177-3AD203B41FA5}">
                      <a16:colId xmlns:a16="http://schemas.microsoft.com/office/drawing/2014/main" val="143673472"/>
                    </a:ext>
                  </a:extLst>
                </a:gridCol>
                <a:gridCol w="421012">
                  <a:extLst>
                    <a:ext uri="{9D8B030D-6E8A-4147-A177-3AD203B41FA5}">
                      <a16:colId xmlns:a16="http://schemas.microsoft.com/office/drawing/2014/main" val="536248113"/>
                    </a:ext>
                  </a:extLst>
                </a:gridCol>
                <a:gridCol w="421012">
                  <a:extLst>
                    <a:ext uri="{9D8B030D-6E8A-4147-A177-3AD203B41FA5}">
                      <a16:colId xmlns:a16="http://schemas.microsoft.com/office/drawing/2014/main" val="2396976485"/>
                    </a:ext>
                  </a:extLst>
                </a:gridCol>
                <a:gridCol w="421012">
                  <a:extLst>
                    <a:ext uri="{9D8B030D-6E8A-4147-A177-3AD203B41FA5}">
                      <a16:colId xmlns:a16="http://schemas.microsoft.com/office/drawing/2014/main" val="2711609110"/>
                    </a:ext>
                  </a:extLst>
                </a:gridCol>
                <a:gridCol w="421012">
                  <a:extLst>
                    <a:ext uri="{9D8B030D-6E8A-4147-A177-3AD203B41FA5}">
                      <a16:colId xmlns:a16="http://schemas.microsoft.com/office/drawing/2014/main" val="1674921760"/>
                    </a:ext>
                  </a:extLst>
                </a:gridCol>
                <a:gridCol w="421012">
                  <a:extLst>
                    <a:ext uri="{9D8B030D-6E8A-4147-A177-3AD203B41FA5}">
                      <a16:colId xmlns:a16="http://schemas.microsoft.com/office/drawing/2014/main" val="2088161740"/>
                    </a:ext>
                  </a:extLst>
                </a:gridCol>
                <a:gridCol w="421012">
                  <a:extLst>
                    <a:ext uri="{9D8B030D-6E8A-4147-A177-3AD203B41FA5}">
                      <a16:colId xmlns:a16="http://schemas.microsoft.com/office/drawing/2014/main" val="4284741922"/>
                    </a:ext>
                  </a:extLst>
                </a:gridCol>
                <a:gridCol w="421012">
                  <a:extLst>
                    <a:ext uri="{9D8B030D-6E8A-4147-A177-3AD203B41FA5}">
                      <a16:colId xmlns:a16="http://schemas.microsoft.com/office/drawing/2014/main" val="1767339331"/>
                    </a:ext>
                  </a:extLst>
                </a:gridCol>
                <a:gridCol w="421012">
                  <a:extLst>
                    <a:ext uri="{9D8B030D-6E8A-4147-A177-3AD203B41FA5}">
                      <a16:colId xmlns:a16="http://schemas.microsoft.com/office/drawing/2014/main" val="278923919"/>
                    </a:ext>
                  </a:extLst>
                </a:gridCol>
                <a:gridCol w="421012">
                  <a:extLst>
                    <a:ext uri="{9D8B030D-6E8A-4147-A177-3AD203B41FA5}">
                      <a16:colId xmlns:a16="http://schemas.microsoft.com/office/drawing/2014/main" val="2207831031"/>
                    </a:ext>
                  </a:extLst>
                </a:gridCol>
                <a:gridCol w="421012">
                  <a:extLst>
                    <a:ext uri="{9D8B030D-6E8A-4147-A177-3AD203B41FA5}">
                      <a16:colId xmlns:a16="http://schemas.microsoft.com/office/drawing/2014/main" val="3333767308"/>
                    </a:ext>
                  </a:extLst>
                </a:gridCol>
                <a:gridCol w="421012">
                  <a:extLst>
                    <a:ext uri="{9D8B030D-6E8A-4147-A177-3AD203B41FA5}">
                      <a16:colId xmlns:a16="http://schemas.microsoft.com/office/drawing/2014/main" val="3932724095"/>
                    </a:ext>
                  </a:extLst>
                </a:gridCol>
                <a:gridCol w="421012">
                  <a:extLst>
                    <a:ext uri="{9D8B030D-6E8A-4147-A177-3AD203B41FA5}">
                      <a16:colId xmlns:a16="http://schemas.microsoft.com/office/drawing/2014/main" val="835300016"/>
                    </a:ext>
                  </a:extLst>
                </a:gridCol>
                <a:gridCol w="421012">
                  <a:extLst>
                    <a:ext uri="{9D8B030D-6E8A-4147-A177-3AD203B41FA5}">
                      <a16:colId xmlns:a16="http://schemas.microsoft.com/office/drawing/2014/main" val="2124109482"/>
                    </a:ext>
                  </a:extLst>
                </a:gridCol>
              </a:tblGrid>
              <a:tr h="370840">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U</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I</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U</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10361210"/>
                  </a:ext>
                </a:extLst>
              </a:tr>
              <a:tr h="370840">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743112759"/>
                  </a:ext>
                </a:extLst>
              </a:tr>
            </a:tbl>
          </a:graphicData>
        </a:graphic>
      </p:graphicFrame>
    </p:spTree>
    <p:extLst>
      <p:ext uri="{BB962C8B-B14F-4D97-AF65-F5344CB8AC3E}">
        <p14:creationId xmlns:p14="http://schemas.microsoft.com/office/powerpoint/2010/main" val="2845629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500"/>
                                        <p:tgtEl>
                                          <p:spTgt spid="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4" grpId="0"/>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14178" y="2092144"/>
            <a:ext cx="11197883" cy="1615843"/>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51588" y="2107334"/>
            <a:ext cx="11412755" cy="1687641"/>
          </a:xfrm>
          <a:prstGeom prst="rect">
            <a:avLst/>
          </a:prstGeom>
          <a:noFill/>
        </p:spPr>
        <p:txBody>
          <a:bodyPr wrap="square" rtlCol="0">
            <a:spAutoFit/>
          </a:bodyPr>
          <a:lstStyle/>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HIDXMVCJNUESQYPZBTRLWOKFGA</a:t>
            </a:r>
          </a:p>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   *  5&amp;    !1   3%</a:t>
            </a:r>
          </a:p>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    0  ^4    )    #2</a:t>
            </a:r>
          </a:p>
        </p:txBody>
      </p:sp>
      <p:sp>
        <p:nvSpPr>
          <p:cNvPr id="2" name="Title 1"/>
          <p:cNvSpPr>
            <a:spLocks noGrp="1"/>
          </p:cNvSpPr>
          <p:nvPr>
            <p:ph type="title"/>
          </p:nvPr>
        </p:nvSpPr>
        <p:spPr>
          <a:xfrm>
            <a:off x="838200" y="365125"/>
            <a:ext cx="10515600" cy="1325563"/>
          </a:xfrm>
        </p:spPr>
        <p:txBody>
          <a:bodyPr/>
          <a:lstStyle/>
          <a:p>
            <a:pPr algn="r"/>
            <a:r>
              <a:rPr lang="en-US" b="1" dirty="0">
                <a:solidFill>
                  <a:srgbClr val="92D050"/>
                </a:solidFill>
                <a:latin typeface="+mn-lt"/>
              </a:rPr>
              <a:t>Homophonic Substitution Cipher – Encrypt</a:t>
            </a:r>
            <a:endParaRPr lang="en-US" dirty="0">
              <a:latin typeface="+mn-lt"/>
            </a:endParaRPr>
          </a:p>
        </p:txBody>
      </p:sp>
      <p:sp>
        <p:nvSpPr>
          <p:cNvPr id="4" name="TextBox 3"/>
          <p:cNvSpPr txBox="1"/>
          <p:nvPr/>
        </p:nvSpPr>
        <p:spPr>
          <a:xfrm>
            <a:off x="258739" y="1332875"/>
            <a:ext cx="11412755" cy="830997"/>
          </a:xfrm>
          <a:prstGeom prst="rect">
            <a:avLst/>
          </a:prstGeom>
          <a:noFill/>
        </p:spPr>
        <p:txBody>
          <a:bodyPr wrap="square" rtlCol="0">
            <a:spAutoFit/>
          </a:bodyPr>
          <a:lstStyle/>
          <a:p>
            <a:r>
              <a:rPr lang="en-US" sz="4800" b="1" spc="500" dirty="0">
                <a:solidFill>
                  <a:srgbClr val="00B0F0"/>
                </a:solidFill>
                <a:latin typeface="Courier New" panose="02070309020205020404" pitchFamily="49" charset="0"/>
                <a:cs typeface="Courier New" panose="02070309020205020404" pitchFamily="49" charset="0"/>
              </a:rPr>
              <a:t>ABCDEFGHIJKLMNOPQRSTUVWXYZ</a:t>
            </a:r>
          </a:p>
        </p:txBody>
      </p:sp>
      <p:sp>
        <p:nvSpPr>
          <p:cNvPr id="5" name="Rectangle 4"/>
          <p:cNvSpPr/>
          <p:nvPr/>
        </p:nvSpPr>
        <p:spPr>
          <a:xfrm>
            <a:off x="314178" y="1438531"/>
            <a:ext cx="11197884"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618435" y="3756061"/>
            <a:ext cx="10990469" cy="1384995"/>
          </a:xfrm>
          <a:prstGeom prst="rect">
            <a:avLst/>
          </a:prstGeom>
        </p:spPr>
        <p:txBody>
          <a:bodyPr wrap="square">
            <a:spAutoFit/>
          </a:bodyPr>
          <a:lstStyle/>
          <a:p>
            <a:r>
              <a:rPr lang="en-US" sz="2800" b="1" dirty="0">
                <a:solidFill>
                  <a:srgbClr val="FFFF00"/>
                </a:solidFill>
                <a:latin typeface="Courier New" panose="02070309020205020404" pitchFamily="49" charset="0"/>
                <a:cs typeface="Courier New" panose="02070309020205020404" pitchFamily="49" charset="0"/>
              </a:rPr>
              <a:t>TRUE GREATNESS IS MEASURED BY HOW MUCH FREEDOM YOU GIVE TO OTHERS NOT BY HOW MUCH YOU CAN COERCE OTHERS TO DO WHAT YOU WANT</a:t>
            </a:r>
          </a:p>
        </p:txBody>
      </p:sp>
      <p:graphicFrame>
        <p:nvGraphicFramePr>
          <p:cNvPr id="6" name="Table 5"/>
          <p:cNvGraphicFramePr>
            <a:graphicFrameLocks noGrp="1"/>
          </p:cNvGraphicFramePr>
          <p:nvPr>
            <p:extLst/>
          </p:nvPr>
        </p:nvGraphicFramePr>
        <p:xfrm>
          <a:off x="618435" y="5419532"/>
          <a:ext cx="10946312" cy="1097280"/>
        </p:xfrm>
        <a:graphic>
          <a:graphicData uri="http://schemas.openxmlformats.org/drawingml/2006/table">
            <a:tbl>
              <a:tblPr firstRow="1" bandRow="1">
                <a:tableStyleId>{2D5ABB26-0587-4C30-8999-92F81FD0307C}</a:tableStyleId>
              </a:tblPr>
              <a:tblGrid>
                <a:gridCol w="421012">
                  <a:extLst>
                    <a:ext uri="{9D8B030D-6E8A-4147-A177-3AD203B41FA5}">
                      <a16:colId xmlns:a16="http://schemas.microsoft.com/office/drawing/2014/main" val="1422182939"/>
                    </a:ext>
                  </a:extLst>
                </a:gridCol>
                <a:gridCol w="421012">
                  <a:extLst>
                    <a:ext uri="{9D8B030D-6E8A-4147-A177-3AD203B41FA5}">
                      <a16:colId xmlns:a16="http://schemas.microsoft.com/office/drawing/2014/main" val="1456410437"/>
                    </a:ext>
                  </a:extLst>
                </a:gridCol>
                <a:gridCol w="421012">
                  <a:extLst>
                    <a:ext uri="{9D8B030D-6E8A-4147-A177-3AD203B41FA5}">
                      <a16:colId xmlns:a16="http://schemas.microsoft.com/office/drawing/2014/main" val="2681263522"/>
                    </a:ext>
                  </a:extLst>
                </a:gridCol>
                <a:gridCol w="421012">
                  <a:extLst>
                    <a:ext uri="{9D8B030D-6E8A-4147-A177-3AD203B41FA5}">
                      <a16:colId xmlns:a16="http://schemas.microsoft.com/office/drawing/2014/main" val="3107445130"/>
                    </a:ext>
                  </a:extLst>
                </a:gridCol>
                <a:gridCol w="421012">
                  <a:extLst>
                    <a:ext uri="{9D8B030D-6E8A-4147-A177-3AD203B41FA5}">
                      <a16:colId xmlns:a16="http://schemas.microsoft.com/office/drawing/2014/main" val="1158435935"/>
                    </a:ext>
                  </a:extLst>
                </a:gridCol>
                <a:gridCol w="421012">
                  <a:extLst>
                    <a:ext uri="{9D8B030D-6E8A-4147-A177-3AD203B41FA5}">
                      <a16:colId xmlns:a16="http://schemas.microsoft.com/office/drawing/2014/main" val="1913229693"/>
                    </a:ext>
                  </a:extLst>
                </a:gridCol>
                <a:gridCol w="421012">
                  <a:extLst>
                    <a:ext uri="{9D8B030D-6E8A-4147-A177-3AD203B41FA5}">
                      <a16:colId xmlns:a16="http://schemas.microsoft.com/office/drawing/2014/main" val="183040873"/>
                    </a:ext>
                  </a:extLst>
                </a:gridCol>
                <a:gridCol w="421012">
                  <a:extLst>
                    <a:ext uri="{9D8B030D-6E8A-4147-A177-3AD203B41FA5}">
                      <a16:colId xmlns:a16="http://schemas.microsoft.com/office/drawing/2014/main" val="4157030930"/>
                    </a:ext>
                  </a:extLst>
                </a:gridCol>
                <a:gridCol w="421012">
                  <a:extLst>
                    <a:ext uri="{9D8B030D-6E8A-4147-A177-3AD203B41FA5}">
                      <a16:colId xmlns:a16="http://schemas.microsoft.com/office/drawing/2014/main" val="3621391175"/>
                    </a:ext>
                  </a:extLst>
                </a:gridCol>
                <a:gridCol w="421012">
                  <a:extLst>
                    <a:ext uri="{9D8B030D-6E8A-4147-A177-3AD203B41FA5}">
                      <a16:colId xmlns:a16="http://schemas.microsoft.com/office/drawing/2014/main" val="302986549"/>
                    </a:ext>
                  </a:extLst>
                </a:gridCol>
                <a:gridCol w="421012">
                  <a:extLst>
                    <a:ext uri="{9D8B030D-6E8A-4147-A177-3AD203B41FA5}">
                      <a16:colId xmlns:a16="http://schemas.microsoft.com/office/drawing/2014/main" val="1839777987"/>
                    </a:ext>
                  </a:extLst>
                </a:gridCol>
                <a:gridCol w="421012">
                  <a:extLst>
                    <a:ext uri="{9D8B030D-6E8A-4147-A177-3AD203B41FA5}">
                      <a16:colId xmlns:a16="http://schemas.microsoft.com/office/drawing/2014/main" val="4071546067"/>
                    </a:ext>
                  </a:extLst>
                </a:gridCol>
                <a:gridCol w="421012">
                  <a:extLst>
                    <a:ext uri="{9D8B030D-6E8A-4147-A177-3AD203B41FA5}">
                      <a16:colId xmlns:a16="http://schemas.microsoft.com/office/drawing/2014/main" val="143673472"/>
                    </a:ext>
                  </a:extLst>
                </a:gridCol>
                <a:gridCol w="421012">
                  <a:extLst>
                    <a:ext uri="{9D8B030D-6E8A-4147-A177-3AD203B41FA5}">
                      <a16:colId xmlns:a16="http://schemas.microsoft.com/office/drawing/2014/main" val="536248113"/>
                    </a:ext>
                  </a:extLst>
                </a:gridCol>
                <a:gridCol w="421012">
                  <a:extLst>
                    <a:ext uri="{9D8B030D-6E8A-4147-A177-3AD203B41FA5}">
                      <a16:colId xmlns:a16="http://schemas.microsoft.com/office/drawing/2014/main" val="2396976485"/>
                    </a:ext>
                  </a:extLst>
                </a:gridCol>
                <a:gridCol w="421012">
                  <a:extLst>
                    <a:ext uri="{9D8B030D-6E8A-4147-A177-3AD203B41FA5}">
                      <a16:colId xmlns:a16="http://schemas.microsoft.com/office/drawing/2014/main" val="2711609110"/>
                    </a:ext>
                  </a:extLst>
                </a:gridCol>
                <a:gridCol w="421012">
                  <a:extLst>
                    <a:ext uri="{9D8B030D-6E8A-4147-A177-3AD203B41FA5}">
                      <a16:colId xmlns:a16="http://schemas.microsoft.com/office/drawing/2014/main" val="1674921760"/>
                    </a:ext>
                  </a:extLst>
                </a:gridCol>
                <a:gridCol w="421012">
                  <a:extLst>
                    <a:ext uri="{9D8B030D-6E8A-4147-A177-3AD203B41FA5}">
                      <a16:colId xmlns:a16="http://schemas.microsoft.com/office/drawing/2014/main" val="2088161740"/>
                    </a:ext>
                  </a:extLst>
                </a:gridCol>
                <a:gridCol w="421012">
                  <a:extLst>
                    <a:ext uri="{9D8B030D-6E8A-4147-A177-3AD203B41FA5}">
                      <a16:colId xmlns:a16="http://schemas.microsoft.com/office/drawing/2014/main" val="4284741922"/>
                    </a:ext>
                  </a:extLst>
                </a:gridCol>
                <a:gridCol w="421012">
                  <a:extLst>
                    <a:ext uri="{9D8B030D-6E8A-4147-A177-3AD203B41FA5}">
                      <a16:colId xmlns:a16="http://schemas.microsoft.com/office/drawing/2014/main" val="1767339331"/>
                    </a:ext>
                  </a:extLst>
                </a:gridCol>
                <a:gridCol w="421012">
                  <a:extLst>
                    <a:ext uri="{9D8B030D-6E8A-4147-A177-3AD203B41FA5}">
                      <a16:colId xmlns:a16="http://schemas.microsoft.com/office/drawing/2014/main" val="278923919"/>
                    </a:ext>
                  </a:extLst>
                </a:gridCol>
                <a:gridCol w="421012">
                  <a:extLst>
                    <a:ext uri="{9D8B030D-6E8A-4147-A177-3AD203B41FA5}">
                      <a16:colId xmlns:a16="http://schemas.microsoft.com/office/drawing/2014/main" val="2207831031"/>
                    </a:ext>
                  </a:extLst>
                </a:gridCol>
                <a:gridCol w="421012">
                  <a:extLst>
                    <a:ext uri="{9D8B030D-6E8A-4147-A177-3AD203B41FA5}">
                      <a16:colId xmlns:a16="http://schemas.microsoft.com/office/drawing/2014/main" val="3333767308"/>
                    </a:ext>
                  </a:extLst>
                </a:gridCol>
                <a:gridCol w="421012">
                  <a:extLst>
                    <a:ext uri="{9D8B030D-6E8A-4147-A177-3AD203B41FA5}">
                      <a16:colId xmlns:a16="http://schemas.microsoft.com/office/drawing/2014/main" val="3932724095"/>
                    </a:ext>
                  </a:extLst>
                </a:gridCol>
                <a:gridCol w="421012">
                  <a:extLst>
                    <a:ext uri="{9D8B030D-6E8A-4147-A177-3AD203B41FA5}">
                      <a16:colId xmlns:a16="http://schemas.microsoft.com/office/drawing/2014/main" val="835300016"/>
                    </a:ext>
                  </a:extLst>
                </a:gridCol>
                <a:gridCol w="421012">
                  <a:extLst>
                    <a:ext uri="{9D8B030D-6E8A-4147-A177-3AD203B41FA5}">
                      <a16:colId xmlns:a16="http://schemas.microsoft.com/office/drawing/2014/main" val="2124109482"/>
                    </a:ext>
                  </a:extLst>
                </a:gridCol>
              </a:tblGrid>
              <a:tr h="370840">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U</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I</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U</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10361210"/>
                  </a:ext>
                </a:extLst>
              </a:tr>
              <a:tr h="370840">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743112759"/>
                  </a:ext>
                </a:extLst>
              </a:tr>
            </a:tbl>
          </a:graphicData>
        </a:graphic>
      </p:graphicFrame>
      <p:sp>
        <p:nvSpPr>
          <p:cNvPr id="9" name="Rectangle 8"/>
          <p:cNvSpPr/>
          <p:nvPr/>
        </p:nvSpPr>
        <p:spPr>
          <a:xfrm>
            <a:off x="609600" y="5451952"/>
            <a:ext cx="457200" cy="45720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33966" y="5948985"/>
            <a:ext cx="415498" cy="553998"/>
          </a:xfrm>
          <a:prstGeom prst="rect">
            <a:avLst/>
          </a:prstGeom>
        </p:spPr>
        <p:txBody>
          <a:bodyPr wrap="none">
            <a:spAutoFit/>
          </a:bodyPr>
          <a:lstStyle/>
          <a:p>
            <a:r>
              <a:rPr lang="en-US" sz="3000" b="1" dirty="0">
                <a:solidFill>
                  <a:schemeClr val="accent2"/>
                </a:solidFill>
                <a:latin typeface="Courier New" panose="02070309020205020404" pitchFamily="49" charset="0"/>
                <a:cs typeface="Courier New" panose="02070309020205020404" pitchFamily="49" charset="0"/>
              </a:rPr>
              <a:t>%</a:t>
            </a:r>
            <a:endParaRPr lang="en-US" sz="3000" dirty="0">
              <a:solidFill>
                <a:schemeClr val="accent2"/>
              </a:solidFill>
            </a:endParaRPr>
          </a:p>
        </p:txBody>
      </p:sp>
    </p:spTree>
    <p:extLst>
      <p:ext uri="{BB962C8B-B14F-4D97-AF65-F5344CB8AC3E}">
        <p14:creationId xmlns:p14="http://schemas.microsoft.com/office/powerpoint/2010/main" val="1471485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3"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0" nodeType="clickEffect">
                                  <p:stCondLst>
                                    <p:cond delay="0"/>
                                  </p:stCondLst>
                                  <p:childTnLst>
                                    <p:animMotion origin="layout" path="M -0.00039 -7.40741E-7 L 0.64349 -0.57801 " pathEditMode="relative" rAng="0" ptsTypes="AA">
                                      <p:cBhvr>
                                        <p:cTn id="11" dur="1000" fill="hold"/>
                                        <p:tgtEl>
                                          <p:spTgt spid="9"/>
                                        </p:tgtEl>
                                        <p:attrNameLst>
                                          <p:attrName>ppt_x</p:attrName>
                                          <p:attrName>ppt_y</p:attrName>
                                        </p:attrNameLst>
                                      </p:cBhvr>
                                      <p:rCtr x="32227" y="-28866"/>
                                    </p:animMotion>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grpId="1" nodeType="clickEffect">
                                  <p:stCondLst>
                                    <p:cond delay="0"/>
                                  </p:stCondLst>
                                  <p:childTnLst>
                                    <p:animMotion origin="layout" path="M 0.64349 -0.57801 L 0.64362 -0.4838 " pathEditMode="relative" rAng="0" ptsTypes="AA">
                                      <p:cBhvr>
                                        <p:cTn id="15" dur="1000" fill="hold"/>
                                        <p:tgtEl>
                                          <p:spTgt spid="9"/>
                                        </p:tgtEl>
                                        <p:attrNameLst>
                                          <p:attrName>ppt_x</p:attrName>
                                          <p:attrName>ppt_y</p:attrName>
                                        </p:attrNameLst>
                                      </p:cBhvr>
                                      <p:rCtr x="0" y="4699"/>
                                    </p:animMotion>
                                  </p:childTnLst>
                                </p:cTn>
                              </p:par>
                              <p:par>
                                <p:cTn id="16" presetID="7" presetClass="emph" presetSubtype="2" fill="hold" nodeType="withEffect">
                                  <p:stCondLst>
                                    <p:cond delay="0"/>
                                  </p:stCondLst>
                                  <p:childTnLst>
                                    <p:animClr clrSpc="rgb" dir="cw">
                                      <p:cBhvr>
                                        <p:cTn id="17" dur="1000" fill="hold"/>
                                        <p:tgtEl>
                                          <p:spTgt spid="9"/>
                                        </p:tgtEl>
                                        <p:attrNameLst>
                                          <p:attrName>stroke.color</p:attrName>
                                        </p:attrNameLst>
                                      </p:cBhvr>
                                      <p:to>
                                        <a:schemeClr val="accent2"/>
                                      </p:to>
                                    </p:animClr>
                                    <p:set>
                                      <p:cBhvr>
                                        <p:cTn id="18" dur="1000" fill="hold"/>
                                        <p:tgtEl>
                                          <p:spTgt spid="9"/>
                                        </p:tgtEl>
                                        <p:attrNameLst>
                                          <p:attrName>stroke.on</p:attrName>
                                        </p:attrNameLst>
                                      </p:cBhvr>
                                      <p:to>
                                        <p:strVal val="true"/>
                                      </p:to>
                                    </p:set>
                                  </p:childTnLst>
                                </p:cTn>
                              </p:par>
                            </p:childTnLst>
                          </p:cTn>
                        </p:par>
                        <p:par>
                          <p:cTn id="19" fill="hold">
                            <p:stCondLst>
                              <p:cond delay="1000"/>
                            </p:stCondLst>
                            <p:childTnLst>
                              <p:par>
                                <p:cTn id="20" presetID="42" presetClass="path" presetSubtype="0" accel="50000" decel="50000" fill="hold" grpId="4" nodeType="afterEffect">
                                  <p:stCondLst>
                                    <p:cond delay="0"/>
                                  </p:stCondLst>
                                  <p:childTnLst>
                                    <p:animMotion origin="layout" path="M 0.64362 -0.4838 L 0.64427 -0.33843 " pathEditMode="relative" rAng="0" ptsTypes="AA">
                                      <p:cBhvr>
                                        <p:cTn id="21" dur="1000" fill="hold"/>
                                        <p:tgtEl>
                                          <p:spTgt spid="9"/>
                                        </p:tgtEl>
                                        <p:attrNameLst>
                                          <p:attrName>ppt_x</p:attrName>
                                          <p:attrName>ppt_y</p:attrName>
                                        </p:attrNameLst>
                                      </p:cBhvr>
                                      <p:rCtr x="26" y="7269"/>
                                    </p:animMotion>
                                  </p:childTnLst>
                                </p:cTn>
                              </p:par>
                            </p:childTnLst>
                          </p:cTn>
                        </p:par>
                        <p:par>
                          <p:cTn id="22" fill="hold">
                            <p:stCondLst>
                              <p:cond delay="2000"/>
                            </p:stCondLst>
                            <p:childTnLst>
                              <p:par>
                                <p:cTn id="23" presetID="42" presetClass="path" presetSubtype="0" accel="50000" decel="50000" fill="hold" grpId="5" nodeType="afterEffect">
                                  <p:stCondLst>
                                    <p:cond delay="0"/>
                                  </p:stCondLst>
                                  <p:childTnLst>
                                    <p:animMotion origin="layout" path="M 0.64427 -0.33843 L 0.64362 -0.41064 " pathEditMode="relative" rAng="0" ptsTypes="AA">
                                      <p:cBhvr>
                                        <p:cTn id="24" dur="1000" fill="hold"/>
                                        <p:tgtEl>
                                          <p:spTgt spid="9"/>
                                        </p:tgtEl>
                                        <p:attrNameLst>
                                          <p:attrName>ppt_x</p:attrName>
                                          <p:attrName>ppt_y</p:attrName>
                                        </p:attrNameLst>
                                      </p:cBhvr>
                                      <p:rCtr x="0" y="-3681"/>
                                    </p:animMotion>
                                  </p:childTnLst>
                                </p:cTn>
                              </p:par>
                            </p:childTnLst>
                          </p:cTn>
                        </p:par>
                      </p:childTnLst>
                    </p:cTn>
                  </p:par>
                  <p:par>
                    <p:cTn id="25" fill="hold">
                      <p:stCondLst>
                        <p:cond delay="indefinite"/>
                      </p:stCondLst>
                      <p:childTnLst>
                        <p:par>
                          <p:cTn id="26" fill="hold">
                            <p:stCondLst>
                              <p:cond delay="0"/>
                            </p:stCondLst>
                            <p:childTnLst>
                              <p:par>
                                <p:cTn id="27" presetID="42" presetClass="path" presetSubtype="0" accel="50000" decel="50000" fill="hold" grpId="2" nodeType="clickEffect">
                                  <p:stCondLst>
                                    <p:cond delay="0"/>
                                  </p:stCondLst>
                                  <p:childTnLst>
                                    <p:animMotion origin="layout" path="M 0.64362 -0.41065 L 0.00039 0.07986 " pathEditMode="relative" rAng="0" ptsTypes="AA">
                                      <p:cBhvr>
                                        <p:cTn id="28" dur="1000" fill="hold"/>
                                        <p:tgtEl>
                                          <p:spTgt spid="9"/>
                                        </p:tgtEl>
                                        <p:attrNameLst>
                                          <p:attrName>ppt_x</p:attrName>
                                          <p:attrName>ppt_y</p:attrName>
                                        </p:attrNameLst>
                                      </p:cBhvr>
                                      <p:rCtr x="-32161" y="24514"/>
                                    </p:animMotion>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10">
                                            <p:txEl>
                                              <p:pRg st="0" end="0"/>
                                            </p:txEl>
                                          </p:spTgt>
                                        </p:tgtEl>
                                        <p:attrNameLst>
                                          <p:attrName>style.visibility</p:attrName>
                                        </p:attrNameLst>
                                      </p:cBhvr>
                                      <p:to>
                                        <p:strVal val="visible"/>
                                      </p:to>
                                    </p:set>
                                    <p:animEffect transition="in" filter="fade">
                                      <p:cBhvr>
                                        <p:cTn id="32"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9" grpId="2" animBg="1"/>
      <p:bldP spid="9" grpId="3" animBg="1"/>
      <p:bldP spid="9" grpId="4" animBg="1"/>
      <p:bldP spid="9" grpId="5"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14178" y="2092144"/>
            <a:ext cx="11197883" cy="1615843"/>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51588" y="2107334"/>
            <a:ext cx="11412755" cy="1687641"/>
          </a:xfrm>
          <a:prstGeom prst="rect">
            <a:avLst/>
          </a:prstGeom>
          <a:noFill/>
        </p:spPr>
        <p:txBody>
          <a:bodyPr wrap="square" rtlCol="0">
            <a:spAutoFit/>
          </a:bodyPr>
          <a:lstStyle/>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HIDXMVCJNUESQYPZBTRLWOKFGA</a:t>
            </a:r>
          </a:p>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   *  5&amp;    !1   3%</a:t>
            </a:r>
          </a:p>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    0  ^4    )    #2</a:t>
            </a:r>
          </a:p>
        </p:txBody>
      </p:sp>
      <p:sp>
        <p:nvSpPr>
          <p:cNvPr id="2" name="Title 1"/>
          <p:cNvSpPr>
            <a:spLocks noGrp="1"/>
          </p:cNvSpPr>
          <p:nvPr>
            <p:ph type="title"/>
          </p:nvPr>
        </p:nvSpPr>
        <p:spPr>
          <a:xfrm>
            <a:off x="838200" y="365125"/>
            <a:ext cx="10515600" cy="1325563"/>
          </a:xfrm>
        </p:spPr>
        <p:txBody>
          <a:bodyPr/>
          <a:lstStyle/>
          <a:p>
            <a:pPr algn="r"/>
            <a:r>
              <a:rPr lang="en-US" b="1" dirty="0">
                <a:solidFill>
                  <a:srgbClr val="92D050"/>
                </a:solidFill>
                <a:latin typeface="+mn-lt"/>
              </a:rPr>
              <a:t>Homophonic Substitution Cipher – Encrypt</a:t>
            </a:r>
            <a:endParaRPr lang="en-US" dirty="0">
              <a:latin typeface="+mn-lt"/>
            </a:endParaRPr>
          </a:p>
        </p:txBody>
      </p:sp>
      <p:sp>
        <p:nvSpPr>
          <p:cNvPr id="4" name="TextBox 3"/>
          <p:cNvSpPr txBox="1"/>
          <p:nvPr/>
        </p:nvSpPr>
        <p:spPr>
          <a:xfrm>
            <a:off x="258739" y="1332875"/>
            <a:ext cx="11412755" cy="830997"/>
          </a:xfrm>
          <a:prstGeom prst="rect">
            <a:avLst/>
          </a:prstGeom>
          <a:noFill/>
        </p:spPr>
        <p:txBody>
          <a:bodyPr wrap="square" rtlCol="0">
            <a:spAutoFit/>
          </a:bodyPr>
          <a:lstStyle/>
          <a:p>
            <a:r>
              <a:rPr lang="en-US" sz="4800" b="1" spc="500" dirty="0">
                <a:solidFill>
                  <a:srgbClr val="00B0F0"/>
                </a:solidFill>
                <a:latin typeface="Courier New" panose="02070309020205020404" pitchFamily="49" charset="0"/>
                <a:cs typeface="Courier New" panose="02070309020205020404" pitchFamily="49" charset="0"/>
              </a:rPr>
              <a:t>ABCDEFGHIJKLMNOPQRSTUVWXYZ</a:t>
            </a:r>
          </a:p>
        </p:txBody>
      </p:sp>
      <p:sp>
        <p:nvSpPr>
          <p:cNvPr id="5" name="Rectangle 4"/>
          <p:cNvSpPr/>
          <p:nvPr/>
        </p:nvSpPr>
        <p:spPr>
          <a:xfrm>
            <a:off x="314178" y="1438531"/>
            <a:ext cx="11197884"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618435" y="3756061"/>
            <a:ext cx="10990469" cy="1384995"/>
          </a:xfrm>
          <a:prstGeom prst="rect">
            <a:avLst/>
          </a:prstGeom>
        </p:spPr>
        <p:txBody>
          <a:bodyPr wrap="square">
            <a:spAutoFit/>
          </a:bodyPr>
          <a:lstStyle/>
          <a:p>
            <a:r>
              <a:rPr lang="en-US" sz="2800" b="1" dirty="0">
                <a:solidFill>
                  <a:srgbClr val="FFFF00"/>
                </a:solidFill>
                <a:latin typeface="Courier New" panose="02070309020205020404" pitchFamily="49" charset="0"/>
                <a:cs typeface="Courier New" panose="02070309020205020404" pitchFamily="49" charset="0"/>
              </a:rPr>
              <a:t>TRUE GREATNESS IS MEASURED BY HOW MUCH FREEDOM YOU GIVE TO OTHERS NOT BY HOW MUCH YOU CAN COERCE OTHERS TO DO WHAT YOU WANT</a:t>
            </a:r>
          </a:p>
        </p:txBody>
      </p:sp>
      <p:graphicFrame>
        <p:nvGraphicFramePr>
          <p:cNvPr id="6" name="Table 5"/>
          <p:cNvGraphicFramePr>
            <a:graphicFrameLocks noGrp="1"/>
          </p:cNvGraphicFramePr>
          <p:nvPr>
            <p:extLst/>
          </p:nvPr>
        </p:nvGraphicFramePr>
        <p:xfrm>
          <a:off x="618435" y="5419532"/>
          <a:ext cx="10946312" cy="1097280"/>
        </p:xfrm>
        <a:graphic>
          <a:graphicData uri="http://schemas.openxmlformats.org/drawingml/2006/table">
            <a:tbl>
              <a:tblPr firstRow="1" bandRow="1">
                <a:tableStyleId>{2D5ABB26-0587-4C30-8999-92F81FD0307C}</a:tableStyleId>
              </a:tblPr>
              <a:tblGrid>
                <a:gridCol w="421012">
                  <a:extLst>
                    <a:ext uri="{9D8B030D-6E8A-4147-A177-3AD203B41FA5}">
                      <a16:colId xmlns:a16="http://schemas.microsoft.com/office/drawing/2014/main" val="1422182939"/>
                    </a:ext>
                  </a:extLst>
                </a:gridCol>
                <a:gridCol w="421012">
                  <a:extLst>
                    <a:ext uri="{9D8B030D-6E8A-4147-A177-3AD203B41FA5}">
                      <a16:colId xmlns:a16="http://schemas.microsoft.com/office/drawing/2014/main" val="1456410437"/>
                    </a:ext>
                  </a:extLst>
                </a:gridCol>
                <a:gridCol w="421012">
                  <a:extLst>
                    <a:ext uri="{9D8B030D-6E8A-4147-A177-3AD203B41FA5}">
                      <a16:colId xmlns:a16="http://schemas.microsoft.com/office/drawing/2014/main" val="2681263522"/>
                    </a:ext>
                  </a:extLst>
                </a:gridCol>
                <a:gridCol w="421012">
                  <a:extLst>
                    <a:ext uri="{9D8B030D-6E8A-4147-A177-3AD203B41FA5}">
                      <a16:colId xmlns:a16="http://schemas.microsoft.com/office/drawing/2014/main" val="3107445130"/>
                    </a:ext>
                  </a:extLst>
                </a:gridCol>
                <a:gridCol w="421012">
                  <a:extLst>
                    <a:ext uri="{9D8B030D-6E8A-4147-A177-3AD203B41FA5}">
                      <a16:colId xmlns:a16="http://schemas.microsoft.com/office/drawing/2014/main" val="1158435935"/>
                    </a:ext>
                  </a:extLst>
                </a:gridCol>
                <a:gridCol w="421012">
                  <a:extLst>
                    <a:ext uri="{9D8B030D-6E8A-4147-A177-3AD203B41FA5}">
                      <a16:colId xmlns:a16="http://schemas.microsoft.com/office/drawing/2014/main" val="1913229693"/>
                    </a:ext>
                  </a:extLst>
                </a:gridCol>
                <a:gridCol w="421012">
                  <a:extLst>
                    <a:ext uri="{9D8B030D-6E8A-4147-A177-3AD203B41FA5}">
                      <a16:colId xmlns:a16="http://schemas.microsoft.com/office/drawing/2014/main" val="183040873"/>
                    </a:ext>
                  </a:extLst>
                </a:gridCol>
                <a:gridCol w="421012">
                  <a:extLst>
                    <a:ext uri="{9D8B030D-6E8A-4147-A177-3AD203B41FA5}">
                      <a16:colId xmlns:a16="http://schemas.microsoft.com/office/drawing/2014/main" val="4157030930"/>
                    </a:ext>
                  </a:extLst>
                </a:gridCol>
                <a:gridCol w="421012">
                  <a:extLst>
                    <a:ext uri="{9D8B030D-6E8A-4147-A177-3AD203B41FA5}">
                      <a16:colId xmlns:a16="http://schemas.microsoft.com/office/drawing/2014/main" val="3621391175"/>
                    </a:ext>
                  </a:extLst>
                </a:gridCol>
                <a:gridCol w="421012">
                  <a:extLst>
                    <a:ext uri="{9D8B030D-6E8A-4147-A177-3AD203B41FA5}">
                      <a16:colId xmlns:a16="http://schemas.microsoft.com/office/drawing/2014/main" val="302986549"/>
                    </a:ext>
                  </a:extLst>
                </a:gridCol>
                <a:gridCol w="421012">
                  <a:extLst>
                    <a:ext uri="{9D8B030D-6E8A-4147-A177-3AD203B41FA5}">
                      <a16:colId xmlns:a16="http://schemas.microsoft.com/office/drawing/2014/main" val="1839777987"/>
                    </a:ext>
                  </a:extLst>
                </a:gridCol>
                <a:gridCol w="421012">
                  <a:extLst>
                    <a:ext uri="{9D8B030D-6E8A-4147-A177-3AD203B41FA5}">
                      <a16:colId xmlns:a16="http://schemas.microsoft.com/office/drawing/2014/main" val="4071546067"/>
                    </a:ext>
                  </a:extLst>
                </a:gridCol>
                <a:gridCol w="421012">
                  <a:extLst>
                    <a:ext uri="{9D8B030D-6E8A-4147-A177-3AD203B41FA5}">
                      <a16:colId xmlns:a16="http://schemas.microsoft.com/office/drawing/2014/main" val="143673472"/>
                    </a:ext>
                  </a:extLst>
                </a:gridCol>
                <a:gridCol w="421012">
                  <a:extLst>
                    <a:ext uri="{9D8B030D-6E8A-4147-A177-3AD203B41FA5}">
                      <a16:colId xmlns:a16="http://schemas.microsoft.com/office/drawing/2014/main" val="536248113"/>
                    </a:ext>
                  </a:extLst>
                </a:gridCol>
                <a:gridCol w="421012">
                  <a:extLst>
                    <a:ext uri="{9D8B030D-6E8A-4147-A177-3AD203B41FA5}">
                      <a16:colId xmlns:a16="http://schemas.microsoft.com/office/drawing/2014/main" val="2396976485"/>
                    </a:ext>
                  </a:extLst>
                </a:gridCol>
                <a:gridCol w="421012">
                  <a:extLst>
                    <a:ext uri="{9D8B030D-6E8A-4147-A177-3AD203B41FA5}">
                      <a16:colId xmlns:a16="http://schemas.microsoft.com/office/drawing/2014/main" val="2711609110"/>
                    </a:ext>
                  </a:extLst>
                </a:gridCol>
                <a:gridCol w="421012">
                  <a:extLst>
                    <a:ext uri="{9D8B030D-6E8A-4147-A177-3AD203B41FA5}">
                      <a16:colId xmlns:a16="http://schemas.microsoft.com/office/drawing/2014/main" val="1674921760"/>
                    </a:ext>
                  </a:extLst>
                </a:gridCol>
                <a:gridCol w="421012">
                  <a:extLst>
                    <a:ext uri="{9D8B030D-6E8A-4147-A177-3AD203B41FA5}">
                      <a16:colId xmlns:a16="http://schemas.microsoft.com/office/drawing/2014/main" val="2088161740"/>
                    </a:ext>
                  </a:extLst>
                </a:gridCol>
                <a:gridCol w="421012">
                  <a:extLst>
                    <a:ext uri="{9D8B030D-6E8A-4147-A177-3AD203B41FA5}">
                      <a16:colId xmlns:a16="http://schemas.microsoft.com/office/drawing/2014/main" val="4284741922"/>
                    </a:ext>
                  </a:extLst>
                </a:gridCol>
                <a:gridCol w="421012">
                  <a:extLst>
                    <a:ext uri="{9D8B030D-6E8A-4147-A177-3AD203B41FA5}">
                      <a16:colId xmlns:a16="http://schemas.microsoft.com/office/drawing/2014/main" val="1767339331"/>
                    </a:ext>
                  </a:extLst>
                </a:gridCol>
                <a:gridCol w="421012">
                  <a:extLst>
                    <a:ext uri="{9D8B030D-6E8A-4147-A177-3AD203B41FA5}">
                      <a16:colId xmlns:a16="http://schemas.microsoft.com/office/drawing/2014/main" val="278923919"/>
                    </a:ext>
                  </a:extLst>
                </a:gridCol>
                <a:gridCol w="421012">
                  <a:extLst>
                    <a:ext uri="{9D8B030D-6E8A-4147-A177-3AD203B41FA5}">
                      <a16:colId xmlns:a16="http://schemas.microsoft.com/office/drawing/2014/main" val="2207831031"/>
                    </a:ext>
                  </a:extLst>
                </a:gridCol>
                <a:gridCol w="421012">
                  <a:extLst>
                    <a:ext uri="{9D8B030D-6E8A-4147-A177-3AD203B41FA5}">
                      <a16:colId xmlns:a16="http://schemas.microsoft.com/office/drawing/2014/main" val="3333767308"/>
                    </a:ext>
                  </a:extLst>
                </a:gridCol>
                <a:gridCol w="421012">
                  <a:extLst>
                    <a:ext uri="{9D8B030D-6E8A-4147-A177-3AD203B41FA5}">
                      <a16:colId xmlns:a16="http://schemas.microsoft.com/office/drawing/2014/main" val="3932724095"/>
                    </a:ext>
                  </a:extLst>
                </a:gridCol>
                <a:gridCol w="421012">
                  <a:extLst>
                    <a:ext uri="{9D8B030D-6E8A-4147-A177-3AD203B41FA5}">
                      <a16:colId xmlns:a16="http://schemas.microsoft.com/office/drawing/2014/main" val="835300016"/>
                    </a:ext>
                  </a:extLst>
                </a:gridCol>
                <a:gridCol w="421012">
                  <a:extLst>
                    <a:ext uri="{9D8B030D-6E8A-4147-A177-3AD203B41FA5}">
                      <a16:colId xmlns:a16="http://schemas.microsoft.com/office/drawing/2014/main" val="2124109482"/>
                    </a:ext>
                  </a:extLst>
                </a:gridCol>
              </a:tblGrid>
              <a:tr h="370840">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U</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I</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U</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10361210"/>
                  </a:ext>
                </a:extLst>
              </a:tr>
              <a:tr h="370840">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743112759"/>
                  </a:ext>
                </a:extLst>
              </a:tr>
            </a:tbl>
          </a:graphicData>
        </a:graphic>
      </p:graphicFrame>
      <p:sp>
        <p:nvSpPr>
          <p:cNvPr id="10" name="Rectangle 9"/>
          <p:cNvSpPr/>
          <p:nvPr/>
        </p:nvSpPr>
        <p:spPr>
          <a:xfrm>
            <a:off x="633966" y="5948985"/>
            <a:ext cx="415498" cy="553998"/>
          </a:xfrm>
          <a:prstGeom prst="rect">
            <a:avLst/>
          </a:prstGeom>
        </p:spPr>
        <p:txBody>
          <a:bodyPr wrap="none">
            <a:spAutoFit/>
          </a:bodyPr>
          <a:lstStyle/>
          <a:p>
            <a:r>
              <a:rPr lang="en-US" sz="3000" b="1" dirty="0">
                <a:solidFill>
                  <a:schemeClr val="accent2"/>
                </a:solidFill>
                <a:latin typeface="Courier New" panose="02070309020205020404" pitchFamily="49" charset="0"/>
                <a:cs typeface="Courier New" panose="02070309020205020404" pitchFamily="49" charset="0"/>
              </a:rPr>
              <a:t>%</a:t>
            </a:r>
            <a:endParaRPr lang="en-US" sz="3000" dirty="0">
              <a:solidFill>
                <a:schemeClr val="accent2"/>
              </a:solidFill>
            </a:endParaRPr>
          </a:p>
        </p:txBody>
      </p:sp>
      <p:sp>
        <p:nvSpPr>
          <p:cNvPr id="11" name="Rectangle 10"/>
          <p:cNvSpPr/>
          <p:nvPr/>
        </p:nvSpPr>
        <p:spPr>
          <a:xfrm>
            <a:off x="1049464" y="5948985"/>
            <a:ext cx="415498" cy="553998"/>
          </a:xfrm>
          <a:prstGeom prst="rect">
            <a:avLst/>
          </a:prstGeom>
        </p:spPr>
        <p:txBody>
          <a:bodyPr wrap="none">
            <a:spAutoFit/>
          </a:bodyPr>
          <a:lstStyle/>
          <a:p>
            <a:r>
              <a:rPr lang="en-US" sz="3000" b="1" dirty="0">
                <a:solidFill>
                  <a:schemeClr val="accent2"/>
                </a:solidFill>
                <a:latin typeface="Courier New" panose="02070309020205020404" pitchFamily="49" charset="0"/>
                <a:cs typeface="Courier New" panose="02070309020205020404" pitchFamily="49" charset="0"/>
              </a:rPr>
              <a:t>T</a:t>
            </a:r>
            <a:endParaRPr lang="en-US" sz="3000" dirty="0">
              <a:solidFill>
                <a:schemeClr val="accent2"/>
              </a:solidFill>
            </a:endParaRPr>
          </a:p>
        </p:txBody>
      </p:sp>
      <p:sp>
        <p:nvSpPr>
          <p:cNvPr id="12" name="Rectangle 11"/>
          <p:cNvSpPr/>
          <p:nvPr/>
        </p:nvSpPr>
        <p:spPr>
          <a:xfrm>
            <a:off x="1007762" y="5455659"/>
            <a:ext cx="457200" cy="45720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0825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3"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2" nodeType="clickEffect">
                                  <p:stCondLst>
                                    <p:cond delay="0"/>
                                  </p:stCondLst>
                                  <p:childTnLst>
                                    <p:animMotion origin="layout" path="M -2.29167E-6 4.81481E-6 L 0.53985 -0.57546 " pathEditMode="relative" rAng="0" ptsTypes="AA">
                                      <p:cBhvr>
                                        <p:cTn id="11" dur="1000" fill="hold"/>
                                        <p:tgtEl>
                                          <p:spTgt spid="12"/>
                                        </p:tgtEl>
                                        <p:attrNameLst>
                                          <p:attrName>ppt_x</p:attrName>
                                          <p:attrName>ppt_y</p:attrName>
                                        </p:attrNameLst>
                                      </p:cBhvr>
                                      <p:rCtr x="27057" y="-28634"/>
                                    </p:animMotion>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grpId="1" nodeType="clickEffect">
                                  <p:stCondLst>
                                    <p:cond delay="0"/>
                                  </p:stCondLst>
                                  <p:childTnLst>
                                    <p:animMotion origin="layout" path="M 0.53985 -0.57547 L 0.53906 -0.48588 " pathEditMode="relative" rAng="0" ptsTypes="AA">
                                      <p:cBhvr>
                                        <p:cTn id="15" dur="1000" fill="hold"/>
                                        <p:tgtEl>
                                          <p:spTgt spid="12"/>
                                        </p:tgtEl>
                                        <p:attrNameLst>
                                          <p:attrName>ppt_x</p:attrName>
                                          <p:attrName>ppt_y</p:attrName>
                                        </p:attrNameLst>
                                      </p:cBhvr>
                                      <p:rCtr x="-39" y="4468"/>
                                    </p:animMotion>
                                  </p:childTnLst>
                                </p:cTn>
                              </p:par>
                              <p:par>
                                <p:cTn id="16" presetID="7" presetClass="emph" presetSubtype="2" fill="hold" nodeType="withEffect">
                                  <p:stCondLst>
                                    <p:cond delay="0"/>
                                  </p:stCondLst>
                                  <p:childTnLst>
                                    <p:animClr clrSpc="rgb" dir="cw">
                                      <p:cBhvr>
                                        <p:cTn id="17" dur="1000" fill="hold"/>
                                        <p:tgtEl>
                                          <p:spTgt spid="12"/>
                                        </p:tgtEl>
                                        <p:attrNameLst>
                                          <p:attrName>stroke.color</p:attrName>
                                        </p:attrNameLst>
                                      </p:cBhvr>
                                      <p:to>
                                        <a:schemeClr val="accent2"/>
                                      </p:to>
                                    </p:animClr>
                                    <p:set>
                                      <p:cBhvr>
                                        <p:cTn id="18" dur="1000" fill="hold"/>
                                        <p:tgtEl>
                                          <p:spTgt spid="12"/>
                                        </p:tgtEl>
                                        <p:attrNameLst>
                                          <p:attrName>stroke.on</p:attrName>
                                        </p:attrNameLst>
                                      </p:cBhvr>
                                      <p:to>
                                        <p:strVal val="true"/>
                                      </p:to>
                                    </p:set>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0.00039 0.07986 L 0.54128 -0.48588 " pathEditMode="fixed" rAng="0" ptsTypes="AA">
                                      <p:cBhvr>
                                        <p:cTn id="22" dur="1000" spd="-100000" fill="hold"/>
                                        <p:tgtEl>
                                          <p:spTgt spid="12"/>
                                        </p:tgtEl>
                                        <p:attrNameLst>
                                          <p:attrName>ppt_x</p:attrName>
                                          <p:attrName>ppt_y</p:attrName>
                                        </p:attrNameLst>
                                      </p:cBhvr>
                                      <p:rCtr x="27044" y="-28287"/>
                                    </p:animMotion>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11">
                                            <p:txEl>
                                              <p:pRg st="0" end="0"/>
                                            </p:txEl>
                                          </p:spTgt>
                                        </p:tgtEl>
                                        <p:attrNameLst>
                                          <p:attrName>style.visibility</p:attrName>
                                        </p:attrNameLst>
                                      </p:cBhvr>
                                      <p:to>
                                        <p:strVal val="visible"/>
                                      </p:to>
                                    </p:set>
                                    <p:animEffect transition="in" filter="fade">
                                      <p:cBhvr>
                                        <p:cTn id="26"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2" grpId="2" animBg="1"/>
      <p:bldP spid="12" grpId="3"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14178" y="2092144"/>
            <a:ext cx="11197883" cy="1615843"/>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51588" y="2107334"/>
            <a:ext cx="11412755" cy="1687641"/>
          </a:xfrm>
          <a:prstGeom prst="rect">
            <a:avLst/>
          </a:prstGeom>
          <a:noFill/>
        </p:spPr>
        <p:txBody>
          <a:bodyPr wrap="square" rtlCol="0">
            <a:spAutoFit/>
          </a:bodyPr>
          <a:lstStyle/>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HIDXMVCJNUESQYPZBTRLWOKFGA</a:t>
            </a:r>
          </a:p>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   *  5&amp;    !1   3%</a:t>
            </a:r>
          </a:p>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    0  ^4    )    #2</a:t>
            </a:r>
          </a:p>
        </p:txBody>
      </p:sp>
      <p:sp>
        <p:nvSpPr>
          <p:cNvPr id="2" name="Title 1"/>
          <p:cNvSpPr>
            <a:spLocks noGrp="1"/>
          </p:cNvSpPr>
          <p:nvPr>
            <p:ph type="title"/>
          </p:nvPr>
        </p:nvSpPr>
        <p:spPr>
          <a:xfrm>
            <a:off x="838200" y="365125"/>
            <a:ext cx="10515600" cy="1325563"/>
          </a:xfrm>
        </p:spPr>
        <p:txBody>
          <a:bodyPr/>
          <a:lstStyle/>
          <a:p>
            <a:pPr algn="r"/>
            <a:r>
              <a:rPr lang="en-US" b="1" dirty="0">
                <a:solidFill>
                  <a:srgbClr val="92D050"/>
                </a:solidFill>
                <a:latin typeface="+mn-lt"/>
              </a:rPr>
              <a:t>Homophonic Substitution Cipher – Encrypt</a:t>
            </a:r>
            <a:endParaRPr lang="en-US" dirty="0">
              <a:latin typeface="+mn-lt"/>
            </a:endParaRPr>
          </a:p>
        </p:txBody>
      </p:sp>
      <p:sp>
        <p:nvSpPr>
          <p:cNvPr id="4" name="TextBox 3"/>
          <p:cNvSpPr txBox="1"/>
          <p:nvPr/>
        </p:nvSpPr>
        <p:spPr>
          <a:xfrm>
            <a:off x="258739" y="1332875"/>
            <a:ext cx="11412755" cy="830997"/>
          </a:xfrm>
          <a:prstGeom prst="rect">
            <a:avLst/>
          </a:prstGeom>
          <a:noFill/>
        </p:spPr>
        <p:txBody>
          <a:bodyPr wrap="square" rtlCol="0">
            <a:spAutoFit/>
          </a:bodyPr>
          <a:lstStyle/>
          <a:p>
            <a:r>
              <a:rPr lang="en-US" sz="4800" b="1" spc="500" dirty="0">
                <a:solidFill>
                  <a:srgbClr val="00B0F0"/>
                </a:solidFill>
                <a:latin typeface="Courier New" panose="02070309020205020404" pitchFamily="49" charset="0"/>
                <a:cs typeface="Courier New" panose="02070309020205020404" pitchFamily="49" charset="0"/>
              </a:rPr>
              <a:t>ABCDEFGHIJKLMNOPQRSTUVWXYZ</a:t>
            </a:r>
          </a:p>
        </p:txBody>
      </p:sp>
      <p:sp>
        <p:nvSpPr>
          <p:cNvPr id="5" name="Rectangle 4"/>
          <p:cNvSpPr/>
          <p:nvPr/>
        </p:nvSpPr>
        <p:spPr>
          <a:xfrm>
            <a:off x="314178" y="1438531"/>
            <a:ext cx="11197884"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618435" y="3756061"/>
            <a:ext cx="10990469" cy="1384995"/>
          </a:xfrm>
          <a:prstGeom prst="rect">
            <a:avLst/>
          </a:prstGeom>
        </p:spPr>
        <p:txBody>
          <a:bodyPr wrap="square">
            <a:spAutoFit/>
          </a:bodyPr>
          <a:lstStyle/>
          <a:p>
            <a:r>
              <a:rPr lang="en-US" sz="2800" b="1" dirty="0">
                <a:solidFill>
                  <a:srgbClr val="FFFF00"/>
                </a:solidFill>
                <a:latin typeface="Courier New" panose="02070309020205020404" pitchFamily="49" charset="0"/>
                <a:cs typeface="Courier New" panose="02070309020205020404" pitchFamily="49" charset="0"/>
              </a:rPr>
              <a:t>TRUE GREATNESS IS MEASURED BY HOW MUCH FREEDOM YOU GIVE TO OTHERS NOT BY HOW MUCH YOU CAN COERCE OTHERS TO DO WHAT YOU WANT</a:t>
            </a:r>
          </a:p>
        </p:txBody>
      </p:sp>
      <p:graphicFrame>
        <p:nvGraphicFramePr>
          <p:cNvPr id="6" name="Table 5"/>
          <p:cNvGraphicFramePr>
            <a:graphicFrameLocks noGrp="1"/>
          </p:cNvGraphicFramePr>
          <p:nvPr>
            <p:extLst/>
          </p:nvPr>
        </p:nvGraphicFramePr>
        <p:xfrm>
          <a:off x="618435" y="5419532"/>
          <a:ext cx="10946312" cy="1097280"/>
        </p:xfrm>
        <a:graphic>
          <a:graphicData uri="http://schemas.openxmlformats.org/drawingml/2006/table">
            <a:tbl>
              <a:tblPr firstRow="1" bandRow="1">
                <a:tableStyleId>{2D5ABB26-0587-4C30-8999-92F81FD0307C}</a:tableStyleId>
              </a:tblPr>
              <a:tblGrid>
                <a:gridCol w="421012">
                  <a:extLst>
                    <a:ext uri="{9D8B030D-6E8A-4147-A177-3AD203B41FA5}">
                      <a16:colId xmlns:a16="http://schemas.microsoft.com/office/drawing/2014/main" val="1422182939"/>
                    </a:ext>
                  </a:extLst>
                </a:gridCol>
                <a:gridCol w="421012">
                  <a:extLst>
                    <a:ext uri="{9D8B030D-6E8A-4147-A177-3AD203B41FA5}">
                      <a16:colId xmlns:a16="http://schemas.microsoft.com/office/drawing/2014/main" val="1456410437"/>
                    </a:ext>
                  </a:extLst>
                </a:gridCol>
                <a:gridCol w="421012">
                  <a:extLst>
                    <a:ext uri="{9D8B030D-6E8A-4147-A177-3AD203B41FA5}">
                      <a16:colId xmlns:a16="http://schemas.microsoft.com/office/drawing/2014/main" val="2681263522"/>
                    </a:ext>
                  </a:extLst>
                </a:gridCol>
                <a:gridCol w="421012">
                  <a:extLst>
                    <a:ext uri="{9D8B030D-6E8A-4147-A177-3AD203B41FA5}">
                      <a16:colId xmlns:a16="http://schemas.microsoft.com/office/drawing/2014/main" val="3107445130"/>
                    </a:ext>
                  </a:extLst>
                </a:gridCol>
                <a:gridCol w="421012">
                  <a:extLst>
                    <a:ext uri="{9D8B030D-6E8A-4147-A177-3AD203B41FA5}">
                      <a16:colId xmlns:a16="http://schemas.microsoft.com/office/drawing/2014/main" val="1158435935"/>
                    </a:ext>
                  </a:extLst>
                </a:gridCol>
                <a:gridCol w="421012">
                  <a:extLst>
                    <a:ext uri="{9D8B030D-6E8A-4147-A177-3AD203B41FA5}">
                      <a16:colId xmlns:a16="http://schemas.microsoft.com/office/drawing/2014/main" val="1913229693"/>
                    </a:ext>
                  </a:extLst>
                </a:gridCol>
                <a:gridCol w="421012">
                  <a:extLst>
                    <a:ext uri="{9D8B030D-6E8A-4147-A177-3AD203B41FA5}">
                      <a16:colId xmlns:a16="http://schemas.microsoft.com/office/drawing/2014/main" val="183040873"/>
                    </a:ext>
                  </a:extLst>
                </a:gridCol>
                <a:gridCol w="421012">
                  <a:extLst>
                    <a:ext uri="{9D8B030D-6E8A-4147-A177-3AD203B41FA5}">
                      <a16:colId xmlns:a16="http://schemas.microsoft.com/office/drawing/2014/main" val="4157030930"/>
                    </a:ext>
                  </a:extLst>
                </a:gridCol>
                <a:gridCol w="421012">
                  <a:extLst>
                    <a:ext uri="{9D8B030D-6E8A-4147-A177-3AD203B41FA5}">
                      <a16:colId xmlns:a16="http://schemas.microsoft.com/office/drawing/2014/main" val="3621391175"/>
                    </a:ext>
                  </a:extLst>
                </a:gridCol>
                <a:gridCol w="421012">
                  <a:extLst>
                    <a:ext uri="{9D8B030D-6E8A-4147-A177-3AD203B41FA5}">
                      <a16:colId xmlns:a16="http://schemas.microsoft.com/office/drawing/2014/main" val="302986549"/>
                    </a:ext>
                  </a:extLst>
                </a:gridCol>
                <a:gridCol w="421012">
                  <a:extLst>
                    <a:ext uri="{9D8B030D-6E8A-4147-A177-3AD203B41FA5}">
                      <a16:colId xmlns:a16="http://schemas.microsoft.com/office/drawing/2014/main" val="1839777987"/>
                    </a:ext>
                  </a:extLst>
                </a:gridCol>
                <a:gridCol w="421012">
                  <a:extLst>
                    <a:ext uri="{9D8B030D-6E8A-4147-A177-3AD203B41FA5}">
                      <a16:colId xmlns:a16="http://schemas.microsoft.com/office/drawing/2014/main" val="4071546067"/>
                    </a:ext>
                  </a:extLst>
                </a:gridCol>
                <a:gridCol w="421012">
                  <a:extLst>
                    <a:ext uri="{9D8B030D-6E8A-4147-A177-3AD203B41FA5}">
                      <a16:colId xmlns:a16="http://schemas.microsoft.com/office/drawing/2014/main" val="143673472"/>
                    </a:ext>
                  </a:extLst>
                </a:gridCol>
                <a:gridCol w="421012">
                  <a:extLst>
                    <a:ext uri="{9D8B030D-6E8A-4147-A177-3AD203B41FA5}">
                      <a16:colId xmlns:a16="http://schemas.microsoft.com/office/drawing/2014/main" val="536248113"/>
                    </a:ext>
                  </a:extLst>
                </a:gridCol>
                <a:gridCol w="421012">
                  <a:extLst>
                    <a:ext uri="{9D8B030D-6E8A-4147-A177-3AD203B41FA5}">
                      <a16:colId xmlns:a16="http://schemas.microsoft.com/office/drawing/2014/main" val="2396976485"/>
                    </a:ext>
                  </a:extLst>
                </a:gridCol>
                <a:gridCol w="421012">
                  <a:extLst>
                    <a:ext uri="{9D8B030D-6E8A-4147-A177-3AD203B41FA5}">
                      <a16:colId xmlns:a16="http://schemas.microsoft.com/office/drawing/2014/main" val="2711609110"/>
                    </a:ext>
                  </a:extLst>
                </a:gridCol>
                <a:gridCol w="421012">
                  <a:extLst>
                    <a:ext uri="{9D8B030D-6E8A-4147-A177-3AD203B41FA5}">
                      <a16:colId xmlns:a16="http://schemas.microsoft.com/office/drawing/2014/main" val="1674921760"/>
                    </a:ext>
                  </a:extLst>
                </a:gridCol>
                <a:gridCol w="421012">
                  <a:extLst>
                    <a:ext uri="{9D8B030D-6E8A-4147-A177-3AD203B41FA5}">
                      <a16:colId xmlns:a16="http://schemas.microsoft.com/office/drawing/2014/main" val="2088161740"/>
                    </a:ext>
                  </a:extLst>
                </a:gridCol>
                <a:gridCol w="421012">
                  <a:extLst>
                    <a:ext uri="{9D8B030D-6E8A-4147-A177-3AD203B41FA5}">
                      <a16:colId xmlns:a16="http://schemas.microsoft.com/office/drawing/2014/main" val="4284741922"/>
                    </a:ext>
                  </a:extLst>
                </a:gridCol>
                <a:gridCol w="421012">
                  <a:extLst>
                    <a:ext uri="{9D8B030D-6E8A-4147-A177-3AD203B41FA5}">
                      <a16:colId xmlns:a16="http://schemas.microsoft.com/office/drawing/2014/main" val="1767339331"/>
                    </a:ext>
                  </a:extLst>
                </a:gridCol>
                <a:gridCol w="421012">
                  <a:extLst>
                    <a:ext uri="{9D8B030D-6E8A-4147-A177-3AD203B41FA5}">
                      <a16:colId xmlns:a16="http://schemas.microsoft.com/office/drawing/2014/main" val="278923919"/>
                    </a:ext>
                  </a:extLst>
                </a:gridCol>
                <a:gridCol w="421012">
                  <a:extLst>
                    <a:ext uri="{9D8B030D-6E8A-4147-A177-3AD203B41FA5}">
                      <a16:colId xmlns:a16="http://schemas.microsoft.com/office/drawing/2014/main" val="2207831031"/>
                    </a:ext>
                  </a:extLst>
                </a:gridCol>
                <a:gridCol w="421012">
                  <a:extLst>
                    <a:ext uri="{9D8B030D-6E8A-4147-A177-3AD203B41FA5}">
                      <a16:colId xmlns:a16="http://schemas.microsoft.com/office/drawing/2014/main" val="3333767308"/>
                    </a:ext>
                  </a:extLst>
                </a:gridCol>
                <a:gridCol w="421012">
                  <a:extLst>
                    <a:ext uri="{9D8B030D-6E8A-4147-A177-3AD203B41FA5}">
                      <a16:colId xmlns:a16="http://schemas.microsoft.com/office/drawing/2014/main" val="3932724095"/>
                    </a:ext>
                  </a:extLst>
                </a:gridCol>
                <a:gridCol w="421012">
                  <a:extLst>
                    <a:ext uri="{9D8B030D-6E8A-4147-A177-3AD203B41FA5}">
                      <a16:colId xmlns:a16="http://schemas.microsoft.com/office/drawing/2014/main" val="835300016"/>
                    </a:ext>
                  </a:extLst>
                </a:gridCol>
                <a:gridCol w="421012">
                  <a:extLst>
                    <a:ext uri="{9D8B030D-6E8A-4147-A177-3AD203B41FA5}">
                      <a16:colId xmlns:a16="http://schemas.microsoft.com/office/drawing/2014/main" val="2124109482"/>
                    </a:ext>
                  </a:extLst>
                </a:gridCol>
              </a:tblGrid>
              <a:tr h="370840">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U</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I</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U</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10361210"/>
                  </a:ext>
                </a:extLst>
              </a:tr>
              <a:tr h="370840">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743112759"/>
                  </a:ext>
                </a:extLst>
              </a:tr>
            </a:tbl>
          </a:graphicData>
        </a:graphic>
      </p:graphicFrame>
      <p:sp>
        <p:nvSpPr>
          <p:cNvPr id="10" name="Rectangle 9"/>
          <p:cNvSpPr/>
          <p:nvPr/>
        </p:nvSpPr>
        <p:spPr>
          <a:xfrm>
            <a:off x="633966" y="5948985"/>
            <a:ext cx="415498" cy="553998"/>
          </a:xfrm>
          <a:prstGeom prst="rect">
            <a:avLst/>
          </a:prstGeom>
        </p:spPr>
        <p:txBody>
          <a:bodyPr wrap="none">
            <a:spAutoFit/>
          </a:bodyPr>
          <a:lstStyle/>
          <a:p>
            <a:r>
              <a:rPr lang="en-US" sz="3000" b="1" dirty="0">
                <a:solidFill>
                  <a:schemeClr val="accent2"/>
                </a:solidFill>
                <a:latin typeface="Courier New" panose="02070309020205020404" pitchFamily="49" charset="0"/>
                <a:cs typeface="Courier New" panose="02070309020205020404" pitchFamily="49" charset="0"/>
              </a:rPr>
              <a:t>%</a:t>
            </a:r>
            <a:endParaRPr lang="en-US" sz="3000" dirty="0">
              <a:solidFill>
                <a:schemeClr val="accent2"/>
              </a:solidFill>
            </a:endParaRPr>
          </a:p>
        </p:txBody>
      </p:sp>
      <p:sp>
        <p:nvSpPr>
          <p:cNvPr id="11" name="Rectangle 10"/>
          <p:cNvSpPr/>
          <p:nvPr/>
        </p:nvSpPr>
        <p:spPr>
          <a:xfrm>
            <a:off x="1049464" y="5948985"/>
            <a:ext cx="415498" cy="553998"/>
          </a:xfrm>
          <a:prstGeom prst="rect">
            <a:avLst/>
          </a:prstGeom>
        </p:spPr>
        <p:txBody>
          <a:bodyPr wrap="none">
            <a:spAutoFit/>
          </a:bodyPr>
          <a:lstStyle/>
          <a:p>
            <a:r>
              <a:rPr lang="en-US" sz="3000" b="1" dirty="0">
                <a:solidFill>
                  <a:schemeClr val="accent2"/>
                </a:solidFill>
                <a:latin typeface="Courier New" panose="02070309020205020404" pitchFamily="49" charset="0"/>
                <a:cs typeface="Courier New" panose="02070309020205020404" pitchFamily="49" charset="0"/>
              </a:rPr>
              <a:t>T</a:t>
            </a:r>
            <a:endParaRPr lang="en-US" sz="3000" dirty="0">
              <a:solidFill>
                <a:schemeClr val="accent2"/>
              </a:solidFill>
            </a:endParaRPr>
          </a:p>
        </p:txBody>
      </p:sp>
      <p:sp>
        <p:nvSpPr>
          <p:cNvPr id="12" name="Rectangle 11"/>
          <p:cNvSpPr/>
          <p:nvPr/>
        </p:nvSpPr>
        <p:spPr>
          <a:xfrm>
            <a:off x="1432459" y="5468883"/>
            <a:ext cx="457200" cy="45720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453310" y="5948985"/>
            <a:ext cx="415498" cy="553998"/>
          </a:xfrm>
          <a:prstGeom prst="rect">
            <a:avLst/>
          </a:prstGeom>
        </p:spPr>
        <p:txBody>
          <a:bodyPr wrap="none">
            <a:spAutoFit/>
          </a:bodyPr>
          <a:lstStyle/>
          <a:p>
            <a:r>
              <a:rPr lang="en-US" sz="3000" b="1" dirty="0">
                <a:solidFill>
                  <a:schemeClr val="accent2"/>
                </a:solidFill>
                <a:latin typeface="Courier New" panose="02070309020205020404" pitchFamily="49" charset="0"/>
                <a:cs typeface="Courier New" panose="02070309020205020404" pitchFamily="49" charset="0"/>
              </a:rPr>
              <a:t>W</a:t>
            </a:r>
            <a:endParaRPr lang="en-US" sz="3000" dirty="0">
              <a:solidFill>
                <a:schemeClr val="accent2"/>
              </a:solidFill>
            </a:endParaRPr>
          </a:p>
        </p:txBody>
      </p:sp>
    </p:spTree>
    <p:extLst>
      <p:ext uri="{BB962C8B-B14F-4D97-AF65-F5344CB8AC3E}">
        <p14:creationId xmlns:p14="http://schemas.microsoft.com/office/powerpoint/2010/main" val="3556682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3"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2" nodeType="clickEffect">
                                  <p:stCondLst>
                                    <p:cond delay="0"/>
                                  </p:stCondLst>
                                  <p:childTnLst>
                                    <p:animMotion origin="layout" path="M 2.08333E-6 2.96296E-6 L 0.61094 -0.57871 " pathEditMode="relative" rAng="0" ptsTypes="AA">
                                      <p:cBhvr>
                                        <p:cTn id="11" dur="1000" fill="hold"/>
                                        <p:tgtEl>
                                          <p:spTgt spid="12"/>
                                        </p:tgtEl>
                                        <p:attrNameLst>
                                          <p:attrName>ppt_x</p:attrName>
                                          <p:attrName>ppt_y</p:attrName>
                                        </p:attrNameLst>
                                      </p:cBhvr>
                                      <p:rCtr x="30547" y="-28935"/>
                                    </p:animMotion>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grpId="1" nodeType="clickEffect">
                                  <p:stCondLst>
                                    <p:cond delay="0"/>
                                  </p:stCondLst>
                                  <p:childTnLst>
                                    <p:animMotion origin="layout" path="M 0.61094 -0.57871 L 0.61028 -0.49028 " pathEditMode="relative" rAng="0" ptsTypes="AA">
                                      <p:cBhvr>
                                        <p:cTn id="15" dur="1000" fill="hold"/>
                                        <p:tgtEl>
                                          <p:spTgt spid="12"/>
                                        </p:tgtEl>
                                        <p:attrNameLst>
                                          <p:attrName>ppt_x</p:attrName>
                                          <p:attrName>ppt_y</p:attrName>
                                        </p:attrNameLst>
                                      </p:cBhvr>
                                      <p:rCtr x="-39" y="4421"/>
                                    </p:animMotion>
                                  </p:childTnLst>
                                </p:cTn>
                              </p:par>
                              <p:par>
                                <p:cTn id="16" presetID="7" presetClass="emph" presetSubtype="2" fill="hold" nodeType="withEffect">
                                  <p:stCondLst>
                                    <p:cond delay="0"/>
                                  </p:stCondLst>
                                  <p:childTnLst>
                                    <p:animClr clrSpc="rgb" dir="cw">
                                      <p:cBhvr>
                                        <p:cTn id="17" dur="1000" fill="hold"/>
                                        <p:tgtEl>
                                          <p:spTgt spid="12"/>
                                        </p:tgtEl>
                                        <p:attrNameLst>
                                          <p:attrName>stroke.color</p:attrName>
                                        </p:attrNameLst>
                                      </p:cBhvr>
                                      <p:to>
                                        <a:schemeClr val="accent2"/>
                                      </p:to>
                                    </p:animClr>
                                    <p:set>
                                      <p:cBhvr>
                                        <p:cTn id="18" dur="1000" fill="hold"/>
                                        <p:tgtEl>
                                          <p:spTgt spid="12"/>
                                        </p:tgtEl>
                                        <p:attrNameLst>
                                          <p:attrName>stroke.on</p:attrName>
                                        </p:attrNameLst>
                                      </p:cBhvr>
                                      <p:to>
                                        <p:strVal val="true"/>
                                      </p:to>
                                    </p:set>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0.00104 0.07731 L 0.61028 -0.49028 " pathEditMode="fixed" rAng="0" ptsTypes="AA">
                                      <p:cBhvr>
                                        <p:cTn id="22" dur="1000" spd="-100000" fill="hold"/>
                                        <p:tgtEl>
                                          <p:spTgt spid="12"/>
                                        </p:tgtEl>
                                        <p:attrNameLst>
                                          <p:attrName>ppt_x</p:attrName>
                                          <p:attrName>ppt_y</p:attrName>
                                        </p:attrNameLst>
                                      </p:cBhvr>
                                      <p:rCtr x="30456" y="-28380"/>
                                    </p:animMotion>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13">
                                            <p:txEl>
                                              <p:pRg st="0" end="0"/>
                                            </p:txEl>
                                          </p:spTgt>
                                        </p:tgtEl>
                                        <p:attrNameLst>
                                          <p:attrName>style.visibility</p:attrName>
                                        </p:attrNameLst>
                                      </p:cBhvr>
                                      <p:to>
                                        <p:strVal val="visible"/>
                                      </p:to>
                                    </p:set>
                                    <p:animEffect transition="in" filter="fade">
                                      <p:cBhvr>
                                        <p:cTn id="26"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2" grpId="2" animBg="1"/>
      <p:bldP spid="12" grpId="3"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14178" y="2092144"/>
            <a:ext cx="11197883" cy="1615843"/>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51588" y="2107334"/>
            <a:ext cx="11412755" cy="1687641"/>
          </a:xfrm>
          <a:prstGeom prst="rect">
            <a:avLst/>
          </a:prstGeom>
          <a:noFill/>
        </p:spPr>
        <p:txBody>
          <a:bodyPr wrap="square" rtlCol="0">
            <a:spAutoFit/>
          </a:bodyPr>
          <a:lstStyle/>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HIDXMVCJNUESQYPZBTRLWOKFGA</a:t>
            </a:r>
          </a:p>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   *  5&amp;    !1   3%</a:t>
            </a:r>
          </a:p>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    0  ^4    )    #2</a:t>
            </a:r>
          </a:p>
        </p:txBody>
      </p:sp>
      <p:sp>
        <p:nvSpPr>
          <p:cNvPr id="2" name="Title 1"/>
          <p:cNvSpPr>
            <a:spLocks noGrp="1"/>
          </p:cNvSpPr>
          <p:nvPr>
            <p:ph type="title"/>
          </p:nvPr>
        </p:nvSpPr>
        <p:spPr>
          <a:xfrm>
            <a:off x="838200" y="365125"/>
            <a:ext cx="10515600" cy="1325563"/>
          </a:xfrm>
        </p:spPr>
        <p:txBody>
          <a:bodyPr/>
          <a:lstStyle/>
          <a:p>
            <a:pPr algn="r"/>
            <a:r>
              <a:rPr lang="en-US" b="1" dirty="0">
                <a:solidFill>
                  <a:srgbClr val="92D050"/>
                </a:solidFill>
                <a:latin typeface="+mn-lt"/>
              </a:rPr>
              <a:t>Homophonic Substitution Cipher – Encrypt</a:t>
            </a:r>
            <a:endParaRPr lang="en-US" dirty="0">
              <a:latin typeface="+mn-lt"/>
            </a:endParaRPr>
          </a:p>
        </p:txBody>
      </p:sp>
      <p:sp>
        <p:nvSpPr>
          <p:cNvPr id="4" name="TextBox 3"/>
          <p:cNvSpPr txBox="1"/>
          <p:nvPr/>
        </p:nvSpPr>
        <p:spPr>
          <a:xfrm>
            <a:off x="258739" y="1332875"/>
            <a:ext cx="11412755" cy="830997"/>
          </a:xfrm>
          <a:prstGeom prst="rect">
            <a:avLst/>
          </a:prstGeom>
          <a:noFill/>
        </p:spPr>
        <p:txBody>
          <a:bodyPr wrap="square" rtlCol="0">
            <a:spAutoFit/>
          </a:bodyPr>
          <a:lstStyle/>
          <a:p>
            <a:r>
              <a:rPr lang="en-US" sz="4800" b="1" spc="500" dirty="0">
                <a:solidFill>
                  <a:srgbClr val="00B0F0"/>
                </a:solidFill>
                <a:latin typeface="Courier New" panose="02070309020205020404" pitchFamily="49" charset="0"/>
                <a:cs typeface="Courier New" panose="02070309020205020404" pitchFamily="49" charset="0"/>
              </a:rPr>
              <a:t>ABCDEFGHIJKLMNOPQRSTUVWXYZ</a:t>
            </a:r>
          </a:p>
        </p:txBody>
      </p:sp>
      <p:sp>
        <p:nvSpPr>
          <p:cNvPr id="5" name="Rectangle 4"/>
          <p:cNvSpPr/>
          <p:nvPr/>
        </p:nvSpPr>
        <p:spPr>
          <a:xfrm>
            <a:off x="314178" y="1438531"/>
            <a:ext cx="11197884"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618435" y="3756061"/>
            <a:ext cx="10990469" cy="1384995"/>
          </a:xfrm>
          <a:prstGeom prst="rect">
            <a:avLst/>
          </a:prstGeom>
        </p:spPr>
        <p:txBody>
          <a:bodyPr wrap="square">
            <a:spAutoFit/>
          </a:bodyPr>
          <a:lstStyle/>
          <a:p>
            <a:r>
              <a:rPr lang="en-US" sz="2800" b="1" dirty="0">
                <a:solidFill>
                  <a:srgbClr val="FFFF00"/>
                </a:solidFill>
                <a:latin typeface="Courier New" panose="02070309020205020404" pitchFamily="49" charset="0"/>
                <a:cs typeface="Courier New" panose="02070309020205020404" pitchFamily="49" charset="0"/>
              </a:rPr>
              <a:t>TRUE GREATNESS IS MEASURED BY HOW MUCH FREEDOM YOU GIVE TO OTHERS NOT BY HOW MUCH YOU CAN COERCE OTHERS TO DO WHAT YOU WANT</a:t>
            </a:r>
          </a:p>
        </p:txBody>
      </p:sp>
      <p:graphicFrame>
        <p:nvGraphicFramePr>
          <p:cNvPr id="6" name="Table 5"/>
          <p:cNvGraphicFramePr>
            <a:graphicFrameLocks noGrp="1"/>
          </p:cNvGraphicFramePr>
          <p:nvPr>
            <p:extLst/>
          </p:nvPr>
        </p:nvGraphicFramePr>
        <p:xfrm>
          <a:off x="618435" y="5419532"/>
          <a:ext cx="10946312" cy="1097280"/>
        </p:xfrm>
        <a:graphic>
          <a:graphicData uri="http://schemas.openxmlformats.org/drawingml/2006/table">
            <a:tbl>
              <a:tblPr firstRow="1" bandRow="1">
                <a:tableStyleId>{2D5ABB26-0587-4C30-8999-92F81FD0307C}</a:tableStyleId>
              </a:tblPr>
              <a:tblGrid>
                <a:gridCol w="421012">
                  <a:extLst>
                    <a:ext uri="{9D8B030D-6E8A-4147-A177-3AD203B41FA5}">
                      <a16:colId xmlns:a16="http://schemas.microsoft.com/office/drawing/2014/main" val="1422182939"/>
                    </a:ext>
                  </a:extLst>
                </a:gridCol>
                <a:gridCol w="421012">
                  <a:extLst>
                    <a:ext uri="{9D8B030D-6E8A-4147-A177-3AD203B41FA5}">
                      <a16:colId xmlns:a16="http://schemas.microsoft.com/office/drawing/2014/main" val="1456410437"/>
                    </a:ext>
                  </a:extLst>
                </a:gridCol>
                <a:gridCol w="421012">
                  <a:extLst>
                    <a:ext uri="{9D8B030D-6E8A-4147-A177-3AD203B41FA5}">
                      <a16:colId xmlns:a16="http://schemas.microsoft.com/office/drawing/2014/main" val="2681263522"/>
                    </a:ext>
                  </a:extLst>
                </a:gridCol>
                <a:gridCol w="421012">
                  <a:extLst>
                    <a:ext uri="{9D8B030D-6E8A-4147-A177-3AD203B41FA5}">
                      <a16:colId xmlns:a16="http://schemas.microsoft.com/office/drawing/2014/main" val="3107445130"/>
                    </a:ext>
                  </a:extLst>
                </a:gridCol>
                <a:gridCol w="421012">
                  <a:extLst>
                    <a:ext uri="{9D8B030D-6E8A-4147-A177-3AD203B41FA5}">
                      <a16:colId xmlns:a16="http://schemas.microsoft.com/office/drawing/2014/main" val="1158435935"/>
                    </a:ext>
                  </a:extLst>
                </a:gridCol>
                <a:gridCol w="421012">
                  <a:extLst>
                    <a:ext uri="{9D8B030D-6E8A-4147-A177-3AD203B41FA5}">
                      <a16:colId xmlns:a16="http://schemas.microsoft.com/office/drawing/2014/main" val="1913229693"/>
                    </a:ext>
                  </a:extLst>
                </a:gridCol>
                <a:gridCol w="421012">
                  <a:extLst>
                    <a:ext uri="{9D8B030D-6E8A-4147-A177-3AD203B41FA5}">
                      <a16:colId xmlns:a16="http://schemas.microsoft.com/office/drawing/2014/main" val="183040873"/>
                    </a:ext>
                  </a:extLst>
                </a:gridCol>
                <a:gridCol w="421012">
                  <a:extLst>
                    <a:ext uri="{9D8B030D-6E8A-4147-A177-3AD203B41FA5}">
                      <a16:colId xmlns:a16="http://schemas.microsoft.com/office/drawing/2014/main" val="4157030930"/>
                    </a:ext>
                  </a:extLst>
                </a:gridCol>
                <a:gridCol w="421012">
                  <a:extLst>
                    <a:ext uri="{9D8B030D-6E8A-4147-A177-3AD203B41FA5}">
                      <a16:colId xmlns:a16="http://schemas.microsoft.com/office/drawing/2014/main" val="3621391175"/>
                    </a:ext>
                  </a:extLst>
                </a:gridCol>
                <a:gridCol w="421012">
                  <a:extLst>
                    <a:ext uri="{9D8B030D-6E8A-4147-A177-3AD203B41FA5}">
                      <a16:colId xmlns:a16="http://schemas.microsoft.com/office/drawing/2014/main" val="302986549"/>
                    </a:ext>
                  </a:extLst>
                </a:gridCol>
                <a:gridCol w="421012">
                  <a:extLst>
                    <a:ext uri="{9D8B030D-6E8A-4147-A177-3AD203B41FA5}">
                      <a16:colId xmlns:a16="http://schemas.microsoft.com/office/drawing/2014/main" val="1839777987"/>
                    </a:ext>
                  </a:extLst>
                </a:gridCol>
                <a:gridCol w="421012">
                  <a:extLst>
                    <a:ext uri="{9D8B030D-6E8A-4147-A177-3AD203B41FA5}">
                      <a16:colId xmlns:a16="http://schemas.microsoft.com/office/drawing/2014/main" val="4071546067"/>
                    </a:ext>
                  </a:extLst>
                </a:gridCol>
                <a:gridCol w="421012">
                  <a:extLst>
                    <a:ext uri="{9D8B030D-6E8A-4147-A177-3AD203B41FA5}">
                      <a16:colId xmlns:a16="http://schemas.microsoft.com/office/drawing/2014/main" val="143673472"/>
                    </a:ext>
                  </a:extLst>
                </a:gridCol>
                <a:gridCol w="421012">
                  <a:extLst>
                    <a:ext uri="{9D8B030D-6E8A-4147-A177-3AD203B41FA5}">
                      <a16:colId xmlns:a16="http://schemas.microsoft.com/office/drawing/2014/main" val="536248113"/>
                    </a:ext>
                  </a:extLst>
                </a:gridCol>
                <a:gridCol w="421012">
                  <a:extLst>
                    <a:ext uri="{9D8B030D-6E8A-4147-A177-3AD203B41FA5}">
                      <a16:colId xmlns:a16="http://schemas.microsoft.com/office/drawing/2014/main" val="2396976485"/>
                    </a:ext>
                  </a:extLst>
                </a:gridCol>
                <a:gridCol w="421012">
                  <a:extLst>
                    <a:ext uri="{9D8B030D-6E8A-4147-A177-3AD203B41FA5}">
                      <a16:colId xmlns:a16="http://schemas.microsoft.com/office/drawing/2014/main" val="2711609110"/>
                    </a:ext>
                  </a:extLst>
                </a:gridCol>
                <a:gridCol w="421012">
                  <a:extLst>
                    <a:ext uri="{9D8B030D-6E8A-4147-A177-3AD203B41FA5}">
                      <a16:colId xmlns:a16="http://schemas.microsoft.com/office/drawing/2014/main" val="1674921760"/>
                    </a:ext>
                  </a:extLst>
                </a:gridCol>
                <a:gridCol w="421012">
                  <a:extLst>
                    <a:ext uri="{9D8B030D-6E8A-4147-A177-3AD203B41FA5}">
                      <a16:colId xmlns:a16="http://schemas.microsoft.com/office/drawing/2014/main" val="2088161740"/>
                    </a:ext>
                  </a:extLst>
                </a:gridCol>
                <a:gridCol w="421012">
                  <a:extLst>
                    <a:ext uri="{9D8B030D-6E8A-4147-A177-3AD203B41FA5}">
                      <a16:colId xmlns:a16="http://schemas.microsoft.com/office/drawing/2014/main" val="4284741922"/>
                    </a:ext>
                  </a:extLst>
                </a:gridCol>
                <a:gridCol w="421012">
                  <a:extLst>
                    <a:ext uri="{9D8B030D-6E8A-4147-A177-3AD203B41FA5}">
                      <a16:colId xmlns:a16="http://schemas.microsoft.com/office/drawing/2014/main" val="1767339331"/>
                    </a:ext>
                  </a:extLst>
                </a:gridCol>
                <a:gridCol w="421012">
                  <a:extLst>
                    <a:ext uri="{9D8B030D-6E8A-4147-A177-3AD203B41FA5}">
                      <a16:colId xmlns:a16="http://schemas.microsoft.com/office/drawing/2014/main" val="278923919"/>
                    </a:ext>
                  </a:extLst>
                </a:gridCol>
                <a:gridCol w="421012">
                  <a:extLst>
                    <a:ext uri="{9D8B030D-6E8A-4147-A177-3AD203B41FA5}">
                      <a16:colId xmlns:a16="http://schemas.microsoft.com/office/drawing/2014/main" val="2207831031"/>
                    </a:ext>
                  </a:extLst>
                </a:gridCol>
                <a:gridCol w="421012">
                  <a:extLst>
                    <a:ext uri="{9D8B030D-6E8A-4147-A177-3AD203B41FA5}">
                      <a16:colId xmlns:a16="http://schemas.microsoft.com/office/drawing/2014/main" val="3333767308"/>
                    </a:ext>
                  </a:extLst>
                </a:gridCol>
                <a:gridCol w="421012">
                  <a:extLst>
                    <a:ext uri="{9D8B030D-6E8A-4147-A177-3AD203B41FA5}">
                      <a16:colId xmlns:a16="http://schemas.microsoft.com/office/drawing/2014/main" val="3932724095"/>
                    </a:ext>
                  </a:extLst>
                </a:gridCol>
                <a:gridCol w="421012">
                  <a:extLst>
                    <a:ext uri="{9D8B030D-6E8A-4147-A177-3AD203B41FA5}">
                      <a16:colId xmlns:a16="http://schemas.microsoft.com/office/drawing/2014/main" val="835300016"/>
                    </a:ext>
                  </a:extLst>
                </a:gridCol>
                <a:gridCol w="421012">
                  <a:extLst>
                    <a:ext uri="{9D8B030D-6E8A-4147-A177-3AD203B41FA5}">
                      <a16:colId xmlns:a16="http://schemas.microsoft.com/office/drawing/2014/main" val="2124109482"/>
                    </a:ext>
                  </a:extLst>
                </a:gridCol>
              </a:tblGrid>
              <a:tr h="370840">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U</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I</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U</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10361210"/>
                  </a:ext>
                </a:extLst>
              </a:tr>
              <a:tr h="370840">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743112759"/>
                  </a:ext>
                </a:extLst>
              </a:tr>
            </a:tbl>
          </a:graphicData>
        </a:graphic>
      </p:graphicFrame>
      <p:sp>
        <p:nvSpPr>
          <p:cNvPr id="9" name="Rectangle 8"/>
          <p:cNvSpPr/>
          <p:nvPr/>
        </p:nvSpPr>
        <p:spPr>
          <a:xfrm>
            <a:off x="1868808" y="5455659"/>
            <a:ext cx="457200" cy="45720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33966" y="5948985"/>
            <a:ext cx="415498" cy="553998"/>
          </a:xfrm>
          <a:prstGeom prst="rect">
            <a:avLst/>
          </a:prstGeom>
        </p:spPr>
        <p:txBody>
          <a:bodyPr wrap="none">
            <a:spAutoFit/>
          </a:bodyPr>
          <a:lstStyle/>
          <a:p>
            <a:r>
              <a:rPr lang="en-US" sz="3000" b="1" dirty="0">
                <a:solidFill>
                  <a:schemeClr val="accent2"/>
                </a:solidFill>
                <a:latin typeface="Courier New" panose="02070309020205020404" pitchFamily="49" charset="0"/>
                <a:cs typeface="Courier New" panose="02070309020205020404" pitchFamily="49" charset="0"/>
              </a:rPr>
              <a:t>%</a:t>
            </a:r>
            <a:endParaRPr lang="en-US" sz="3000" dirty="0">
              <a:solidFill>
                <a:schemeClr val="accent2"/>
              </a:solidFill>
            </a:endParaRPr>
          </a:p>
        </p:txBody>
      </p:sp>
      <p:sp>
        <p:nvSpPr>
          <p:cNvPr id="11" name="Rectangle 10"/>
          <p:cNvSpPr/>
          <p:nvPr/>
        </p:nvSpPr>
        <p:spPr>
          <a:xfrm>
            <a:off x="1049464" y="5948985"/>
            <a:ext cx="415498" cy="553998"/>
          </a:xfrm>
          <a:prstGeom prst="rect">
            <a:avLst/>
          </a:prstGeom>
        </p:spPr>
        <p:txBody>
          <a:bodyPr wrap="none">
            <a:spAutoFit/>
          </a:bodyPr>
          <a:lstStyle/>
          <a:p>
            <a:r>
              <a:rPr lang="en-US" sz="3000" b="1" dirty="0">
                <a:solidFill>
                  <a:schemeClr val="accent2"/>
                </a:solidFill>
                <a:latin typeface="Courier New" panose="02070309020205020404" pitchFamily="49" charset="0"/>
                <a:cs typeface="Courier New" panose="02070309020205020404" pitchFamily="49" charset="0"/>
              </a:rPr>
              <a:t>T</a:t>
            </a:r>
            <a:endParaRPr lang="en-US" sz="3000" dirty="0">
              <a:solidFill>
                <a:schemeClr val="accent2"/>
              </a:solidFill>
            </a:endParaRPr>
          </a:p>
        </p:txBody>
      </p:sp>
      <p:sp>
        <p:nvSpPr>
          <p:cNvPr id="12" name="Rectangle 11"/>
          <p:cNvSpPr/>
          <p:nvPr/>
        </p:nvSpPr>
        <p:spPr>
          <a:xfrm>
            <a:off x="1453310" y="5948985"/>
            <a:ext cx="415498" cy="553998"/>
          </a:xfrm>
          <a:prstGeom prst="rect">
            <a:avLst/>
          </a:prstGeom>
        </p:spPr>
        <p:txBody>
          <a:bodyPr wrap="none">
            <a:spAutoFit/>
          </a:bodyPr>
          <a:lstStyle/>
          <a:p>
            <a:r>
              <a:rPr lang="en-US" sz="3000" b="1" dirty="0">
                <a:solidFill>
                  <a:schemeClr val="accent2"/>
                </a:solidFill>
                <a:latin typeface="Courier New" panose="02070309020205020404" pitchFamily="49" charset="0"/>
                <a:cs typeface="Courier New" panose="02070309020205020404" pitchFamily="49" charset="0"/>
              </a:rPr>
              <a:t>W</a:t>
            </a:r>
            <a:endParaRPr lang="en-US" sz="3000" dirty="0">
              <a:solidFill>
                <a:schemeClr val="accent2"/>
              </a:solidFill>
            </a:endParaRPr>
          </a:p>
        </p:txBody>
      </p:sp>
      <p:sp>
        <p:nvSpPr>
          <p:cNvPr id="13" name="Rectangle 12"/>
          <p:cNvSpPr/>
          <p:nvPr/>
        </p:nvSpPr>
        <p:spPr>
          <a:xfrm>
            <a:off x="1877476" y="5939490"/>
            <a:ext cx="415498" cy="553998"/>
          </a:xfrm>
          <a:prstGeom prst="rect">
            <a:avLst/>
          </a:prstGeom>
        </p:spPr>
        <p:txBody>
          <a:bodyPr wrap="none">
            <a:spAutoFit/>
          </a:bodyPr>
          <a:lstStyle/>
          <a:p>
            <a:r>
              <a:rPr lang="en-US" sz="3000" b="1" dirty="0">
                <a:solidFill>
                  <a:schemeClr val="accent2"/>
                </a:solidFill>
                <a:latin typeface="Courier New" panose="02070309020205020404" pitchFamily="49" charset="0"/>
                <a:cs typeface="Courier New" panose="02070309020205020404" pitchFamily="49" charset="0"/>
              </a:rPr>
              <a:t>0</a:t>
            </a:r>
            <a:endParaRPr lang="en-US" sz="3000" dirty="0">
              <a:solidFill>
                <a:schemeClr val="accent2"/>
              </a:solidFill>
            </a:endParaRPr>
          </a:p>
        </p:txBody>
      </p:sp>
    </p:spTree>
    <p:extLst>
      <p:ext uri="{BB962C8B-B14F-4D97-AF65-F5344CB8AC3E}">
        <p14:creationId xmlns:p14="http://schemas.microsoft.com/office/powerpoint/2010/main" val="2535222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3"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0" nodeType="clickEffect">
                                  <p:stCondLst>
                                    <p:cond delay="0"/>
                                  </p:stCondLst>
                                  <p:childTnLst>
                                    <p:animMotion origin="layout" path="M -0.0004 4.81481E-6 L 0.01224 -0.58056 " pathEditMode="relative" rAng="0" ptsTypes="AA">
                                      <p:cBhvr>
                                        <p:cTn id="11" dur="1000" fill="hold"/>
                                        <p:tgtEl>
                                          <p:spTgt spid="9"/>
                                        </p:tgtEl>
                                        <p:attrNameLst>
                                          <p:attrName>ppt_x</p:attrName>
                                          <p:attrName>ppt_y</p:attrName>
                                        </p:attrNameLst>
                                      </p:cBhvr>
                                      <p:rCtr x="690" y="-28843"/>
                                    </p:animMotion>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grpId="1" nodeType="clickEffect">
                                  <p:stCondLst>
                                    <p:cond delay="0"/>
                                  </p:stCondLst>
                                  <p:childTnLst>
                                    <p:animMotion origin="layout" path="M 0.01223 -0.58056 L 0.01237 -0.48635 " pathEditMode="relative" rAng="0" ptsTypes="AA">
                                      <p:cBhvr>
                                        <p:cTn id="15" dur="1000" fill="hold"/>
                                        <p:tgtEl>
                                          <p:spTgt spid="9"/>
                                        </p:tgtEl>
                                        <p:attrNameLst>
                                          <p:attrName>ppt_x</p:attrName>
                                          <p:attrName>ppt_y</p:attrName>
                                        </p:attrNameLst>
                                      </p:cBhvr>
                                      <p:rCtr x="0" y="4699"/>
                                    </p:animMotion>
                                  </p:childTnLst>
                                </p:cTn>
                              </p:par>
                              <p:par>
                                <p:cTn id="16" presetID="7" presetClass="emph" presetSubtype="2" fill="hold" nodeType="withEffect">
                                  <p:stCondLst>
                                    <p:cond delay="0"/>
                                  </p:stCondLst>
                                  <p:childTnLst>
                                    <p:animClr clrSpc="rgb" dir="cw">
                                      <p:cBhvr>
                                        <p:cTn id="17" dur="1000" fill="hold"/>
                                        <p:tgtEl>
                                          <p:spTgt spid="9"/>
                                        </p:tgtEl>
                                        <p:attrNameLst>
                                          <p:attrName>stroke.color</p:attrName>
                                        </p:attrNameLst>
                                      </p:cBhvr>
                                      <p:to>
                                        <a:schemeClr val="accent2"/>
                                      </p:to>
                                    </p:animClr>
                                    <p:set>
                                      <p:cBhvr>
                                        <p:cTn id="18" dur="1000" fill="hold"/>
                                        <p:tgtEl>
                                          <p:spTgt spid="9"/>
                                        </p:tgtEl>
                                        <p:attrNameLst>
                                          <p:attrName>stroke.on</p:attrName>
                                        </p:attrNameLst>
                                      </p:cBhvr>
                                      <p:to>
                                        <p:strVal val="true"/>
                                      </p:to>
                                    </p:set>
                                  </p:childTnLst>
                                </p:cTn>
                              </p:par>
                            </p:childTnLst>
                          </p:cTn>
                        </p:par>
                        <p:par>
                          <p:cTn id="19" fill="hold">
                            <p:stCondLst>
                              <p:cond delay="1000"/>
                            </p:stCondLst>
                            <p:childTnLst>
                              <p:par>
                                <p:cTn id="20" presetID="42" presetClass="path" presetSubtype="0" accel="50000" decel="50000" fill="hold" grpId="4" nodeType="afterEffect">
                                  <p:stCondLst>
                                    <p:cond delay="0"/>
                                  </p:stCondLst>
                                  <p:childTnLst>
                                    <p:animMotion origin="layout" path="M 0.01237 -0.48635 L 0.01145 -0.34167 " pathEditMode="relative" rAng="0" ptsTypes="AA">
                                      <p:cBhvr>
                                        <p:cTn id="21" dur="1000" fill="hold"/>
                                        <p:tgtEl>
                                          <p:spTgt spid="9"/>
                                        </p:tgtEl>
                                        <p:attrNameLst>
                                          <p:attrName>ppt_x</p:attrName>
                                          <p:attrName>ppt_y</p:attrName>
                                        </p:attrNameLst>
                                      </p:cBhvr>
                                      <p:rCtr x="-52" y="7222"/>
                                    </p:animMotion>
                                  </p:childTnLst>
                                </p:cTn>
                              </p:par>
                            </p:childTnLst>
                          </p:cTn>
                        </p:par>
                      </p:childTnLst>
                    </p:cTn>
                  </p:par>
                  <p:par>
                    <p:cTn id="22" fill="hold">
                      <p:stCondLst>
                        <p:cond delay="indefinite"/>
                      </p:stCondLst>
                      <p:childTnLst>
                        <p:par>
                          <p:cTn id="23" fill="hold">
                            <p:stCondLst>
                              <p:cond delay="0"/>
                            </p:stCondLst>
                            <p:childTnLst>
                              <p:par>
                                <p:cTn id="24" presetID="42" presetClass="path" presetSubtype="0" accel="50000" decel="50000" fill="hold" grpId="2" nodeType="clickEffect">
                                  <p:stCondLst>
                                    <p:cond delay="0"/>
                                  </p:stCondLst>
                                  <p:childTnLst>
                                    <p:animMotion origin="layout" path="M 0.01146 -0.34167 L 0.00039 0.07986 " pathEditMode="relative" rAng="0" ptsTypes="AA">
                                      <p:cBhvr>
                                        <p:cTn id="25" dur="1000" fill="hold"/>
                                        <p:tgtEl>
                                          <p:spTgt spid="9"/>
                                        </p:tgtEl>
                                        <p:attrNameLst>
                                          <p:attrName>ppt_x</p:attrName>
                                          <p:attrName>ppt_y</p:attrName>
                                        </p:attrNameLst>
                                      </p:cBhvr>
                                      <p:rCtr x="-703" y="21065"/>
                                    </p:animMotion>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9" grpId="2" animBg="1"/>
      <p:bldP spid="9" grpId="3" animBg="1"/>
      <p:bldP spid="9" grpId="4" animBg="1"/>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14178" y="2092144"/>
            <a:ext cx="11197883" cy="1615843"/>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51588" y="2107334"/>
            <a:ext cx="11412755" cy="1687641"/>
          </a:xfrm>
          <a:prstGeom prst="rect">
            <a:avLst/>
          </a:prstGeom>
          <a:noFill/>
        </p:spPr>
        <p:txBody>
          <a:bodyPr wrap="square" rtlCol="0">
            <a:spAutoFit/>
          </a:bodyPr>
          <a:lstStyle/>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HIDXMVCJNUESQYPZBTRLWOKFGA</a:t>
            </a:r>
          </a:p>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   *  5&amp;    !1   3%</a:t>
            </a:r>
          </a:p>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    0  ^4    )    #2</a:t>
            </a:r>
          </a:p>
        </p:txBody>
      </p:sp>
      <p:sp>
        <p:nvSpPr>
          <p:cNvPr id="2" name="Title 1"/>
          <p:cNvSpPr>
            <a:spLocks noGrp="1"/>
          </p:cNvSpPr>
          <p:nvPr>
            <p:ph type="title"/>
          </p:nvPr>
        </p:nvSpPr>
        <p:spPr>
          <a:xfrm>
            <a:off x="838200" y="365125"/>
            <a:ext cx="10515600" cy="1325563"/>
          </a:xfrm>
        </p:spPr>
        <p:txBody>
          <a:bodyPr/>
          <a:lstStyle/>
          <a:p>
            <a:pPr algn="r"/>
            <a:r>
              <a:rPr lang="en-US" b="1" dirty="0">
                <a:solidFill>
                  <a:srgbClr val="92D050"/>
                </a:solidFill>
                <a:latin typeface="+mn-lt"/>
              </a:rPr>
              <a:t>Homophonic Substitution Cipher – Encrypt</a:t>
            </a:r>
            <a:endParaRPr lang="en-US" dirty="0">
              <a:latin typeface="+mn-lt"/>
            </a:endParaRPr>
          </a:p>
        </p:txBody>
      </p:sp>
      <p:sp>
        <p:nvSpPr>
          <p:cNvPr id="4" name="TextBox 3"/>
          <p:cNvSpPr txBox="1"/>
          <p:nvPr/>
        </p:nvSpPr>
        <p:spPr>
          <a:xfrm>
            <a:off x="258739" y="1332875"/>
            <a:ext cx="11412755" cy="830997"/>
          </a:xfrm>
          <a:prstGeom prst="rect">
            <a:avLst/>
          </a:prstGeom>
          <a:noFill/>
        </p:spPr>
        <p:txBody>
          <a:bodyPr wrap="square" rtlCol="0">
            <a:spAutoFit/>
          </a:bodyPr>
          <a:lstStyle/>
          <a:p>
            <a:r>
              <a:rPr lang="en-US" sz="4800" b="1" spc="500" dirty="0">
                <a:solidFill>
                  <a:srgbClr val="00B0F0"/>
                </a:solidFill>
                <a:latin typeface="Courier New" panose="02070309020205020404" pitchFamily="49" charset="0"/>
                <a:cs typeface="Courier New" panose="02070309020205020404" pitchFamily="49" charset="0"/>
              </a:rPr>
              <a:t>ABCDEFGHIJKLMNOPQRSTUVWXYZ</a:t>
            </a:r>
          </a:p>
        </p:txBody>
      </p:sp>
      <p:sp>
        <p:nvSpPr>
          <p:cNvPr id="5" name="Rectangle 4"/>
          <p:cNvSpPr/>
          <p:nvPr/>
        </p:nvSpPr>
        <p:spPr>
          <a:xfrm>
            <a:off x="314178" y="1438531"/>
            <a:ext cx="11197884"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618435" y="3756061"/>
            <a:ext cx="10990469" cy="1384995"/>
          </a:xfrm>
          <a:prstGeom prst="rect">
            <a:avLst/>
          </a:prstGeom>
        </p:spPr>
        <p:txBody>
          <a:bodyPr wrap="square">
            <a:spAutoFit/>
          </a:bodyPr>
          <a:lstStyle/>
          <a:p>
            <a:r>
              <a:rPr lang="en-US" sz="2800" b="1" dirty="0">
                <a:solidFill>
                  <a:srgbClr val="FFFF00"/>
                </a:solidFill>
                <a:latin typeface="Courier New" panose="02070309020205020404" pitchFamily="49" charset="0"/>
                <a:cs typeface="Courier New" panose="02070309020205020404" pitchFamily="49" charset="0"/>
              </a:rPr>
              <a:t>TRUE GREATNESS IS MEASURED BY HOW MUCH FREEDOM YOU GIVE TO OTHERS NOT BY HOW MUCH YOU CAN COERCE OTHERS TO DO WHAT YOU WANT</a:t>
            </a:r>
          </a:p>
        </p:txBody>
      </p:sp>
      <p:graphicFrame>
        <p:nvGraphicFramePr>
          <p:cNvPr id="6" name="Table 5"/>
          <p:cNvGraphicFramePr>
            <a:graphicFrameLocks noGrp="1"/>
          </p:cNvGraphicFramePr>
          <p:nvPr>
            <p:extLst>
              <p:ext uri="{D42A27DB-BD31-4B8C-83A1-F6EECF244321}">
                <p14:modId xmlns:p14="http://schemas.microsoft.com/office/powerpoint/2010/main" val="1300500942"/>
              </p:ext>
            </p:extLst>
          </p:nvPr>
        </p:nvGraphicFramePr>
        <p:xfrm>
          <a:off x="618435" y="5419532"/>
          <a:ext cx="10946312" cy="1097280"/>
        </p:xfrm>
        <a:graphic>
          <a:graphicData uri="http://schemas.openxmlformats.org/drawingml/2006/table">
            <a:tbl>
              <a:tblPr firstRow="1" bandRow="1">
                <a:tableStyleId>{2D5ABB26-0587-4C30-8999-92F81FD0307C}</a:tableStyleId>
              </a:tblPr>
              <a:tblGrid>
                <a:gridCol w="421012">
                  <a:extLst>
                    <a:ext uri="{9D8B030D-6E8A-4147-A177-3AD203B41FA5}">
                      <a16:colId xmlns:a16="http://schemas.microsoft.com/office/drawing/2014/main" val="1422182939"/>
                    </a:ext>
                  </a:extLst>
                </a:gridCol>
                <a:gridCol w="421012">
                  <a:extLst>
                    <a:ext uri="{9D8B030D-6E8A-4147-A177-3AD203B41FA5}">
                      <a16:colId xmlns:a16="http://schemas.microsoft.com/office/drawing/2014/main" val="1456410437"/>
                    </a:ext>
                  </a:extLst>
                </a:gridCol>
                <a:gridCol w="421012">
                  <a:extLst>
                    <a:ext uri="{9D8B030D-6E8A-4147-A177-3AD203B41FA5}">
                      <a16:colId xmlns:a16="http://schemas.microsoft.com/office/drawing/2014/main" val="2681263522"/>
                    </a:ext>
                  </a:extLst>
                </a:gridCol>
                <a:gridCol w="421012">
                  <a:extLst>
                    <a:ext uri="{9D8B030D-6E8A-4147-A177-3AD203B41FA5}">
                      <a16:colId xmlns:a16="http://schemas.microsoft.com/office/drawing/2014/main" val="3107445130"/>
                    </a:ext>
                  </a:extLst>
                </a:gridCol>
                <a:gridCol w="421012">
                  <a:extLst>
                    <a:ext uri="{9D8B030D-6E8A-4147-A177-3AD203B41FA5}">
                      <a16:colId xmlns:a16="http://schemas.microsoft.com/office/drawing/2014/main" val="1158435935"/>
                    </a:ext>
                  </a:extLst>
                </a:gridCol>
                <a:gridCol w="421012">
                  <a:extLst>
                    <a:ext uri="{9D8B030D-6E8A-4147-A177-3AD203B41FA5}">
                      <a16:colId xmlns:a16="http://schemas.microsoft.com/office/drawing/2014/main" val="1913229693"/>
                    </a:ext>
                  </a:extLst>
                </a:gridCol>
                <a:gridCol w="421012">
                  <a:extLst>
                    <a:ext uri="{9D8B030D-6E8A-4147-A177-3AD203B41FA5}">
                      <a16:colId xmlns:a16="http://schemas.microsoft.com/office/drawing/2014/main" val="183040873"/>
                    </a:ext>
                  </a:extLst>
                </a:gridCol>
                <a:gridCol w="421012">
                  <a:extLst>
                    <a:ext uri="{9D8B030D-6E8A-4147-A177-3AD203B41FA5}">
                      <a16:colId xmlns:a16="http://schemas.microsoft.com/office/drawing/2014/main" val="4157030930"/>
                    </a:ext>
                  </a:extLst>
                </a:gridCol>
                <a:gridCol w="421012">
                  <a:extLst>
                    <a:ext uri="{9D8B030D-6E8A-4147-A177-3AD203B41FA5}">
                      <a16:colId xmlns:a16="http://schemas.microsoft.com/office/drawing/2014/main" val="3621391175"/>
                    </a:ext>
                  </a:extLst>
                </a:gridCol>
                <a:gridCol w="421012">
                  <a:extLst>
                    <a:ext uri="{9D8B030D-6E8A-4147-A177-3AD203B41FA5}">
                      <a16:colId xmlns:a16="http://schemas.microsoft.com/office/drawing/2014/main" val="302986549"/>
                    </a:ext>
                  </a:extLst>
                </a:gridCol>
                <a:gridCol w="421012">
                  <a:extLst>
                    <a:ext uri="{9D8B030D-6E8A-4147-A177-3AD203B41FA5}">
                      <a16:colId xmlns:a16="http://schemas.microsoft.com/office/drawing/2014/main" val="1839777987"/>
                    </a:ext>
                  </a:extLst>
                </a:gridCol>
                <a:gridCol w="421012">
                  <a:extLst>
                    <a:ext uri="{9D8B030D-6E8A-4147-A177-3AD203B41FA5}">
                      <a16:colId xmlns:a16="http://schemas.microsoft.com/office/drawing/2014/main" val="4071546067"/>
                    </a:ext>
                  </a:extLst>
                </a:gridCol>
                <a:gridCol w="421012">
                  <a:extLst>
                    <a:ext uri="{9D8B030D-6E8A-4147-A177-3AD203B41FA5}">
                      <a16:colId xmlns:a16="http://schemas.microsoft.com/office/drawing/2014/main" val="143673472"/>
                    </a:ext>
                  </a:extLst>
                </a:gridCol>
                <a:gridCol w="421012">
                  <a:extLst>
                    <a:ext uri="{9D8B030D-6E8A-4147-A177-3AD203B41FA5}">
                      <a16:colId xmlns:a16="http://schemas.microsoft.com/office/drawing/2014/main" val="536248113"/>
                    </a:ext>
                  </a:extLst>
                </a:gridCol>
                <a:gridCol w="421012">
                  <a:extLst>
                    <a:ext uri="{9D8B030D-6E8A-4147-A177-3AD203B41FA5}">
                      <a16:colId xmlns:a16="http://schemas.microsoft.com/office/drawing/2014/main" val="2396976485"/>
                    </a:ext>
                  </a:extLst>
                </a:gridCol>
                <a:gridCol w="421012">
                  <a:extLst>
                    <a:ext uri="{9D8B030D-6E8A-4147-A177-3AD203B41FA5}">
                      <a16:colId xmlns:a16="http://schemas.microsoft.com/office/drawing/2014/main" val="2711609110"/>
                    </a:ext>
                  </a:extLst>
                </a:gridCol>
                <a:gridCol w="421012">
                  <a:extLst>
                    <a:ext uri="{9D8B030D-6E8A-4147-A177-3AD203B41FA5}">
                      <a16:colId xmlns:a16="http://schemas.microsoft.com/office/drawing/2014/main" val="1674921760"/>
                    </a:ext>
                  </a:extLst>
                </a:gridCol>
                <a:gridCol w="421012">
                  <a:extLst>
                    <a:ext uri="{9D8B030D-6E8A-4147-A177-3AD203B41FA5}">
                      <a16:colId xmlns:a16="http://schemas.microsoft.com/office/drawing/2014/main" val="2088161740"/>
                    </a:ext>
                  </a:extLst>
                </a:gridCol>
                <a:gridCol w="421012">
                  <a:extLst>
                    <a:ext uri="{9D8B030D-6E8A-4147-A177-3AD203B41FA5}">
                      <a16:colId xmlns:a16="http://schemas.microsoft.com/office/drawing/2014/main" val="4284741922"/>
                    </a:ext>
                  </a:extLst>
                </a:gridCol>
                <a:gridCol w="421012">
                  <a:extLst>
                    <a:ext uri="{9D8B030D-6E8A-4147-A177-3AD203B41FA5}">
                      <a16:colId xmlns:a16="http://schemas.microsoft.com/office/drawing/2014/main" val="1767339331"/>
                    </a:ext>
                  </a:extLst>
                </a:gridCol>
                <a:gridCol w="421012">
                  <a:extLst>
                    <a:ext uri="{9D8B030D-6E8A-4147-A177-3AD203B41FA5}">
                      <a16:colId xmlns:a16="http://schemas.microsoft.com/office/drawing/2014/main" val="278923919"/>
                    </a:ext>
                  </a:extLst>
                </a:gridCol>
                <a:gridCol w="421012">
                  <a:extLst>
                    <a:ext uri="{9D8B030D-6E8A-4147-A177-3AD203B41FA5}">
                      <a16:colId xmlns:a16="http://schemas.microsoft.com/office/drawing/2014/main" val="2207831031"/>
                    </a:ext>
                  </a:extLst>
                </a:gridCol>
                <a:gridCol w="421012">
                  <a:extLst>
                    <a:ext uri="{9D8B030D-6E8A-4147-A177-3AD203B41FA5}">
                      <a16:colId xmlns:a16="http://schemas.microsoft.com/office/drawing/2014/main" val="3333767308"/>
                    </a:ext>
                  </a:extLst>
                </a:gridCol>
                <a:gridCol w="421012">
                  <a:extLst>
                    <a:ext uri="{9D8B030D-6E8A-4147-A177-3AD203B41FA5}">
                      <a16:colId xmlns:a16="http://schemas.microsoft.com/office/drawing/2014/main" val="3932724095"/>
                    </a:ext>
                  </a:extLst>
                </a:gridCol>
                <a:gridCol w="421012">
                  <a:extLst>
                    <a:ext uri="{9D8B030D-6E8A-4147-A177-3AD203B41FA5}">
                      <a16:colId xmlns:a16="http://schemas.microsoft.com/office/drawing/2014/main" val="835300016"/>
                    </a:ext>
                  </a:extLst>
                </a:gridCol>
                <a:gridCol w="421012">
                  <a:extLst>
                    <a:ext uri="{9D8B030D-6E8A-4147-A177-3AD203B41FA5}">
                      <a16:colId xmlns:a16="http://schemas.microsoft.com/office/drawing/2014/main" val="2124109482"/>
                    </a:ext>
                  </a:extLst>
                </a:gridCol>
              </a:tblGrid>
              <a:tr h="370840">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U</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I</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U</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10361210"/>
                  </a:ext>
                </a:extLst>
              </a:tr>
              <a:tr h="370840">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W</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C</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2</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3</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3</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Q</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W</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743112759"/>
                  </a:ext>
                </a:extLst>
              </a:tr>
            </a:tbl>
          </a:graphicData>
        </a:graphic>
      </p:graphicFrame>
      <p:sp>
        <p:nvSpPr>
          <p:cNvPr id="14" name="Rectangle 13"/>
          <p:cNvSpPr/>
          <p:nvPr/>
        </p:nvSpPr>
        <p:spPr>
          <a:xfrm>
            <a:off x="5711749" y="5265385"/>
            <a:ext cx="329357" cy="139543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6137168" y="5265385"/>
            <a:ext cx="329357" cy="139543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7390315" y="5265385"/>
            <a:ext cx="329357" cy="139543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9503532" y="5265385"/>
            <a:ext cx="329357" cy="139543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1929196" y="5265385"/>
            <a:ext cx="329357" cy="139543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3611534" y="5265385"/>
            <a:ext cx="329357" cy="139543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5294428" y="5265385"/>
            <a:ext cx="329357" cy="139543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8662394" y="5265385"/>
            <a:ext cx="329357" cy="139543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10756269" y="5265385"/>
            <a:ext cx="329357" cy="139543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7609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14"/>
                                        </p:tgtEl>
                                      </p:cBhvr>
                                    </p:animEffect>
                                    <p:set>
                                      <p:cBhvr>
                                        <p:cTn id="21" dur="1" fill="hold">
                                          <p:stCondLst>
                                            <p:cond delay="499"/>
                                          </p:stCondLst>
                                        </p:cTn>
                                        <p:tgtEl>
                                          <p:spTgt spid="14"/>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15"/>
                                        </p:tgtEl>
                                      </p:cBhvr>
                                    </p:animEffect>
                                    <p:set>
                                      <p:cBhvr>
                                        <p:cTn id="24" dur="1" fill="hold">
                                          <p:stCondLst>
                                            <p:cond delay="499"/>
                                          </p:stCondLst>
                                        </p:cTn>
                                        <p:tgtEl>
                                          <p:spTgt spid="15"/>
                                        </p:tgtEl>
                                        <p:attrNameLst>
                                          <p:attrName>style.visibility</p:attrName>
                                        </p:attrNameLst>
                                      </p:cBhvr>
                                      <p:to>
                                        <p:strVal val="hidden"/>
                                      </p:to>
                                    </p:set>
                                  </p:childTnLst>
                                </p:cTn>
                              </p:par>
                              <p:par>
                                <p:cTn id="25" presetID="10" presetClass="exit" presetSubtype="0" fill="hold" grpId="1" nodeType="withEffect">
                                  <p:stCondLst>
                                    <p:cond delay="0"/>
                                  </p:stCondLst>
                                  <p:childTnLst>
                                    <p:animEffect transition="out" filter="fade">
                                      <p:cBhvr>
                                        <p:cTn id="26" dur="500"/>
                                        <p:tgtEl>
                                          <p:spTgt spid="16"/>
                                        </p:tgtEl>
                                      </p:cBhvr>
                                    </p:animEffect>
                                    <p:set>
                                      <p:cBhvr>
                                        <p:cTn id="27" dur="1" fill="hold">
                                          <p:stCondLst>
                                            <p:cond delay="499"/>
                                          </p:stCondLst>
                                        </p:cTn>
                                        <p:tgtEl>
                                          <p:spTgt spid="16"/>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17"/>
                                        </p:tgtEl>
                                      </p:cBhvr>
                                    </p:animEffect>
                                    <p:set>
                                      <p:cBhvr>
                                        <p:cTn id="30" dur="1" fill="hold">
                                          <p:stCondLst>
                                            <p:cond delay="499"/>
                                          </p:stCondLst>
                                        </p:cTn>
                                        <p:tgtEl>
                                          <p:spTgt spid="17"/>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animBg="1"/>
      <p:bldP spid="15" grpId="1" animBg="1"/>
      <p:bldP spid="16" grpId="0" animBg="1"/>
      <p:bldP spid="16" grpId="1" animBg="1"/>
      <p:bldP spid="17" grpId="0" animBg="1"/>
      <p:bldP spid="17" grpId="1" animBg="1"/>
      <p:bldP spid="19" grpId="0" animBg="1"/>
      <p:bldP spid="20" grpId="0" animBg="1"/>
      <p:bldP spid="21" grpId="0" animBg="1"/>
      <p:bldP spid="22" grpId="0" animBg="1"/>
      <p:bldP spid="2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lstStyle/>
          <a:p>
            <a:pPr algn="r"/>
            <a:r>
              <a:rPr lang="en-US" b="1" dirty="0">
                <a:solidFill>
                  <a:srgbClr val="92D050"/>
                </a:solidFill>
                <a:latin typeface="+mn-lt"/>
              </a:rPr>
              <a:t>Homophonic Substitution Cipher – Encrypt</a:t>
            </a:r>
            <a:endParaRPr lang="en-US" dirty="0">
              <a:latin typeface="+mn-lt"/>
            </a:endParaRPr>
          </a:p>
        </p:txBody>
      </p:sp>
      <p:sp>
        <p:nvSpPr>
          <p:cNvPr id="3" name="Rectangle 2"/>
          <p:cNvSpPr/>
          <p:nvPr/>
        </p:nvSpPr>
        <p:spPr>
          <a:xfrm>
            <a:off x="130009" y="1526009"/>
            <a:ext cx="11891534" cy="830997"/>
          </a:xfrm>
          <a:prstGeom prst="rect">
            <a:avLst/>
          </a:prstGeom>
        </p:spPr>
        <p:txBody>
          <a:bodyPr wrap="square">
            <a:spAutoFit/>
          </a:bodyPr>
          <a:lstStyle/>
          <a:p>
            <a:r>
              <a:rPr lang="en-US" sz="2400" b="1" dirty="0">
                <a:solidFill>
                  <a:srgbClr val="FFFF00"/>
                </a:solidFill>
                <a:latin typeface="Courier New" panose="02070309020205020404" pitchFamily="49" charset="0"/>
                <a:cs typeface="Courier New" panose="02070309020205020404" pitchFamily="49" charset="0"/>
              </a:rPr>
              <a:t>TRUE GREATNESS IS MEASURED BY HOW MUCH FREEDOM YOU GIVE TO OTHERS NOT BY HOW MUCH YOU CAN COERCE OTHERS TO DO WHAT YOU WANT</a:t>
            </a:r>
          </a:p>
        </p:txBody>
      </p:sp>
      <p:sp>
        <p:nvSpPr>
          <p:cNvPr id="10" name="Rectangle 9"/>
          <p:cNvSpPr/>
          <p:nvPr/>
        </p:nvSpPr>
        <p:spPr>
          <a:xfrm>
            <a:off x="130009" y="2249993"/>
            <a:ext cx="11891534" cy="830997"/>
          </a:xfrm>
          <a:prstGeom prst="rect">
            <a:avLst/>
          </a:prstGeom>
        </p:spPr>
        <p:txBody>
          <a:bodyPr wrap="square">
            <a:spAutoFit/>
          </a:bodyPr>
          <a:lstStyle/>
          <a:p>
            <a:r>
              <a:rPr lang="en-US" sz="2400" b="1" dirty="0">
                <a:solidFill>
                  <a:schemeClr val="accent2"/>
                </a:solidFill>
                <a:latin typeface="Courier New" panose="02070309020205020404" pitchFamily="49" charset="0"/>
                <a:cs typeface="Courier New" panose="02070309020205020404" pitchFamily="49" charset="0"/>
              </a:rPr>
              <a:t>%TW0 CTM(2)*3# N3 Q0(RWT0X IG 5PK QWDJ VT0MXPQ G1W CNOM 2P P%5MT3 !PL IG ^1K QWDJ GPW D() D1MTD0 125*T# %1 XP KJ(2 GPW KH!L</a:t>
            </a:r>
          </a:p>
        </p:txBody>
      </p:sp>
      <p:sp>
        <p:nvSpPr>
          <p:cNvPr id="12" name="Rectangle 11"/>
          <p:cNvSpPr/>
          <p:nvPr/>
        </p:nvSpPr>
        <p:spPr>
          <a:xfrm>
            <a:off x="130009" y="3080990"/>
            <a:ext cx="11813529" cy="707886"/>
          </a:xfrm>
          <a:prstGeom prst="rect">
            <a:avLst/>
          </a:prstGeom>
        </p:spPr>
        <p:txBody>
          <a:bodyPr wrap="square">
            <a:spAutoFit/>
          </a:bodyPr>
          <a:lstStyle/>
          <a:p>
            <a:r>
              <a:rPr lang="en-US" sz="2000" b="1" dirty="0">
                <a:solidFill>
                  <a:schemeClr val="accent2"/>
                </a:solidFill>
                <a:latin typeface="Courier New" panose="02070309020205020404" pitchFamily="49" charset="0"/>
                <a:cs typeface="Courier New" panose="02070309020205020404" pitchFamily="49" charset="0"/>
              </a:rPr>
              <a:t>2TWM CT0H2)*33 &amp;# Q*HRWT*X IG JPK QWD^ VT*0X1Q GPW C4OM %P 12JMT# )1% IG 5PK QWD^ GPW DH! D1MTD* P%5MT# LP XP K5(% GPW K(!L</a:t>
            </a:r>
          </a:p>
        </p:txBody>
      </p:sp>
      <p:sp>
        <p:nvSpPr>
          <p:cNvPr id="14" name="Rectangle 13"/>
          <p:cNvSpPr/>
          <p:nvPr/>
        </p:nvSpPr>
        <p:spPr>
          <a:xfrm>
            <a:off x="130009" y="3804974"/>
            <a:ext cx="11891534" cy="646331"/>
          </a:xfrm>
          <a:prstGeom prst="rect">
            <a:avLst/>
          </a:prstGeom>
        </p:spPr>
        <p:txBody>
          <a:bodyPr wrap="square">
            <a:spAutoFit/>
          </a:bodyPr>
          <a:lstStyle/>
          <a:p>
            <a:r>
              <a:rPr lang="en-US" b="1" dirty="0">
                <a:solidFill>
                  <a:schemeClr val="accent2"/>
                </a:solidFill>
                <a:latin typeface="Courier New" panose="02070309020205020404" pitchFamily="49" charset="0"/>
                <a:cs typeface="Courier New" panose="02070309020205020404" pitchFamily="49" charset="0"/>
              </a:rPr>
              <a:t>LTW* CT0(L!MR# N3 QMH3WT0X IG 51K QWD^ VT**X1Q GPW C4OM LP 12J0TR )P2 IG J1K QWDJ G1W D(Y D1MTD0 125*TR 2P X1 K^H% G1W KH!%</a:t>
            </a:r>
          </a:p>
        </p:txBody>
      </p:sp>
      <p:sp>
        <p:nvSpPr>
          <p:cNvPr id="15" name="Rectangle 14"/>
          <p:cNvSpPr/>
          <p:nvPr/>
        </p:nvSpPr>
        <p:spPr>
          <a:xfrm>
            <a:off x="130009" y="4467403"/>
            <a:ext cx="11891534" cy="646331"/>
          </a:xfrm>
          <a:prstGeom prst="rect">
            <a:avLst/>
          </a:prstGeom>
        </p:spPr>
        <p:txBody>
          <a:bodyPr wrap="square">
            <a:spAutoFit/>
          </a:bodyPr>
          <a:lstStyle/>
          <a:p>
            <a:r>
              <a:rPr lang="en-US" b="1" dirty="0">
                <a:solidFill>
                  <a:schemeClr val="accent2"/>
                </a:solidFill>
                <a:latin typeface="Courier New" panose="02070309020205020404" pitchFamily="49" charset="0"/>
                <a:cs typeface="Courier New" panose="02070309020205020404" pitchFamily="49" charset="0"/>
              </a:rPr>
              <a:t>2TW0 CT*H%Y0#3 NR Q*(RWTMX IG ^PK QWDJ VT*MXPQ G1W C4OM 21 PL^0TR )P2 IG JPK QWD5 GPW D(Y D1*TD0 P%J*T# 2P XP K5(% G1W K()%</a:t>
            </a:r>
          </a:p>
        </p:txBody>
      </p:sp>
      <p:sp>
        <p:nvSpPr>
          <p:cNvPr id="16" name="Rectangle 15"/>
          <p:cNvSpPr/>
          <p:nvPr/>
        </p:nvSpPr>
        <p:spPr>
          <a:xfrm>
            <a:off x="130009" y="5129832"/>
            <a:ext cx="11891534" cy="584775"/>
          </a:xfrm>
          <a:prstGeom prst="rect">
            <a:avLst/>
          </a:prstGeom>
        </p:spPr>
        <p:txBody>
          <a:bodyPr wrap="square">
            <a:spAutoFit/>
          </a:bodyPr>
          <a:lstStyle/>
          <a:p>
            <a:r>
              <a:rPr lang="en-US" sz="1600" b="1" dirty="0">
                <a:solidFill>
                  <a:schemeClr val="accent2"/>
                </a:solidFill>
                <a:latin typeface="Courier New" panose="02070309020205020404" pitchFamily="49" charset="0"/>
                <a:cs typeface="Courier New" panose="02070309020205020404" pitchFamily="49" charset="0"/>
              </a:rPr>
              <a:t>LTW0 CT*H2Y*33 43 QM(RWT0X IG J1K QWD^ VT*0XPQ G1W CNO0 21 PL5MT# )PL IG 51K QWD5 G1W DHY D10TDM 1%5*TR 2P X1 K5(2 G1W KH)%</a:t>
            </a:r>
          </a:p>
        </p:txBody>
      </p:sp>
      <p:sp>
        <p:nvSpPr>
          <p:cNvPr id="17" name="Rectangle 16"/>
          <p:cNvSpPr/>
          <p:nvPr/>
        </p:nvSpPr>
        <p:spPr>
          <a:xfrm>
            <a:off x="130009" y="5714607"/>
            <a:ext cx="11891534" cy="523220"/>
          </a:xfrm>
          <a:prstGeom prst="rect">
            <a:avLst/>
          </a:prstGeom>
        </p:spPr>
        <p:txBody>
          <a:bodyPr wrap="square">
            <a:spAutoFit/>
          </a:bodyPr>
          <a:lstStyle/>
          <a:p>
            <a:r>
              <a:rPr lang="en-US" sz="1400" b="1" dirty="0">
                <a:solidFill>
                  <a:schemeClr val="accent2"/>
                </a:solidFill>
                <a:latin typeface="Courier New" panose="02070309020205020404" pitchFamily="49" charset="0"/>
                <a:cs typeface="Courier New" panose="02070309020205020404" pitchFamily="49" charset="0"/>
              </a:rPr>
              <a:t>%TW* CTMH%!0R# N3 Q*H3WT0X IG J1K QWDJ VTM*X1Q G1W C&amp;O0 L1 P%JMT3 !1L IG 51K QWDJ GPW D(! D1MTD* PL^*T# %1 X1 K^HL G1W K()2</a:t>
            </a:r>
          </a:p>
        </p:txBody>
      </p:sp>
      <p:sp>
        <p:nvSpPr>
          <p:cNvPr id="18" name="Rectangle 17"/>
          <p:cNvSpPr/>
          <p:nvPr/>
        </p:nvSpPr>
        <p:spPr>
          <a:xfrm>
            <a:off x="130009" y="6237827"/>
            <a:ext cx="11891534" cy="523220"/>
          </a:xfrm>
          <a:prstGeom prst="rect">
            <a:avLst/>
          </a:prstGeom>
        </p:spPr>
        <p:txBody>
          <a:bodyPr wrap="square">
            <a:spAutoFit/>
          </a:bodyPr>
          <a:lstStyle/>
          <a:p>
            <a:r>
              <a:rPr lang="en-US" sz="1400" b="1" dirty="0">
                <a:solidFill>
                  <a:schemeClr val="accent2"/>
                </a:solidFill>
                <a:latin typeface="Courier New" panose="02070309020205020404" pitchFamily="49" charset="0"/>
                <a:cs typeface="Courier New" panose="02070309020205020404" pitchFamily="49" charset="0"/>
              </a:rPr>
              <a:t>%TW* CT0(2)03R NR Q0H#WT0X IG 5PK QWD^ VT**X1Q G1W C4OM 21 1250T3 )1% IG 51K QWD^ GPW D(! DP*TDM PL^*TR LP XP KJ(% G1W KH!%</a:t>
            </a:r>
          </a:p>
        </p:txBody>
      </p:sp>
    </p:spTree>
    <p:extLst>
      <p:ext uri="{BB962C8B-B14F-4D97-AF65-F5344CB8AC3E}">
        <p14:creationId xmlns:p14="http://schemas.microsoft.com/office/powerpoint/2010/main" val="1867282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anim calcmode="lin" valueType="num">
                                      <p:cBhvr>
                                        <p:cTn id="15" dur="500" fill="hold"/>
                                        <p:tgtEl>
                                          <p:spTgt spid="10"/>
                                        </p:tgtEl>
                                        <p:attrNameLst>
                                          <p:attrName>ppt_x</p:attrName>
                                        </p:attrNameLst>
                                      </p:cBhvr>
                                      <p:tavLst>
                                        <p:tav tm="0">
                                          <p:val>
                                            <p:strVal val="#ppt_x"/>
                                          </p:val>
                                        </p:tav>
                                        <p:tav tm="100000">
                                          <p:val>
                                            <p:strVal val="#ppt_x"/>
                                          </p:val>
                                        </p:tav>
                                      </p:tavLst>
                                    </p:anim>
                                    <p:anim calcmode="lin" valueType="num">
                                      <p:cBhvr>
                                        <p:cTn id="16"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anim calcmode="lin" valueType="num">
                                      <p:cBhvr>
                                        <p:cTn id="22" dur="500" fill="hold"/>
                                        <p:tgtEl>
                                          <p:spTgt spid="12"/>
                                        </p:tgtEl>
                                        <p:attrNameLst>
                                          <p:attrName>ppt_x</p:attrName>
                                        </p:attrNameLst>
                                      </p:cBhvr>
                                      <p:tavLst>
                                        <p:tav tm="0">
                                          <p:val>
                                            <p:strVal val="#ppt_x"/>
                                          </p:val>
                                        </p:tav>
                                        <p:tav tm="100000">
                                          <p:val>
                                            <p:strVal val="#ppt_x"/>
                                          </p:val>
                                        </p:tav>
                                      </p:tavLst>
                                    </p:anim>
                                    <p:anim calcmode="lin" valueType="num">
                                      <p:cBhvr>
                                        <p:cTn id="23"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anim calcmode="lin" valueType="num">
                                      <p:cBhvr>
                                        <p:cTn id="29" dur="500" fill="hold"/>
                                        <p:tgtEl>
                                          <p:spTgt spid="14"/>
                                        </p:tgtEl>
                                        <p:attrNameLst>
                                          <p:attrName>ppt_x</p:attrName>
                                        </p:attrNameLst>
                                      </p:cBhvr>
                                      <p:tavLst>
                                        <p:tav tm="0">
                                          <p:val>
                                            <p:strVal val="#ppt_x"/>
                                          </p:val>
                                        </p:tav>
                                        <p:tav tm="100000">
                                          <p:val>
                                            <p:strVal val="#ppt_x"/>
                                          </p:val>
                                        </p:tav>
                                      </p:tavLst>
                                    </p:anim>
                                    <p:anim calcmode="lin" valueType="num">
                                      <p:cBhvr>
                                        <p:cTn id="30" dur="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anim calcmode="lin" valueType="num">
                                      <p:cBhvr>
                                        <p:cTn id="36" dur="500" fill="hold"/>
                                        <p:tgtEl>
                                          <p:spTgt spid="15"/>
                                        </p:tgtEl>
                                        <p:attrNameLst>
                                          <p:attrName>ppt_x</p:attrName>
                                        </p:attrNameLst>
                                      </p:cBhvr>
                                      <p:tavLst>
                                        <p:tav tm="0">
                                          <p:val>
                                            <p:strVal val="#ppt_x"/>
                                          </p:val>
                                        </p:tav>
                                        <p:tav tm="100000">
                                          <p:val>
                                            <p:strVal val="#ppt_x"/>
                                          </p:val>
                                        </p:tav>
                                      </p:tavLst>
                                    </p:anim>
                                    <p:anim calcmode="lin" valueType="num">
                                      <p:cBhvr>
                                        <p:cTn id="37" dur="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anim calcmode="lin" valueType="num">
                                      <p:cBhvr>
                                        <p:cTn id="43" dur="500" fill="hold"/>
                                        <p:tgtEl>
                                          <p:spTgt spid="16"/>
                                        </p:tgtEl>
                                        <p:attrNameLst>
                                          <p:attrName>ppt_x</p:attrName>
                                        </p:attrNameLst>
                                      </p:cBhvr>
                                      <p:tavLst>
                                        <p:tav tm="0">
                                          <p:val>
                                            <p:strVal val="#ppt_x"/>
                                          </p:val>
                                        </p:tav>
                                        <p:tav tm="100000">
                                          <p:val>
                                            <p:strVal val="#ppt_x"/>
                                          </p:val>
                                        </p:tav>
                                      </p:tavLst>
                                    </p:anim>
                                    <p:anim calcmode="lin" valueType="num">
                                      <p:cBhvr>
                                        <p:cTn id="44" dur="5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anim calcmode="lin" valueType="num">
                                      <p:cBhvr>
                                        <p:cTn id="50" dur="500" fill="hold"/>
                                        <p:tgtEl>
                                          <p:spTgt spid="17"/>
                                        </p:tgtEl>
                                        <p:attrNameLst>
                                          <p:attrName>ppt_x</p:attrName>
                                        </p:attrNameLst>
                                      </p:cBhvr>
                                      <p:tavLst>
                                        <p:tav tm="0">
                                          <p:val>
                                            <p:strVal val="#ppt_x"/>
                                          </p:val>
                                        </p:tav>
                                        <p:tav tm="100000">
                                          <p:val>
                                            <p:strVal val="#ppt_x"/>
                                          </p:val>
                                        </p:tav>
                                      </p:tavLst>
                                    </p:anim>
                                    <p:anim calcmode="lin" valueType="num">
                                      <p:cBhvr>
                                        <p:cTn id="51" dur="5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500"/>
                                        <p:tgtEl>
                                          <p:spTgt spid="18"/>
                                        </p:tgtEl>
                                      </p:cBhvr>
                                    </p:animEffect>
                                    <p:anim calcmode="lin" valueType="num">
                                      <p:cBhvr>
                                        <p:cTn id="57" dur="500" fill="hold"/>
                                        <p:tgtEl>
                                          <p:spTgt spid="18"/>
                                        </p:tgtEl>
                                        <p:attrNameLst>
                                          <p:attrName>ppt_x</p:attrName>
                                        </p:attrNameLst>
                                      </p:cBhvr>
                                      <p:tavLst>
                                        <p:tav tm="0">
                                          <p:val>
                                            <p:strVal val="#ppt_x"/>
                                          </p:val>
                                        </p:tav>
                                        <p:tav tm="100000">
                                          <p:val>
                                            <p:strVal val="#ppt_x"/>
                                          </p:val>
                                        </p:tav>
                                      </p:tavLst>
                                    </p:anim>
                                    <p:anim calcmode="lin" valueType="num">
                                      <p:cBhvr>
                                        <p:cTn id="58"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2" grpId="0"/>
      <p:bldP spid="14" grpId="0"/>
      <p:bldP spid="15" grpId="0"/>
      <p:bldP spid="16" grpId="0"/>
      <p:bldP spid="17" grpId="0"/>
      <p:bldP spid="1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lstStyle/>
          <a:p>
            <a:pPr algn="r"/>
            <a:r>
              <a:rPr lang="en-US" b="1" dirty="0">
                <a:solidFill>
                  <a:srgbClr val="92D050"/>
                </a:solidFill>
                <a:latin typeface="+mn-lt"/>
              </a:rPr>
              <a:t>Homophonic Substitution Cipher – Encrypt</a:t>
            </a:r>
            <a:endParaRPr lang="en-US" dirty="0">
              <a:latin typeface="+mn-lt"/>
            </a:endParaRPr>
          </a:p>
        </p:txBody>
      </p:sp>
      <p:sp>
        <p:nvSpPr>
          <p:cNvPr id="3" name="Rectangle 2"/>
          <p:cNvSpPr/>
          <p:nvPr/>
        </p:nvSpPr>
        <p:spPr>
          <a:xfrm>
            <a:off x="130009" y="1526009"/>
            <a:ext cx="11891534" cy="830997"/>
          </a:xfrm>
          <a:prstGeom prst="rect">
            <a:avLst/>
          </a:prstGeom>
        </p:spPr>
        <p:txBody>
          <a:bodyPr wrap="square">
            <a:spAutoFit/>
          </a:bodyPr>
          <a:lstStyle/>
          <a:p>
            <a:r>
              <a:rPr lang="en-US" sz="2400" b="1" dirty="0">
                <a:solidFill>
                  <a:srgbClr val="FFFF00"/>
                </a:solidFill>
                <a:latin typeface="Courier New" panose="02070309020205020404" pitchFamily="49" charset="0"/>
                <a:cs typeface="Courier New" panose="02070309020205020404" pitchFamily="49" charset="0"/>
              </a:rPr>
              <a:t>TRUE GREATNESS IS MEASURED BY HOW MUCH FREEDOM YOU GIVE TO OTHERS NOT BY HOW MUCH YOU CAN COERCE OTHERS TO DO WHAT YOU WANT</a:t>
            </a:r>
          </a:p>
        </p:txBody>
      </p:sp>
      <p:sp>
        <p:nvSpPr>
          <p:cNvPr id="10" name="Rectangle 9"/>
          <p:cNvSpPr/>
          <p:nvPr/>
        </p:nvSpPr>
        <p:spPr>
          <a:xfrm>
            <a:off x="130009" y="2249993"/>
            <a:ext cx="11891534" cy="4339650"/>
          </a:xfrm>
          <a:prstGeom prst="rect">
            <a:avLst/>
          </a:prstGeom>
        </p:spPr>
        <p:txBody>
          <a:bodyPr wrap="square">
            <a:spAutoFit/>
          </a:bodyPr>
          <a:lstStyle/>
          <a:p>
            <a:r>
              <a:rPr lang="en-US" sz="1200" b="1" dirty="0">
                <a:solidFill>
                  <a:schemeClr val="accent2"/>
                </a:solidFill>
                <a:latin typeface="Courier New" panose="02070309020205020404" pitchFamily="49" charset="0"/>
                <a:cs typeface="Courier New" panose="02070309020205020404" pitchFamily="49" charset="0"/>
              </a:rPr>
              <a:t>2TWM CTMH%Y*## 43 Q*HRWT0X IG 5PK QWDJ VT*MXPQ GPW CNO0 21 P2^*T# YP% IG J1K QWD^ GPW D(! D1*TDM P25*TR LP X1 KJ(L G1W K(YL</a:t>
            </a:r>
          </a:p>
          <a:p>
            <a:r>
              <a:rPr lang="en-US" sz="1200" b="1" dirty="0">
                <a:solidFill>
                  <a:schemeClr val="accent2"/>
                </a:solidFill>
                <a:latin typeface="Courier New" panose="02070309020205020404" pitchFamily="49" charset="0"/>
                <a:cs typeface="Courier New" panose="02070309020205020404" pitchFamily="49" charset="0"/>
              </a:rPr>
              <a:t>2TW0 CT*(%)0#3 &amp;# Q0(3WTMX IG 51K QWD^ VTMMX1Q G1W CNO0 %1 1%^0TR )P% IG J1K QWD5 GPW DH! DP0TD0 PL^MT# 21 X1 K5H2 G1W KH!2</a:t>
            </a:r>
          </a:p>
          <a:p>
            <a:r>
              <a:rPr lang="en-US" sz="1200" b="1" dirty="0">
                <a:solidFill>
                  <a:schemeClr val="accent2"/>
                </a:solidFill>
                <a:latin typeface="Courier New" panose="02070309020205020404" pitchFamily="49" charset="0"/>
                <a:cs typeface="Courier New" panose="02070309020205020404" pitchFamily="49" charset="0"/>
              </a:rPr>
              <a:t>%TW0 CTMH%!033 &amp;# Q0H3WTMX IG 5PK QWDJ VTM*X1Q GPW C4OM 21 1LJMT3 !PL IG ^PK QWDJ GPW DH) DP0TDM P%J*T# 2P XP K5(L G1W KH!2</a:t>
            </a:r>
          </a:p>
          <a:p>
            <a:r>
              <a:rPr lang="en-US" sz="1200" b="1" dirty="0">
                <a:solidFill>
                  <a:schemeClr val="accent2"/>
                </a:solidFill>
                <a:latin typeface="Courier New" panose="02070309020205020404" pitchFamily="49" charset="0"/>
                <a:cs typeface="Courier New" panose="02070309020205020404" pitchFamily="49" charset="0"/>
              </a:rPr>
              <a:t>%TW* CTMHL)0RR 43 QM(3WT*X IG ^PK QWDJ VTMMXPQ GPW C4O* 2P 1L5*T# YPL IG JPK QWD5 G1W DHY DP0TD0 1%50T# L1 X1 K^H2 G1W K()%</a:t>
            </a:r>
          </a:p>
          <a:p>
            <a:r>
              <a:rPr lang="en-US" sz="1200" b="1" dirty="0">
                <a:solidFill>
                  <a:schemeClr val="accent2"/>
                </a:solidFill>
                <a:latin typeface="Courier New" panose="02070309020205020404" pitchFamily="49" charset="0"/>
                <a:cs typeface="Courier New" panose="02070309020205020404" pitchFamily="49" charset="0"/>
              </a:rPr>
              <a:t>%TW* CT*H2)0#3 &amp;# QM(RWT*X IG 5PK QWD^ VTM0XPQ GPW C4O0 %1 125*T# )P2 IG JPK QWD5 G1W D(! D1*TD* PL^*T# %1 XP KJH% GPW KH!L</a:t>
            </a:r>
          </a:p>
          <a:p>
            <a:r>
              <a:rPr lang="en-US" sz="1200" b="1" dirty="0">
                <a:solidFill>
                  <a:schemeClr val="accent2"/>
                </a:solidFill>
                <a:latin typeface="Courier New" panose="02070309020205020404" pitchFamily="49" charset="0"/>
                <a:cs typeface="Courier New" panose="02070309020205020404" pitchFamily="49" charset="0"/>
              </a:rPr>
              <a:t>LTWM CTM(L!0#3 &amp;# Q*(RWTMX IG ^PK QWD^ VT*MXPQ G1W C&amp;OM 21 P%J0T# !1% IG JPK QWD^ GPW DH) D1*TD* P2^*T3 LP X1 K^H% GPW KH)2</a:t>
            </a:r>
          </a:p>
          <a:p>
            <a:r>
              <a:rPr lang="en-US" sz="1200" b="1" dirty="0">
                <a:solidFill>
                  <a:schemeClr val="accent2"/>
                </a:solidFill>
                <a:latin typeface="Courier New" panose="02070309020205020404" pitchFamily="49" charset="0"/>
                <a:cs typeface="Courier New" panose="02070309020205020404" pitchFamily="49" charset="0"/>
              </a:rPr>
              <a:t>2TW0 CT0HL)0R3 NR Q*(RWT*X IG ^PK QWDJ VT*0X1Q GPW C&amp;O0 %1 1L5MTR !12 IG 51K QWDJ GPW D(! DP*TDM P2^MT# 2P X1 K^(2 GPW KH)%</a:t>
            </a:r>
          </a:p>
          <a:p>
            <a:r>
              <a:rPr lang="en-US" sz="1200" b="1" dirty="0">
                <a:solidFill>
                  <a:schemeClr val="accent2"/>
                </a:solidFill>
                <a:latin typeface="Courier New" panose="02070309020205020404" pitchFamily="49" charset="0"/>
                <a:cs typeface="Courier New" panose="02070309020205020404" pitchFamily="49" charset="0"/>
              </a:rPr>
              <a:t>2TW* CT*H%YM## &amp;3 Q0(#WT0X IG ^1K QWD^ VTM*XPQ GPW C4O0 21 1LJ*T# Y12 IG JPK QWD5 G1W D(Y DPMTD0 PL^*TR %1 XP KJ(% GPW KH)L</a:t>
            </a:r>
          </a:p>
          <a:p>
            <a:r>
              <a:rPr lang="en-US" sz="1200" b="1" dirty="0">
                <a:solidFill>
                  <a:schemeClr val="accent2"/>
                </a:solidFill>
                <a:latin typeface="Courier New" panose="02070309020205020404" pitchFamily="49" charset="0"/>
                <a:cs typeface="Courier New" panose="02070309020205020404" pitchFamily="49" charset="0"/>
              </a:rPr>
              <a:t>%TW* CTMH2YM## 4R QM(#WT0X IG 5PK QWDJ VT00XPQ G1W C4O0 L1 1%J*T3 !P% IG ^1K QWDJ G1W DH! D1*TD0 PL^MT# L1 XP KJ(% GPW K()2</a:t>
            </a:r>
          </a:p>
          <a:p>
            <a:r>
              <a:rPr lang="en-US" sz="1200" b="1" dirty="0">
                <a:solidFill>
                  <a:schemeClr val="accent2"/>
                </a:solidFill>
                <a:latin typeface="Courier New" panose="02070309020205020404" pitchFamily="49" charset="0"/>
                <a:cs typeface="Courier New" panose="02070309020205020404" pitchFamily="49" charset="0"/>
              </a:rPr>
              <a:t>%TW0 CTM(%!M3# N3 Q0(#WTMX IG JPK QWD^ VT0*X1Q G1W C&amp;O0 2P P%5*T3 YP% IG 51K QWD5 GPW D() D10TDM PL50T3 %1 X1 K^HL GPW KH)L</a:t>
            </a:r>
          </a:p>
          <a:p>
            <a:r>
              <a:rPr lang="en-US" sz="1200" b="1" dirty="0">
                <a:solidFill>
                  <a:schemeClr val="accent2"/>
                </a:solidFill>
                <a:latin typeface="Courier New" panose="02070309020205020404" pitchFamily="49" charset="0"/>
                <a:cs typeface="Courier New" panose="02070309020205020404" pitchFamily="49" charset="0"/>
              </a:rPr>
              <a:t>LTWM CTMHL!03# N# Q*H#WT*X IG J1K QWD^ VTMMXPQ G1W C4O0 L1 PL^0T3 )PL IG ^1K QWD5 G1W D(Y DP0TD* P25MTR %P XP KJ(% G1W K()L</a:t>
            </a:r>
          </a:p>
          <a:p>
            <a:r>
              <a:rPr lang="en-US" sz="1200" b="1" dirty="0">
                <a:solidFill>
                  <a:schemeClr val="accent2"/>
                </a:solidFill>
                <a:latin typeface="Courier New" panose="02070309020205020404" pitchFamily="49" charset="0"/>
                <a:cs typeface="Courier New" panose="02070309020205020404" pitchFamily="49" charset="0"/>
              </a:rPr>
              <a:t>%TW* CT*(LY*RR NR Q*H3WT*X IG ^PK QWD^ VT*0X1Q G1W CNO0 LP P2^0T3 !P% IG 51K QWDJ G1W DHY D10TD0 PLJMT3 %P X1 K5(L GPW K(Y2</a:t>
            </a:r>
          </a:p>
          <a:p>
            <a:r>
              <a:rPr lang="en-US" sz="1200" b="1" dirty="0">
                <a:solidFill>
                  <a:schemeClr val="accent2"/>
                </a:solidFill>
                <a:latin typeface="Courier New" panose="02070309020205020404" pitchFamily="49" charset="0"/>
                <a:cs typeface="Courier New" panose="02070309020205020404" pitchFamily="49" charset="0"/>
              </a:rPr>
              <a:t>LTWM CT*HLYM## &amp;# Q*HRWT0X IG 51K QWD^ VT*0X1Q GPW C4OM 2P P2^*T# !1L IG J1K QWD^ GPW D(! DP0TD0 125*TR %P X1 KJH% G1W KHYL</a:t>
            </a:r>
          </a:p>
          <a:p>
            <a:r>
              <a:rPr lang="en-US" sz="1200" b="1" dirty="0">
                <a:solidFill>
                  <a:schemeClr val="accent2"/>
                </a:solidFill>
                <a:latin typeface="Courier New" panose="02070309020205020404" pitchFamily="49" charset="0"/>
                <a:cs typeface="Courier New" panose="02070309020205020404" pitchFamily="49" charset="0"/>
              </a:rPr>
              <a:t>LTWM CT*(2)0#R &amp;R QM(#WT*X IG 5PK QWDJ VT0MX1Q G1W C4OM L1 1%J*TR YP2 IG 51K QWD^ GPW DH) DP0TD0 PLJ*T# 2P X1 K5(2 GPW KHY2</a:t>
            </a:r>
          </a:p>
          <a:p>
            <a:r>
              <a:rPr lang="en-US" sz="1200" b="1" dirty="0">
                <a:solidFill>
                  <a:schemeClr val="accent2"/>
                </a:solidFill>
                <a:latin typeface="Courier New" panose="02070309020205020404" pitchFamily="49" charset="0"/>
                <a:cs typeface="Courier New" panose="02070309020205020404" pitchFamily="49" charset="0"/>
              </a:rPr>
              <a:t>LTW* CT*(2)M#3 N3 Q0(RWT0X IG ^1K QWDJ VT0MXPQ G1W C4OM %P P2^0T# !P2 IG 51K QWD^ G1W DH) D1MTD* 1%5MTR LP X1 K^HL G1W K(!2</a:t>
            </a:r>
          </a:p>
          <a:p>
            <a:r>
              <a:rPr lang="en-US" sz="1200" b="1" dirty="0">
                <a:solidFill>
                  <a:schemeClr val="accent2"/>
                </a:solidFill>
                <a:latin typeface="Courier New" panose="02070309020205020404" pitchFamily="49" charset="0"/>
                <a:cs typeface="Courier New" panose="02070309020205020404" pitchFamily="49" charset="0"/>
              </a:rPr>
              <a:t>2TW* CTMHL!M#R NR Q0HRWTMX IG 51K QWD^ VTM0XPQ GPW CNOM %P P%^0TR )1% IG JPK QWDJ G1W DH! D1MTDM P%J0T# 2P XP KJHL GPW K()2</a:t>
            </a:r>
          </a:p>
          <a:p>
            <a:r>
              <a:rPr lang="en-US" sz="1200" b="1" dirty="0">
                <a:solidFill>
                  <a:schemeClr val="accent2"/>
                </a:solidFill>
                <a:latin typeface="Courier New" panose="02070309020205020404" pitchFamily="49" charset="0"/>
                <a:cs typeface="Courier New" panose="02070309020205020404" pitchFamily="49" charset="0"/>
              </a:rPr>
              <a:t>2TWM CT0HL)0## 43 Q*H3WTMX IG JPK QWDJ VT**XPQ GPW C4OM 2P PLJ*T# )1% IG 51K QWDJ GPW DH! DP0TD0 P2^*TR %P X1 K^(L GPW K()%</a:t>
            </a:r>
          </a:p>
          <a:p>
            <a:r>
              <a:rPr lang="en-US" sz="1200" b="1" dirty="0">
                <a:solidFill>
                  <a:schemeClr val="accent2"/>
                </a:solidFill>
                <a:latin typeface="Courier New" panose="02070309020205020404" pitchFamily="49" charset="0"/>
                <a:cs typeface="Courier New" panose="02070309020205020404" pitchFamily="49" charset="0"/>
              </a:rPr>
              <a:t>%TWM CT*H%!*RR N# QM(RWT0X IG ^PK QWDJ VTM*X1Q GPW CNO* %P P2^MT3 Y12 IG 51K QWD5 GPW DHY D1*TDM 1%^0T3 L1 XP K5(% GPW K(Y%</a:t>
            </a:r>
          </a:p>
          <a:p>
            <a:r>
              <a:rPr lang="en-US" sz="1200" b="1" dirty="0">
                <a:solidFill>
                  <a:schemeClr val="accent2"/>
                </a:solidFill>
                <a:latin typeface="Courier New" panose="02070309020205020404" pitchFamily="49" charset="0"/>
                <a:cs typeface="Courier New" panose="02070309020205020404" pitchFamily="49" charset="0"/>
              </a:rPr>
              <a:t>%TW* CT*(2Y0## N3 QM(3WT*X IG JPK QWD5 VT**XPQ G1W C4O* L1 PL^MT# Y12 IG 5PK QWD^ G1W DH! D1MTD* PLJMTR LP XP KJ(2 GPW KH)%</a:t>
            </a:r>
          </a:p>
          <a:p>
            <a:r>
              <a:rPr lang="en-US" sz="1200" b="1" dirty="0">
                <a:solidFill>
                  <a:schemeClr val="accent2"/>
                </a:solidFill>
                <a:latin typeface="Courier New" panose="02070309020205020404" pitchFamily="49" charset="0"/>
                <a:cs typeface="Courier New" panose="02070309020205020404" pitchFamily="49" charset="0"/>
              </a:rPr>
              <a:t>LTWM CTM(%)*## &amp;3 Q*(3WT0X IG JPK QWD^ VTMMXPQ GPW C4O* %1 P250T# )P% IG ^PK QWD^ GPW DH! DP0TD0 1L^*T3 %1 XP K^(2 G1W KH!%</a:t>
            </a:r>
          </a:p>
          <a:p>
            <a:r>
              <a:rPr lang="en-US" sz="1200" b="1" dirty="0">
                <a:solidFill>
                  <a:schemeClr val="accent2"/>
                </a:solidFill>
                <a:latin typeface="Courier New" panose="02070309020205020404" pitchFamily="49" charset="0"/>
                <a:cs typeface="Courier New" panose="02070309020205020404" pitchFamily="49" charset="0"/>
              </a:rPr>
              <a:t>2TW* CT0H2YM## NR QM(#WT0X IG 5PK QWDJ VT00X1Q GPW C&amp;O0 %P 1%5MT# Y12 IG 5PK QWDJ GPW DH) DP*TD* 12J*TR L1 XP K5H% G1W K()L</a:t>
            </a:r>
          </a:p>
          <a:p>
            <a:r>
              <a:rPr lang="en-US" sz="1200" b="1" dirty="0">
                <a:solidFill>
                  <a:schemeClr val="accent2"/>
                </a:solidFill>
                <a:latin typeface="Courier New" panose="02070309020205020404" pitchFamily="49" charset="0"/>
                <a:cs typeface="Courier New" panose="02070309020205020404" pitchFamily="49" charset="0"/>
              </a:rPr>
              <a:t>LTW0 CTM(2)*3R &amp;3 Q*HRWT0X IG J1K QWDJ VT**XPQ G1W C4OM %P 1250T3 )12 IG ^PK QWDJ GPW D(Y DPMTDM P%5*T3 LP XP KJ(% G1W KH!%</a:t>
            </a:r>
          </a:p>
          <a:p>
            <a:r>
              <a:rPr lang="en-US" sz="1200" b="1" dirty="0">
                <a:solidFill>
                  <a:schemeClr val="accent2"/>
                </a:solidFill>
                <a:latin typeface="Courier New" panose="02070309020205020404" pitchFamily="49" charset="0"/>
                <a:cs typeface="Courier New" panose="02070309020205020404" pitchFamily="49" charset="0"/>
              </a:rPr>
              <a:t>LTW0 CT*(%)0#R 4R QM(#WT0X IG JPK QWD^ VTM*X1Q GPW C4OM %1 PLJMT# !1% IG 5PK QWDJ GPW DHY D10TD0 12^MTR %1 XP K^(L G1W K(YL</a:t>
            </a:r>
          </a:p>
        </p:txBody>
      </p:sp>
    </p:spTree>
    <p:extLst>
      <p:ext uri="{BB962C8B-B14F-4D97-AF65-F5344CB8AC3E}">
        <p14:creationId xmlns:p14="http://schemas.microsoft.com/office/powerpoint/2010/main" val="659107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200"/>
                                        <p:tgtEl>
                                          <p:spTgt spid="10">
                                            <p:txEl>
                                              <p:pRg st="0" end="0"/>
                                            </p:txEl>
                                          </p:spTgt>
                                        </p:tgtEl>
                                      </p:cBhvr>
                                    </p:animEffect>
                                    <p:anim calcmode="lin" valueType="num">
                                      <p:cBhvr>
                                        <p:cTn id="8" dur="2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2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200"/>
                            </p:stCondLst>
                            <p:childTnLst>
                              <p:par>
                                <p:cTn id="11" presetID="42" presetClass="entr" presetSubtype="0" fill="hold" nodeType="afterEffect">
                                  <p:stCondLst>
                                    <p:cond delay="0"/>
                                  </p:stCondLst>
                                  <p:childTnLst>
                                    <p:set>
                                      <p:cBhvr>
                                        <p:cTn id="12" dur="1" fill="hold">
                                          <p:stCondLst>
                                            <p:cond delay="0"/>
                                          </p:stCondLst>
                                        </p:cTn>
                                        <p:tgtEl>
                                          <p:spTgt spid="10">
                                            <p:txEl>
                                              <p:pRg st="1" end="1"/>
                                            </p:txEl>
                                          </p:spTgt>
                                        </p:tgtEl>
                                        <p:attrNameLst>
                                          <p:attrName>style.visibility</p:attrName>
                                        </p:attrNameLst>
                                      </p:cBhvr>
                                      <p:to>
                                        <p:strVal val="visible"/>
                                      </p:to>
                                    </p:set>
                                    <p:animEffect transition="in" filter="fade">
                                      <p:cBhvr>
                                        <p:cTn id="13" dur="200"/>
                                        <p:tgtEl>
                                          <p:spTgt spid="10">
                                            <p:txEl>
                                              <p:pRg st="1" end="1"/>
                                            </p:txEl>
                                          </p:spTgt>
                                        </p:tgtEl>
                                      </p:cBhvr>
                                    </p:animEffect>
                                    <p:anim calcmode="lin" valueType="num">
                                      <p:cBhvr>
                                        <p:cTn id="14" dur="2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5" dur="2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400"/>
                            </p:stCondLst>
                            <p:childTnLst>
                              <p:par>
                                <p:cTn id="17" presetID="42" presetClass="entr" presetSubtype="0" fill="hold" nodeType="after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fade">
                                      <p:cBhvr>
                                        <p:cTn id="19" dur="200"/>
                                        <p:tgtEl>
                                          <p:spTgt spid="10">
                                            <p:txEl>
                                              <p:pRg st="2" end="2"/>
                                            </p:txEl>
                                          </p:spTgt>
                                        </p:tgtEl>
                                      </p:cBhvr>
                                    </p:animEffect>
                                    <p:anim calcmode="lin" valueType="num">
                                      <p:cBhvr>
                                        <p:cTn id="20" dur="2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1" dur="2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600"/>
                            </p:stCondLst>
                            <p:childTnLst>
                              <p:par>
                                <p:cTn id="23" presetID="42" presetClass="entr" presetSubtype="0" fill="hold" nodeType="afterEffect">
                                  <p:stCondLst>
                                    <p:cond delay="0"/>
                                  </p:stCondLst>
                                  <p:childTnLst>
                                    <p:set>
                                      <p:cBhvr>
                                        <p:cTn id="24" dur="1" fill="hold">
                                          <p:stCondLst>
                                            <p:cond delay="0"/>
                                          </p:stCondLst>
                                        </p:cTn>
                                        <p:tgtEl>
                                          <p:spTgt spid="10">
                                            <p:txEl>
                                              <p:pRg st="3" end="3"/>
                                            </p:txEl>
                                          </p:spTgt>
                                        </p:tgtEl>
                                        <p:attrNameLst>
                                          <p:attrName>style.visibility</p:attrName>
                                        </p:attrNameLst>
                                      </p:cBhvr>
                                      <p:to>
                                        <p:strVal val="visible"/>
                                      </p:to>
                                    </p:set>
                                    <p:animEffect transition="in" filter="fade">
                                      <p:cBhvr>
                                        <p:cTn id="25" dur="200"/>
                                        <p:tgtEl>
                                          <p:spTgt spid="10">
                                            <p:txEl>
                                              <p:pRg st="3" end="3"/>
                                            </p:txEl>
                                          </p:spTgt>
                                        </p:tgtEl>
                                      </p:cBhvr>
                                    </p:animEffect>
                                    <p:anim calcmode="lin" valueType="num">
                                      <p:cBhvr>
                                        <p:cTn id="26" dur="2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27" dur="2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800"/>
                            </p:stCondLst>
                            <p:childTnLst>
                              <p:par>
                                <p:cTn id="29" presetID="42" presetClass="entr" presetSubtype="0" fill="hold" nodeType="afterEffect">
                                  <p:stCondLst>
                                    <p:cond delay="0"/>
                                  </p:stCondLst>
                                  <p:childTnLst>
                                    <p:set>
                                      <p:cBhvr>
                                        <p:cTn id="30" dur="1" fill="hold">
                                          <p:stCondLst>
                                            <p:cond delay="0"/>
                                          </p:stCondLst>
                                        </p:cTn>
                                        <p:tgtEl>
                                          <p:spTgt spid="10">
                                            <p:txEl>
                                              <p:pRg st="4" end="4"/>
                                            </p:txEl>
                                          </p:spTgt>
                                        </p:tgtEl>
                                        <p:attrNameLst>
                                          <p:attrName>style.visibility</p:attrName>
                                        </p:attrNameLst>
                                      </p:cBhvr>
                                      <p:to>
                                        <p:strVal val="visible"/>
                                      </p:to>
                                    </p:set>
                                    <p:animEffect transition="in" filter="fade">
                                      <p:cBhvr>
                                        <p:cTn id="31" dur="200"/>
                                        <p:tgtEl>
                                          <p:spTgt spid="10">
                                            <p:txEl>
                                              <p:pRg st="4" end="4"/>
                                            </p:txEl>
                                          </p:spTgt>
                                        </p:tgtEl>
                                      </p:cBhvr>
                                    </p:animEffect>
                                    <p:anim calcmode="lin" valueType="num">
                                      <p:cBhvr>
                                        <p:cTn id="32" dur="2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33" dur="2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1000"/>
                            </p:stCondLst>
                            <p:childTnLst>
                              <p:par>
                                <p:cTn id="35" presetID="42" presetClass="entr" presetSubtype="0" fill="hold" nodeType="afterEffect">
                                  <p:stCondLst>
                                    <p:cond delay="0"/>
                                  </p:stCondLst>
                                  <p:childTnLst>
                                    <p:set>
                                      <p:cBhvr>
                                        <p:cTn id="36" dur="1" fill="hold">
                                          <p:stCondLst>
                                            <p:cond delay="0"/>
                                          </p:stCondLst>
                                        </p:cTn>
                                        <p:tgtEl>
                                          <p:spTgt spid="10">
                                            <p:txEl>
                                              <p:pRg st="5" end="5"/>
                                            </p:txEl>
                                          </p:spTgt>
                                        </p:tgtEl>
                                        <p:attrNameLst>
                                          <p:attrName>style.visibility</p:attrName>
                                        </p:attrNameLst>
                                      </p:cBhvr>
                                      <p:to>
                                        <p:strVal val="visible"/>
                                      </p:to>
                                    </p:set>
                                    <p:animEffect transition="in" filter="fade">
                                      <p:cBhvr>
                                        <p:cTn id="37" dur="200"/>
                                        <p:tgtEl>
                                          <p:spTgt spid="10">
                                            <p:txEl>
                                              <p:pRg st="5" end="5"/>
                                            </p:txEl>
                                          </p:spTgt>
                                        </p:tgtEl>
                                      </p:cBhvr>
                                    </p:animEffect>
                                    <p:anim calcmode="lin" valueType="num">
                                      <p:cBhvr>
                                        <p:cTn id="38" dur="2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39" dur="200" fill="hold"/>
                                        <p:tgtEl>
                                          <p:spTgt spid="10">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1200"/>
                            </p:stCondLst>
                            <p:childTnLst>
                              <p:par>
                                <p:cTn id="41" presetID="42" presetClass="entr" presetSubtype="0" fill="hold" nodeType="afterEffect">
                                  <p:stCondLst>
                                    <p:cond delay="0"/>
                                  </p:stCondLst>
                                  <p:childTnLst>
                                    <p:set>
                                      <p:cBhvr>
                                        <p:cTn id="42" dur="1" fill="hold">
                                          <p:stCondLst>
                                            <p:cond delay="0"/>
                                          </p:stCondLst>
                                        </p:cTn>
                                        <p:tgtEl>
                                          <p:spTgt spid="10">
                                            <p:txEl>
                                              <p:pRg st="6" end="6"/>
                                            </p:txEl>
                                          </p:spTgt>
                                        </p:tgtEl>
                                        <p:attrNameLst>
                                          <p:attrName>style.visibility</p:attrName>
                                        </p:attrNameLst>
                                      </p:cBhvr>
                                      <p:to>
                                        <p:strVal val="visible"/>
                                      </p:to>
                                    </p:set>
                                    <p:animEffect transition="in" filter="fade">
                                      <p:cBhvr>
                                        <p:cTn id="43" dur="200"/>
                                        <p:tgtEl>
                                          <p:spTgt spid="10">
                                            <p:txEl>
                                              <p:pRg st="6" end="6"/>
                                            </p:txEl>
                                          </p:spTgt>
                                        </p:tgtEl>
                                      </p:cBhvr>
                                    </p:animEffect>
                                    <p:anim calcmode="lin" valueType="num">
                                      <p:cBhvr>
                                        <p:cTn id="44" dur="200" fill="hold"/>
                                        <p:tgtEl>
                                          <p:spTgt spid="10">
                                            <p:txEl>
                                              <p:pRg st="6" end="6"/>
                                            </p:txEl>
                                          </p:spTgt>
                                        </p:tgtEl>
                                        <p:attrNameLst>
                                          <p:attrName>ppt_x</p:attrName>
                                        </p:attrNameLst>
                                      </p:cBhvr>
                                      <p:tavLst>
                                        <p:tav tm="0">
                                          <p:val>
                                            <p:strVal val="#ppt_x"/>
                                          </p:val>
                                        </p:tav>
                                        <p:tav tm="100000">
                                          <p:val>
                                            <p:strVal val="#ppt_x"/>
                                          </p:val>
                                        </p:tav>
                                      </p:tavLst>
                                    </p:anim>
                                    <p:anim calcmode="lin" valueType="num">
                                      <p:cBhvr>
                                        <p:cTn id="45" dur="200" fill="hold"/>
                                        <p:tgtEl>
                                          <p:spTgt spid="10">
                                            <p:txEl>
                                              <p:pRg st="6" end="6"/>
                                            </p:txEl>
                                          </p:spTgt>
                                        </p:tgtEl>
                                        <p:attrNameLst>
                                          <p:attrName>ppt_y</p:attrName>
                                        </p:attrNameLst>
                                      </p:cBhvr>
                                      <p:tavLst>
                                        <p:tav tm="0">
                                          <p:val>
                                            <p:strVal val="#ppt_y+.1"/>
                                          </p:val>
                                        </p:tav>
                                        <p:tav tm="100000">
                                          <p:val>
                                            <p:strVal val="#ppt_y"/>
                                          </p:val>
                                        </p:tav>
                                      </p:tavLst>
                                    </p:anim>
                                  </p:childTnLst>
                                </p:cTn>
                              </p:par>
                            </p:childTnLst>
                          </p:cTn>
                        </p:par>
                        <p:par>
                          <p:cTn id="46" fill="hold">
                            <p:stCondLst>
                              <p:cond delay="1400"/>
                            </p:stCondLst>
                            <p:childTnLst>
                              <p:par>
                                <p:cTn id="47" presetID="42" presetClass="entr" presetSubtype="0" fill="hold" nodeType="afterEffect">
                                  <p:stCondLst>
                                    <p:cond delay="0"/>
                                  </p:stCondLst>
                                  <p:childTnLst>
                                    <p:set>
                                      <p:cBhvr>
                                        <p:cTn id="48" dur="1" fill="hold">
                                          <p:stCondLst>
                                            <p:cond delay="0"/>
                                          </p:stCondLst>
                                        </p:cTn>
                                        <p:tgtEl>
                                          <p:spTgt spid="10">
                                            <p:txEl>
                                              <p:pRg st="7" end="7"/>
                                            </p:txEl>
                                          </p:spTgt>
                                        </p:tgtEl>
                                        <p:attrNameLst>
                                          <p:attrName>style.visibility</p:attrName>
                                        </p:attrNameLst>
                                      </p:cBhvr>
                                      <p:to>
                                        <p:strVal val="visible"/>
                                      </p:to>
                                    </p:set>
                                    <p:animEffect transition="in" filter="fade">
                                      <p:cBhvr>
                                        <p:cTn id="49" dur="200"/>
                                        <p:tgtEl>
                                          <p:spTgt spid="10">
                                            <p:txEl>
                                              <p:pRg st="7" end="7"/>
                                            </p:txEl>
                                          </p:spTgt>
                                        </p:tgtEl>
                                      </p:cBhvr>
                                    </p:animEffect>
                                    <p:anim calcmode="lin" valueType="num">
                                      <p:cBhvr>
                                        <p:cTn id="50" dur="200" fill="hold"/>
                                        <p:tgtEl>
                                          <p:spTgt spid="10">
                                            <p:txEl>
                                              <p:pRg st="7" end="7"/>
                                            </p:txEl>
                                          </p:spTgt>
                                        </p:tgtEl>
                                        <p:attrNameLst>
                                          <p:attrName>ppt_x</p:attrName>
                                        </p:attrNameLst>
                                      </p:cBhvr>
                                      <p:tavLst>
                                        <p:tav tm="0">
                                          <p:val>
                                            <p:strVal val="#ppt_x"/>
                                          </p:val>
                                        </p:tav>
                                        <p:tav tm="100000">
                                          <p:val>
                                            <p:strVal val="#ppt_x"/>
                                          </p:val>
                                        </p:tav>
                                      </p:tavLst>
                                    </p:anim>
                                    <p:anim calcmode="lin" valueType="num">
                                      <p:cBhvr>
                                        <p:cTn id="51" dur="200" fill="hold"/>
                                        <p:tgtEl>
                                          <p:spTgt spid="10">
                                            <p:txEl>
                                              <p:pRg st="7" end="7"/>
                                            </p:txEl>
                                          </p:spTgt>
                                        </p:tgtEl>
                                        <p:attrNameLst>
                                          <p:attrName>ppt_y</p:attrName>
                                        </p:attrNameLst>
                                      </p:cBhvr>
                                      <p:tavLst>
                                        <p:tav tm="0">
                                          <p:val>
                                            <p:strVal val="#ppt_y+.1"/>
                                          </p:val>
                                        </p:tav>
                                        <p:tav tm="100000">
                                          <p:val>
                                            <p:strVal val="#ppt_y"/>
                                          </p:val>
                                        </p:tav>
                                      </p:tavLst>
                                    </p:anim>
                                  </p:childTnLst>
                                </p:cTn>
                              </p:par>
                            </p:childTnLst>
                          </p:cTn>
                        </p:par>
                        <p:par>
                          <p:cTn id="52" fill="hold">
                            <p:stCondLst>
                              <p:cond delay="1600"/>
                            </p:stCondLst>
                            <p:childTnLst>
                              <p:par>
                                <p:cTn id="53" presetID="42" presetClass="entr" presetSubtype="0" fill="hold" nodeType="afterEffect">
                                  <p:stCondLst>
                                    <p:cond delay="0"/>
                                  </p:stCondLst>
                                  <p:childTnLst>
                                    <p:set>
                                      <p:cBhvr>
                                        <p:cTn id="54" dur="1" fill="hold">
                                          <p:stCondLst>
                                            <p:cond delay="0"/>
                                          </p:stCondLst>
                                        </p:cTn>
                                        <p:tgtEl>
                                          <p:spTgt spid="10">
                                            <p:txEl>
                                              <p:pRg st="8" end="8"/>
                                            </p:txEl>
                                          </p:spTgt>
                                        </p:tgtEl>
                                        <p:attrNameLst>
                                          <p:attrName>style.visibility</p:attrName>
                                        </p:attrNameLst>
                                      </p:cBhvr>
                                      <p:to>
                                        <p:strVal val="visible"/>
                                      </p:to>
                                    </p:set>
                                    <p:animEffect transition="in" filter="fade">
                                      <p:cBhvr>
                                        <p:cTn id="55" dur="200"/>
                                        <p:tgtEl>
                                          <p:spTgt spid="10">
                                            <p:txEl>
                                              <p:pRg st="8" end="8"/>
                                            </p:txEl>
                                          </p:spTgt>
                                        </p:tgtEl>
                                      </p:cBhvr>
                                    </p:animEffect>
                                    <p:anim calcmode="lin" valueType="num">
                                      <p:cBhvr>
                                        <p:cTn id="56" dur="200" fill="hold"/>
                                        <p:tgtEl>
                                          <p:spTgt spid="10">
                                            <p:txEl>
                                              <p:pRg st="8" end="8"/>
                                            </p:txEl>
                                          </p:spTgt>
                                        </p:tgtEl>
                                        <p:attrNameLst>
                                          <p:attrName>ppt_x</p:attrName>
                                        </p:attrNameLst>
                                      </p:cBhvr>
                                      <p:tavLst>
                                        <p:tav tm="0">
                                          <p:val>
                                            <p:strVal val="#ppt_x"/>
                                          </p:val>
                                        </p:tav>
                                        <p:tav tm="100000">
                                          <p:val>
                                            <p:strVal val="#ppt_x"/>
                                          </p:val>
                                        </p:tav>
                                      </p:tavLst>
                                    </p:anim>
                                    <p:anim calcmode="lin" valueType="num">
                                      <p:cBhvr>
                                        <p:cTn id="57" dur="200" fill="hold"/>
                                        <p:tgtEl>
                                          <p:spTgt spid="10">
                                            <p:txEl>
                                              <p:pRg st="8" end="8"/>
                                            </p:txEl>
                                          </p:spTgt>
                                        </p:tgtEl>
                                        <p:attrNameLst>
                                          <p:attrName>ppt_y</p:attrName>
                                        </p:attrNameLst>
                                      </p:cBhvr>
                                      <p:tavLst>
                                        <p:tav tm="0">
                                          <p:val>
                                            <p:strVal val="#ppt_y+.1"/>
                                          </p:val>
                                        </p:tav>
                                        <p:tav tm="100000">
                                          <p:val>
                                            <p:strVal val="#ppt_y"/>
                                          </p:val>
                                        </p:tav>
                                      </p:tavLst>
                                    </p:anim>
                                  </p:childTnLst>
                                </p:cTn>
                              </p:par>
                            </p:childTnLst>
                          </p:cTn>
                        </p:par>
                        <p:par>
                          <p:cTn id="58" fill="hold">
                            <p:stCondLst>
                              <p:cond delay="1800"/>
                            </p:stCondLst>
                            <p:childTnLst>
                              <p:par>
                                <p:cTn id="59" presetID="42" presetClass="entr" presetSubtype="0" fill="hold" nodeType="afterEffect">
                                  <p:stCondLst>
                                    <p:cond delay="0"/>
                                  </p:stCondLst>
                                  <p:childTnLst>
                                    <p:set>
                                      <p:cBhvr>
                                        <p:cTn id="60" dur="1" fill="hold">
                                          <p:stCondLst>
                                            <p:cond delay="0"/>
                                          </p:stCondLst>
                                        </p:cTn>
                                        <p:tgtEl>
                                          <p:spTgt spid="10">
                                            <p:txEl>
                                              <p:pRg st="9" end="9"/>
                                            </p:txEl>
                                          </p:spTgt>
                                        </p:tgtEl>
                                        <p:attrNameLst>
                                          <p:attrName>style.visibility</p:attrName>
                                        </p:attrNameLst>
                                      </p:cBhvr>
                                      <p:to>
                                        <p:strVal val="visible"/>
                                      </p:to>
                                    </p:set>
                                    <p:animEffect transition="in" filter="fade">
                                      <p:cBhvr>
                                        <p:cTn id="61" dur="200"/>
                                        <p:tgtEl>
                                          <p:spTgt spid="10">
                                            <p:txEl>
                                              <p:pRg st="9" end="9"/>
                                            </p:txEl>
                                          </p:spTgt>
                                        </p:tgtEl>
                                      </p:cBhvr>
                                    </p:animEffect>
                                    <p:anim calcmode="lin" valueType="num">
                                      <p:cBhvr>
                                        <p:cTn id="62" dur="200" fill="hold"/>
                                        <p:tgtEl>
                                          <p:spTgt spid="10">
                                            <p:txEl>
                                              <p:pRg st="9" end="9"/>
                                            </p:txEl>
                                          </p:spTgt>
                                        </p:tgtEl>
                                        <p:attrNameLst>
                                          <p:attrName>ppt_x</p:attrName>
                                        </p:attrNameLst>
                                      </p:cBhvr>
                                      <p:tavLst>
                                        <p:tav tm="0">
                                          <p:val>
                                            <p:strVal val="#ppt_x"/>
                                          </p:val>
                                        </p:tav>
                                        <p:tav tm="100000">
                                          <p:val>
                                            <p:strVal val="#ppt_x"/>
                                          </p:val>
                                        </p:tav>
                                      </p:tavLst>
                                    </p:anim>
                                    <p:anim calcmode="lin" valueType="num">
                                      <p:cBhvr>
                                        <p:cTn id="63" dur="200" fill="hold"/>
                                        <p:tgtEl>
                                          <p:spTgt spid="10">
                                            <p:txEl>
                                              <p:pRg st="9" end="9"/>
                                            </p:txEl>
                                          </p:spTgt>
                                        </p:tgtEl>
                                        <p:attrNameLst>
                                          <p:attrName>ppt_y</p:attrName>
                                        </p:attrNameLst>
                                      </p:cBhvr>
                                      <p:tavLst>
                                        <p:tav tm="0">
                                          <p:val>
                                            <p:strVal val="#ppt_y+.1"/>
                                          </p:val>
                                        </p:tav>
                                        <p:tav tm="100000">
                                          <p:val>
                                            <p:strVal val="#ppt_y"/>
                                          </p:val>
                                        </p:tav>
                                      </p:tavLst>
                                    </p:anim>
                                  </p:childTnLst>
                                </p:cTn>
                              </p:par>
                            </p:childTnLst>
                          </p:cTn>
                        </p:par>
                        <p:par>
                          <p:cTn id="64" fill="hold">
                            <p:stCondLst>
                              <p:cond delay="2000"/>
                            </p:stCondLst>
                            <p:childTnLst>
                              <p:par>
                                <p:cTn id="65" presetID="42" presetClass="entr" presetSubtype="0" fill="hold" nodeType="afterEffect">
                                  <p:stCondLst>
                                    <p:cond delay="0"/>
                                  </p:stCondLst>
                                  <p:childTnLst>
                                    <p:set>
                                      <p:cBhvr>
                                        <p:cTn id="66" dur="1" fill="hold">
                                          <p:stCondLst>
                                            <p:cond delay="0"/>
                                          </p:stCondLst>
                                        </p:cTn>
                                        <p:tgtEl>
                                          <p:spTgt spid="10">
                                            <p:txEl>
                                              <p:pRg st="10" end="10"/>
                                            </p:txEl>
                                          </p:spTgt>
                                        </p:tgtEl>
                                        <p:attrNameLst>
                                          <p:attrName>style.visibility</p:attrName>
                                        </p:attrNameLst>
                                      </p:cBhvr>
                                      <p:to>
                                        <p:strVal val="visible"/>
                                      </p:to>
                                    </p:set>
                                    <p:animEffect transition="in" filter="fade">
                                      <p:cBhvr>
                                        <p:cTn id="67" dur="200"/>
                                        <p:tgtEl>
                                          <p:spTgt spid="10">
                                            <p:txEl>
                                              <p:pRg st="10" end="10"/>
                                            </p:txEl>
                                          </p:spTgt>
                                        </p:tgtEl>
                                      </p:cBhvr>
                                    </p:animEffect>
                                    <p:anim calcmode="lin" valueType="num">
                                      <p:cBhvr>
                                        <p:cTn id="68" dur="200" fill="hold"/>
                                        <p:tgtEl>
                                          <p:spTgt spid="10">
                                            <p:txEl>
                                              <p:pRg st="10" end="10"/>
                                            </p:txEl>
                                          </p:spTgt>
                                        </p:tgtEl>
                                        <p:attrNameLst>
                                          <p:attrName>ppt_x</p:attrName>
                                        </p:attrNameLst>
                                      </p:cBhvr>
                                      <p:tavLst>
                                        <p:tav tm="0">
                                          <p:val>
                                            <p:strVal val="#ppt_x"/>
                                          </p:val>
                                        </p:tav>
                                        <p:tav tm="100000">
                                          <p:val>
                                            <p:strVal val="#ppt_x"/>
                                          </p:val>
                                        </p:tav>
                                      </p:tavLst>
                                    </p:anim>
                                    <p:anim calcmode="lin" valueType="num">
                                      <p:cBhvr>
                                        <p:cTn id="69" dur="200" fill="hold"/>
                                        <p:tgtEl>
                                          <p:spTgt spid="10">
                                            <p:txEl>
                                              <p:pRg st="10" end="10"/>
                                            </p:txEl>
                                          </p:spTgt>
                                        </p:tgtEl>
                                        <p:attrNameLst>
                                          <p:attrName>ppt_y</p:attrName>
                                        </p:attrNameLst>
                                      </p:cBhvr>
                                      <p:tavLst>
                                        <p:tav tm="0">
                                          <p:val>
                                            <p:strVal val="#ppt_y+.1"/>
                                          </p:val>
                                        </p:tav>
                                        <p:tav tm="100000">
                                          <p:val>
                                            <p:strVal val="#ppt_y"/>
                                          </p:val>
                                        </p:tav>
                                      </p:tavLst>
                                    </p:anim>
                                  </p:childTnLst>
                                </p:cTn>
                              </p:par>
                            </p:childTnLst>
                          </p:cTn>
                        </p:par>
                        <p:par>
                          <p:cTn id="70" fill="hold">
                            <p:stCondLst>
                              <p:cond delay="2200"/>
                            </p:stCondLst>
                            <p:childTnLst>
                              <p:par>
                                <p:cTn id="71" presetID="42" presetClass="entr" presetSubtype="0" fill="hold" nodeType="afterEffect">
                                  <p:stCondLst>
                                    <p:cond delay="0"/>
                                  </p:stCondLst>
                                  <p:childTnLst>
                                    <p:set>
                                      <p:cBhvr>
                                        <p:cTn id="72" dur="1" fill="hold">
                                          <p:stCondLst>
                                            <p:cond delay="0"/>
                                          </p:stCondLst>
                                        </p:cTn>
                                        <p:tgtEl>
                                          <p:spTgt spid="10">
                                            <p:txEl>
                                              <p:pRg st="11" end="11"/>
                                            </p:txEl>
                                          </p:spTgt>
                                        </p:tgtEl>
                                        <p:attrNameLst>
                                          <p:attrName>style.visibility</p:attrName>
                                        </p:attrNameLst>
                                      </p:cBhvr>
                                      <p:to>
                                        <p:strVal val="visible"/>
                                      </p:to>
                                    </p:set>
                                    <p:animEffect transition="in" filter="fade">
                                      <p:cBhvr>
                                        <p:cTn id="73" dur="200"/>
                                        <p:tgtEl>
                                          <p:spTgt spid="10">
                                            <p:txEl>
                                              <p:pRg st="11" end="11"/>
                                            </p:txEl>
                                          </p:spTgt>
                                        </p:tgtEl>
                                      </p:cBhvr>
                                    </p:animEffect>
                                    <p:anim calcmode="lin" valueType="num">
                                      <p:cBhvr>
                                        <p:cTn id="74" dur="200" fill="hold"/>
                                        <p:tgtEl>
                                          <p:spTgt spid="10">
                                            <p:txEl>
                                              <p:pRg st="11" end="11"/>
                                            </p:txEl>
                                          </p:spTgt>
                                        </p:tgtEl>
                                        <p:attrNameLst>
                                          <p:attrName>ppt_x</p:attrName>
                                        </p:attrNameLst>
                                      </p:cBhvr>
                                      <p:tavLst>
                                        <p:tav tm="0">
                                          <p:val>
                                            <p:strVal val="#ppt_x"/>
                                          </p:val>
                                        </p:tav>
                                        <p:tav tm="100000">
                                          <p:val>
                                            <p:strVal val="#ppt_x"/>
                                          </p:val>
                                        </p:tav>
                                      </p:tavLst>
                                    </p:anim>
                                    <p:anim calcmode="lin" valueType="num">
                                      <p:cBhvr>
                                        <p:cTn id="75" dur="200" fill="hold"/>
                                        <p:tgtEl>
                                          <p:spTgt spid="10">
                                            <p:txEl>
                                              <p:pRg st="11" end="11"/>
                                            </p:txEl>
                                          </p:spTgt>
                                        </p:tgtEl>
                                        <p:attrNameLst>
                                          <p:attrName>ppt_y</p:attrName>
                                        </p:attrNameLst>
                                      </p:cBhvr>
                                      <p:tavLst>
                                        <p:tav tm="0">
                                          <p:val>
                                            <p:strVal val="#ppt_y+.1"/>
                                          </p:val>
                                        </p:tav>
                                        <p:tav tm="100000">
                                          <p:val>
                                            <p:strVal val="#ppt_y"/>
                                          </p:val>
                                        </p:tav>
                                      </p:tavLst>
                                    </p:anim>
                                  </p:childTnLst>
                                </p:cTn>
                              </p:par>
                            </p:childTnLst>
                          </p:cTn>
                        </p:par>
                        <p:par>
                          <p:cTn id="76" fill="hold">
                            <p:stCondLst>
                              <p:cond delay="2400"/>
                            </p:stCondLst>
                            <p:childTnLst>
                              <p:par>
                                <p:cTn id="77" presetID="42" presetClass="entr" presetSubtype="0" fill="hold" nodeType="afterEffect">
                                  <p:stCondLst>
                                    <p:cond delay="0"/>
                                  </p:stCondLst>
                                  <p:childTnLst>
                                    <p:set>
                                      <p:cBhvr>
                                        <p:cTn id="78" dur="1" fill="hold">
                                          <p:stCondLst>
                                            <p:cond delay="0"/>
                                          </p:stCondLst>
                                        </p:cTn>
                                        <p:tgtEl>
                                          <p:spTgt spid="10">
                                            <p:txEl>
                                              <p:pRg st="12" end="12"/>
                                            </p:txEl>
                                          </p:spTgt>
                                        </p:tgtEl>
                                        <p:attrNameLst>
                                          <p:attrName>style.visibility</p:attrName>
                                        </p:attrNameLst>
                                      </p:cBhvr>
                                      <p:to>
                                        <p:strVal val="visible"/>
                                      </p:to>
                                    </p:set>
                                    <p:animEffect transition="in" filter="fade">
                                      <p:cBhvr>
                                        <p:cTn id="79" dur="200"/>
                                        <p:tgtEl>
                                          <p:spTgt spid="10">
                                            <p:txEl>
                                              <p:pRg st="12" end="12"/>
                                            </p:txEl>
                                          </p:spTgt>
                                        </p:tgtEl>
                                      </p:cBhvr>
                                    </p:animEffect>
                                    <p:anim calcmode="lin" valueType="num">
                                      <p:cBhvr>
                                        <p:cTn id="80" dur="200" fill="hold"/>
                                        <p:tgtEl>
                                          <p:spTgt spid="10">
                                            <p:txEl>
                                              <p:pRg st="12" end="12"/>
                                            </p:txEl>
                                          </p:spTgt>
                                        </p:tgtEl>
                                        <p:attrNameLst>
                                          <p:attrName>ppt_x</p:attrName>
                                        </p:attrNameLst>
                                      </p:cBhvr>
                                      <p:tavLst>
                                        <p:tav tm="0">
                                          <p:val>
                                            <p:strVal val="#ppt_x"/>
                                          </p:val>
                                        </p:tav>
                                        <p:tav tm="100000">
                                          <p:val>
                                            <p:strVal val="#ppt_x"/>
                                          </p:val>
                                        </p:tav>
                                      </p:tavLst>
                                    </p:anim>
                                    <p:anim calcmode="lin" valueType="num">
                                      <p:cBhvr>
                                        <p:cTn id="81" dur="200" fill="hold"/>
                                        <p:tgtEl>
                                          <p:spTgt spid="10">
                                            <p:txEl>
                                              <p:pRg st="12" end="12"/>
                                            </p:txEl>
                                          </p:spTgt>
                                        </p:tgtEl>
                                        <p:attrNameLst>
                                          <p:attrName>ppt_y</p:attrName>
                                        </p:attrNameLst>
                                      </p:cBhvr>
                                      <p:tavLst>
                                        <p:tav tm="0">
                                          <p:val>
                                            <p:strVal val="#ppt_y+.1"/>
                                          </p:val>
                                        </p:tav>
                                        <p:tav tm="100000">
                                          <p:val>
                                            <p:strVal val="#ppt_y"/>
                                          </p:val>
                                        </p:tav>
                                      </p:tavLst>
                                    </p:anim>
                                  </p:childTnLst>
                                </p:cTn>
                              </p:par>
                            </p:childTnLst>
                          </p:cTn>
                        </p:par>
                        <p:par>
                          <p:cTn id="82" fill="hold">
                            <p:stCondLst>
                              <p:cond delay="2600"/>
                            </p:stCondLst>
                            <p:childTnLst>
                              <p:par>
                                <p:cTn id="83" presetID="42" presetClass="entr" presetSubtype="0" fill="hold" nodeType="afterEffect">
                                  <p:stCondLst>
                                    <p:cond delay="0"/>
                                  </p:stCondLst>
                                  <p:childTnLst>
                                    <p:set>
                                      <p:cBhvr>
                                        <p:cTn id="84" dur="1" fill="hold">
                                          <p:stCondLst>
                                            <p:cond delay="0"/>
                                          </p:stCondLst>
                                        </p:cTn>
                                        <p:tgtEl>
                                          <p:spTgt spid="10">
                                            <p:txEl>
                                              <p:pRg st="13" end="13"/>
                                            </p:txEl>
                                          </p:spTgt>
                                        </p:tgtEl>
                                        <p:attrNameLst>
                                          <p:attrName>style.visibility</p:attrName>
                                        </p:attrNameLst>
                                      </p:cBhvr>
                                      <p:to>
                                        <p:strVal val="visible"/>
                                      </p:to>
                                    </p:set>
                                    <p:animEffect transition="in" filter="fade">
                                      <p:cBhvr>
                                        <p:cTn id="85" dur="200"/>
                                        <p:tgtEl>
                                          <p:spTgt spid="10">
                                            <p:txEl>
                                              <p:pRg st="13" end="13"/>
                                            </p:txEl>
                                          </p:spTgt>
                                        </p:tgtEl>
                                      </p:cBhvr>
                                    </p:animEffect>
                                    <p:anim calcmode="lin" valueType="num">
                                      <p:cBhvr>
                                        <p:cTn id="86" dur="200" fill="hold"/>
                                        <p:tgtEl>
                                          <p:spTgt spid="10">
                                            <p:txEl>
                                              <p:pRg st="13" end="13"/>
                                            </p:txEl>
                                          </p:spTgt>
                                        </p:tgtEl>
                                        <p:attrNameLst>
                                          <p:attrName>ppt_x</p:attrName>
                                        </p:attrNameLst>
                                      </p:cBhvr>
                                      <p:tavLst>
                                        <p:tav tm="0">
                                          <p:val>
                                            <p:strVal val="#ppt_x"/>
                                          </p:val>
                                        </p:tav>
                                        <p:tav tm="100000">
                                          <p:val>
                                            <p:strVal val="#ppt_x"/>
                                          </p:val>
                                        </p:tav>
                                      </p:tavLst>
                                    </p:anim>
                                    <p:anim calcmode="lin" valueType="num">
                                      <p:cBhvr>
                                        <p:cTn id="87" dur="200" fill="hold"/>
                                        <p:tgtEl>
                                          <p:spTgt spid="10">
                                            <p:txEl>
                                              <p:pRg st="13" end="13"/>
                                            </p:txEl>
                                          </p:spTgt>
                                        </p:tgtEl>
                                        <p:attrNameLst>
                                          <p:attrName>ppt_y</p:attrName>
                                        </p:attrNameLst>
                                      </p:cBhvr>
                                      <p:tavLst>
                                        <p:tav tm="0">
                                          <p:val>
                                            <p:strVal val="#ppt_y+.1"/>
                                          </p:val>
                                        </p:tav>
                                        <p:tav tm="100000">
                                          <p:val>
                                            <p:strVal val="#ppt_y"/>
                                          </p:val>
                                        </p:tav>
                                      </p:tavLst>
                                    </p:anim>
                                  </p:childTnLst>
                                </p:cTn>
                              </p:par>
                            </p:childTnLst>
                          </p:cTn>
                        </p:par>
                        <p:par>
                          <p:cTn id="88" fill="hold">
                            <p:stCondLst>
                              <p:cond delay="2800"/>
                            </p:stCondLst>
                            <p:childTnLst>
                              <p:par>
                                <p:cTn id="89" presetID="42" presetClass="entr" presetSubtype="0" fill="hold" nodeType="afterEffect">
                                  <p:stCondLst>
                                    <p:cond delay="0"/>
                                  </p:stCondLst>
                                  <p:childTnLst>
                                    <p:set>
                                      <p:cBhvr>
                                        <p:cTn id="90" dur="1" fill="hold">
                                          <p:stCondLst>
                                            <p:cond delay="0"/>
                                          </p:stCondLst>
                                        </p:cTn>
                                        <p:tgtEl>
                                          <p:spTgt spid="10">
                                            <p:txEl>
                                              <p:pRg st="14" end="14"/>
                                            </p:txEl>
                                          </p:spTgt>
                                        </p:tgtEl>
                                        <p:attrNameLst>
                                          <p:attrName>style.visibility</p:attrName>
                                        </p:attrNameLst>
                                      </p:cBhvr>
                                      <p:to>
                                        <p:strVal val="visible"/>
                                      </p:to>
                                    </p:set>
                                    <p:animEffect transition="in" filter="fade">
                                      <p:cBhvr>
                                        <p:cTn id="91" dur="200"/>
                                        <p:tgtEl>
                                          <p:spTgt spid="10">
                                            <p:txEl>
                                              <p:pRg st="14" end="14"/>
                                            </p:txEl>
                                          </p:spTgt>
                                        </p:tgtEl>
                                      </p:cBhvr>
                                    </p:animEffect>
                                    <p:anim calcmode="lin" valueType="num">
                                      <p:cBhvr>
                                        <p:cTn id="92" dur="200" fill="hold"/>
                                        <p:tgtEl>
                                          <p:spTgt spid="10">
                                            <p:txEl>
                                              <p:pRg st="14" end="14"/>
                                            </p:txEl>
                                          </p:spTgt>
                                        </p:tgtEl>
                                        <p:attrNameLst>
                                          <p:attrName>ppt_x</p:attrName>
                                        </p:attrNameLst>
                                      </p:cBhvr>
                                      <p:tavLst>
                                        <p:tav tm="0">
                                          <p:val>
                                            <p:strVal val="#ppt_x"/>
                                          </p:val>
                                        </p:tav>
                                        <p:tav tm="100000">
                                          <p:val>
                                            <p:strVal val="#ppt_x"/>
                                          </p:val>
                                        </p:tav>
                                      </p:tavLst>
                                    </p:anim>
                                    <p:anim calcmode="lin" valueType="num">
                                      <p:cBhvr>
                                        <p:cTn id="93" dur="200" fill="hold"/>
                                        <p:tgtEl>
                                          <p:spTgt spid="10">
                                            <p:txEl>
                                              <p:pRg st="14" end="14"/>
                                            </p:txEl>
                                          </p:spTgt>
                                        </p:tgtEl>
                                        <p:attrNameLst>
                                          <p:attrName>ppt_y</p:attrName>
                                        </p:attrNameLst>
                                      </p:cBhvr>
                                      <p:tavLst>
                                        <p:tav tm="0">
                                          <p:val>
                                            <p:strVal val="#ppt_y+.1"/>
                                          </p:val>
                                        </p:tav>
                                        <p:tav tm="100000">
                                          <p:val>
                                            <p:strVal val="#ppt_y"/>
                                          </p:val>
                                        </p:tav>
                                      </p:tavLst>
                                    </p:anim>
                                  </p:childTnLst>
                                </p:cTn>
                              </p:par>
                            </p:childTnLst>
                          </p:cTn>
                        </p:par>
                        <p:par>
                          <p:cTn id="94" fill="hold">
                            <p:stCondLst>
                              <p:cond delay="3000"/>
                            </p:stCondLst>
                            <p:childTnLst>
                              <p:par>
                                <p:cTn id="95" presetID="42" presetClass="entr" presetSubtype="0" fill="hold" nodeType="afterEffect">
                                  <p:stCondLst>
                                    <p:cond delay="0"/>
                                  </p:stCondLst>
                                  <p:childTnLst>
                                    <p:set>
                                      <p:cBhvr>
                                        <p:cTn id="96" dur="1" fill="hold">
                                          <p:stCondLst>
                                            <p:cond delay="0"/>
                                          </p:stCondLst>
                                        </p:cTn>
                                        <p:tgtEl>
                                          <p:spTgt spid="10">
                                            <p:txEl>
                                              <p:pRg st="15" end="15"/>
                                            </p:txEl>
                                          </p:spTgt>
                                        </p:tgtEl>
                                        <p:attrNameLst>
                                          <p:attrName>style.visibility</p:attrName>
                                        </p:attrNameLst>
                                      </p:cBhvr>
                                      <p:to>
                                        <p:strVal val="visible"/>
                                      </p:to>
                                    </p:set>
                                    <p:animEffect transition="in" filter="fade">
                                      <p:cBhvr>
                                        <p:cTn id="97" dur="200"/>
                                        <p:tgtEl>
                                          <p:spTgt spid="10">
                                            <p:txEl>
                                              <p:pRg st="15" end="15"/>
                                            </p:txEl>
                                          </p:spTgt>
                                        </p:tgtEl>
                                      </p:cBhvr>
                                    </p:animEffect>
                                    <p:anim calcmode="lin" valueType="num">
                                      <p:cBhvr>
                                        <p:cTn id="98" dur="200" fill="hold"/>
                                        <p:tgtEl>
                                          <p:spTgt spid="10">
                                            <p:txEl>
                                              <p:pRg st="15" end="15"/>
                                            </p:txEl>
                                          </p:spTgt>
                                        </p:tgtEl>
                                        <p:attrNameLst>
                                          <p:attrName>ppt_x</p:attrName>
                                        </p:attrNameLst>
                                      </p:cBhvr>
                                      <p:tavLst>
                                        <p:tav tm="0">
                                          <p:val>
                                            <p:strVal val="#ppt_x"/>
                                          </p:val>
                                        </p:tav>
                                        <p:tav tm="100000">
                                          <p:val>
                                            <p:strVal val="#ppt_x"/>
                                          </p:val>
                                        </p:tav>
                                      </p:tavLst>
                                    </p:anim>
                                    <p:anim calcmode="lin" valueType="num">
                                      <p:cBhvr>
                                        <p:cTn id="99" dur="200" fill="hold"/>
                                        <p:tgtEl>
                                          <p:spTgt spid="10">
                                            <p:txEl>
                                              <p:pRg st="15" end="15"/>
                                            </p:txEl>
                                          </p:spTgt>
                                        </p:tgtEl>
                                        <p:attrNameLst>
                                          <p:attrName>ppt_y</p:attrName>
                                        </p:attrNameLst>
                                      </p:cBhvr>
                                      <p:tavLst>
                                        <p:tav tm="0">
                                          <p:val>
                                            <p:strVal val="#ppt_y+.1"/>
                                          </p:val>
                                        </p:tav>
                                        <p:tav tm="100000">
                                          <p:val>
                                            <p:strVal val="#ppt_y"/>
                                          </p:val>
                                        </p:tav>
                                      </p:tavLst>
                                    </p:anim>
                                  </p:childTnLst>
                                </p:cTn>
                              </p:par>
                            </p:childTnLst>
                          </p:cTn>
                        </p:par>
                        <p:par>
                          <p:cTn id="100" fill="hold">
                            <p:stCondLst>
                              <p:cond delay="3200"/>
                            </p:stCondLst>
                            <p:childTnLst>
                              <p:par>
                                <p:cTn id="101" presetID="42" presetClass="entr" presetSubtype="0" fill="hold" nodeType="afterEffect">
                                  <p:stCondLst>
                                    <p:cond delay="0"/>
                                  </p:stCondLst>
                                  <p:childTnLst>
                                    <p:set>
                                      <p:cBhvr>
                                        <p:cTn id="102" dur="1" fill="hold">
                                          <p:stCondLst>
                                            <p:cond delay="0"/>
                                          </p:stCondLst>
                                        </p:cTn>
                                        <p:tgtEl>
                                          <p:spTgt spid="10">
                                            <p:txEl>
                                              <p:pRg st="16" end="16"/>
                                            </p:txEl>
                                          </p:spTgt>
                                        </p:tgtEl>
                                        <p:attrNameLst>
                                          <p:attrName>style.visibility</p:attrName>
                                        </p:attrNameLst>
                                      </p:cBhvr>
                                      <p:to>
                                        <p:strVal val="visible"/>
                                      </p:to>
                                    </p:set>
                                    <p:animEffect transition="in" filter="fade">
                                      <p:cBhvr>
                                        <p:cTn id="103" dur="200"/>
                                        <p:tgtEl>
                                          <p:spTgt spid="10">
                                            <p:txEl>
                                              <p:pRg st="16" end="16"/>
                                            </p:txEl>
                                          </p:spTgt>
                                        </p:tgtEl>
                                      </p:cBhvr>
                                    </p:animEffect>
                                    <p:anim calcmode="lin" valueType="num">
                                      <p:cBhvr>
                                        <p:cTn id="104" dur="200" fill="hold"/>
                                        <p:tgtEl>
                                          <p:spTgt spid="10">
                                            <p:txEl>
                                              <p:pRg st="16" end="16"/>
                                            </p:txEl>
                                          </p:spTgt>
                                        </p:tgtEl>
                                        <p:attrNameLst>
                                          <p:attrName>ppt_x</p:attrName>
                                        </p:attrNameLst>
                                      </p:cBhvr>
                                      <p:tavLst>
                                        <p:tav tm="0">
                                          <p:val>
                                            <p:strVal val="#ppt_x"/>
                                          </p:val>
                                        </p:tav>
                                        <p:tav tm="100000">
                                          <p:val>
                                            <p:strVal val="#ppt_x"/>
                                          </p:val>
                                        </p:tav>
                                      </p:tavLst>
                                    </p:anim>
                                    <p:anim calcmode="lin" valueType="num">
                                      <p:cBhvr>
                                        <p:cTn id="105" dur="200" fill="hold"/>
                                        <p:tgtEl>
                                          <p:spTgt spid="10">
                                            <p:txEl>
                                              <p:pRg st="16" end="16"/>
                                            </p:txEl>
                                          </p:spTgt>
                                        </p:tgtEl>
                                        <p:attrNameLst>
                                          <p:attrName>ppt_y</p:attrName>
                                        </p:attrNameLst>
                                      </p:cBhvr>
                                      <p:tavLst>
                                        <p:tav tm="0">
                                          <p:val>
                                            <p:strVal val="#ppt_y+.1"/>
                                          </p:val>
                                        </p:tav>
                                        <p:tav tm="100000">
                                          <p:val>
                                            <p:strVal val="#ppt_y"/>
                                          </p:val>
                                        </p:tav>
                                      </p:tavLst>
                                    </p:anim>
                                  </p:childTnLst>
                                </p:cTn>
                              </p:par>
                            </p:childTnLst>
                          </p:cTn>
                        </p:par>
                        <p:par>
                          <p:cTn id="106" fill="hold">
                            <p:stCondLst>
                              <p:cond delay="3400"/>
                            </p:stCondLst>
                            <p:childTnLst>
                              <p:par>
                                <p:cTn id="107" presetID="42" presetClass="entr" presetSubtype="0" fill="hold" nodeType="afterEffect">
                                  <p:stCondLst>
                                    <p:cond delay="0"/>
                                  </p:stCondLst>
                                  <p:childTnLst>
                                    <p:set>
                                      <p:cBhvr>
                                        <p:cTn id="108" dur="1" fill="hold">
                                          <p:stCondLst>
                                            <p:cond delay="0"/>
                                          </p:stCondLst>
                                        </p:cTn>
                                        <p:tgtEl>
                                          <p:spTgt spid="10">
                                            <p:txEl>
                                              <p:pRg st="17" end="17"/>
                                            </p:txEl>
                                          </p:spTgt>
                                        </p:tgtEl>
                                        <p:attrNameLst>
                                          <p:attrName>style.visibility</p:attrName>
                                        </p:attrNameLst>
                                      </p:cBhvr>
                                      <p:to>
                                        <p:strVal val="visible"/>
                                      </p:to>
                                    </p:set>
                                    <p:animEffect transition="in" filter="fade">
                                      <p:cBhvr>
                                        <p:cTn id="109" dur="200"/>
                                        <p:tgtEl>
                                          <p:spTgt spid="10">
                                            <p:txEl>
                                              <p:pRg st="17" end="17"/>
                                            </p:txEl>
                                          </p:spTgt>
                                        </p:tgtEl>
                                      </p:cBhvr>
                                    </p:animEffect>
                                    <p:anim calcmode="lin" valueType="num">
                                      <p:cBhvr>
                                        <p:cTn id="110" dur="200" fill="hold"/>
                                        <p:tgtEl>
                                          <p:spTgt spid="10">
                                            <p:txEl>
                                              <p:pRg st="17" end="17"/>
                                            </p:txEl>
                                          </p:spTgt>
                                        </p:tgtEl>
                                        <p:attrNameLst>
                                          <p:attrName>ppt_x</p:attrName>
                                        </p:attrNameLst>
                                      </p:cBhvr>
                                      <p:tavLst>
                                        <p:tav tm="0">
                                          <p:val>
                                            <p:strVal val="#ppt_x"/>
                                          </p:val>
                                        </p:tav>
                                        <p:tav tm="100000">
                                          <p:val>
                                            <p:strVal val="#ppt_x"/>
                                          </p:val>
                                        </p:tav>
                                      </p:tavLst>
                                    </p:anim>
                                    <p:anim calcmode="lin" valueType="num">
                                      <p:cBhvr>
                                        <p:cTn id="111" dur="200" fill="hold"/>
                                        <p:tgtEl>
                                          <p:spTgt spid="10">
                                            <p:txEl>
                                              <p:pRg st="17" end="17"/>
                                            </p:txEl>
                                          </p:spTgt>
                                        </p:tgtEl>
                                        <p:attrNameLst>
                                          <p:attrName>ppt_y</p:attrName>
                                        </p:attrNameLst>
                                      </p:cBhvr>
                                      <p:tavLst>
                                        <p:tav tm="0">
                                          <p:val>
                                            <p:strVal val="#ppt_y+.1"/>
                                          </p:val>
                                        </p:tav>
                                        <p:tav tm="100000">
                                          <p:val>
                                            <p:strVal val="#ppt_y"/>
                                          </p:val>
                                        </p:tav>
                                      </p:tavLst>
                                    </p:anim>
                                  </p:childTnLst>
                                </p:cTn>
                              </p:par>
                            </p:childTnLst>
                          </p:cTn>
                        </p:par>
                        <p:par>
                          <p:cTn id="112" fill="hold">
                            <p:stCondLst>
                              <p:cond delay="3600"/>
                            </p:stCondLst>
                            <p:childTnLst>
                              <p:par>
                                <p:cTn id="113" presetID="42" presetClass="entr" presetSubtype="0" fill="hold" nodeType="afterEffect">
                                  <p:stCondLst>
                                    <p:cond delay="0"/>
                                  </p:stCondLst>
                                  <p:childTnLst>
                                    <p:set>
                                      <p:cBhvr>
                                        <p:cTn id="114" dur="1" fill="hold">
                                          <p:stCondLst>
                                            <p:cond delay="0"/>
                                          </p:stCondLst>
                                        </p:cTn>
                                        <p:tgtEl>
                                          <p:spTgt spid="10">
                                            <p:txEl>
                                              <p:pRg st="18" end="18"/>
                                            </p:txEl>
                                          </p:spTgt>
                                        </p:tgtEl>
                                        <p:attrNameLst>
                                          <p:attrName>style.visibility</p:attrName>
                                        </p:attrNameLst>
                                      </p:cBhvr>
                                      <p:to>
                                        <p:strVal val="visible"/>
                                      </p:to>
                                    </p:set>
                                    <p:animEffect transition="in" filter="fade">
                                      <p:cBhvr>
                                        <p:cTn id="115" dur="200"/>
                                        <p:tgtEl>
                                          <p:spTgt spid="10">
                                            <p:txEl>
                                              <p:pRg st="18" end="18"/>
                                            </p:txEl>
                                          </p:spTgt>
                                        </p:tgtEl>
                                      </p:cBhvr>
                                    </p:animEffect>
                                    <p:anim calcmode="lin" valueType="num">
                                      <p:cBhvr>
                                        <p:cTn id="116" dur="200" fill="hold"/>
                                        <p:tgtEl>
                                          <p:spTgt spid="10">
                                            <p:txEl>
                                              <p:pRg st="18" end="18"/>
                                            </p:txEl>
                                          </p:spTgt>
                                        </p:tgtEl>
                                        <p:attrNameLst>
                                          <p:attrName>ppt_x</p:attrName>
                                        </p:attrNameLst>
                                      </p:cBhvr>
                                      <p:tavLst>
                                        <p:tav tm="0">
                                          <p:val>
                                            <p:strVal val="#ppt_x"/>
                                          </p:val>
                                        </p:tav>
                                        <p:tav tm="100000">
                                          <p:val>
                                            <p:strVal val="#ppt_x"/>
                                          </p:val>
                                        </p:tav>
                                      </p:tavLst>
                                    </p:anim>
                                    <p:anim calcmode="lin" valueType="num">
                                      <p:cBhvr>
                                        <p:cTn id="117" dur="200" fill="hold"/>
                                        <p:tgtEl>
                                          <p:spTgt spid="10">
                                            <p:txEl>
                                              <p:pRg st="18" end="18"/>
                                            </p:txEl>
                                          </p:spTgt>
                                        </p:tgtEl>
                                        <p:attrNameLst>
                                          <p:attrName>ppt_y</p:attrName>
                                        </p:attrNameLst>
                                      </p:cBhvr>
                                      <p:tavLst>
                                        <p:tav tm="0">
                                          <p:val>
                                            <p:strVal val="#ppt_y+.1"/>
                                          </p:val>
                                        </p:tav>
                                        <p:tav tm="100000">
                                          <p:val>
                                            <p:strVal val="#ppt_y"/>
                                          </p:val>
                                        </p:tav>
                                      </p:tavLst>
                                    </p:anim>
                                  </p:childTnLst>
                                </p:cTn>
                              </p:par>
                            </p:childTnLst>
                          </p:cTn>
                        </p:par>
                        <p:par>
                          <p:cTn id="118" fill="hold">
                            <p:stCondLst>
                              <p:cond delay="3800"/>
                            </p:stCondLst>
                            <p:childTnLst>
                              <p:par>
                                <p:cTn id="119" presetID="42" presetClass="entr" presetSubtype="0" fill="hold" nodeType="afterEffect">
                                  <p:stCondLst>
                                    <p:cond delay="0"/>
                                  </p:stCondLst>
                                  <p:childTnLst>
                                    <p:set>
                                      <p:cBhvr>
                                        <p:cTn id="120" dur="1" fill="hold">
                                          <p:stCondLst>
                                            <p:cond delay="0"/>
                                          </p:stCondLst>
                                        </p:cTn>
                                        <p:tgtEl>
                                          <p:spTgt spid="10">
                                            <p:txEl>
                                              <p:pRg st="19" end="19"/>
                                            </p:txEl>
                                          </p:spTgt>
                                        </p:tgtEl>
                                        <p:attrNameLst>
                                          <p:attrName>style.visibility</p:attrName>
                                        </p:attrNameLst>
                                      </p:cBhvr>
                                      <p:to>
                                        <p:strVal val="visible"/>
                                      </p:to>
                                    </p:set>
                                    <p:animEffect transition="in" filter="fade">
                                      <p:cBhvr>
                                        <p:cTn id="121" dur="200"/>
                                        <p:tgtEl>
                                          <p:spTgt spid="10">
                                            <p:txEl>
                                              <p:pRg st="19" end="19"/>
                                            </p:txEl>
                                          </p:spTgt>
                                        </p:tgtEl>
                                      </p:cBhvr>
                                    </p:animEffect>
                                    <p:anim calcmode="lin" valueType="num">
                                      <p:cBhvr>
                                        <p:cTn id="122" dur="200" fill="hold"/>
                                        <p:tgtEl>
                                          <p:spTgt spid="10">
                                            <p:txEl>
                                              <p:pRg st="19" end="19"/>
                                            </p:txEl>
                                          </p:spTgt>
                                        </p:tgtEl>
                                        <p:attrNameLst>
                                          <p:attrName>ppt_x</p:attrName>
                                        </p:attrNameLst>
                                      </p:cBhvr>
                                      <p:tavLst>
                                        <p:tav tm="0">
                                          <p:val>
                                            <p:strVal val="#ppt_x"/>
                                          </p:val>
                                        </p:tav>
                                        <p:tav tm="100000">
                                          <p:val>
                                            <p:strVal val="#ppt_x"/>
                                          </p:val>
                                        </p:tav>
                                      </p:tavLst>
                                    </p:anim>
                                    <p:anim calcmode="lin" valueType="num">
                                      <p:cBhvr>
                                        <p:cTn id="123" dur="200" fill="hold"/>
                                        <p:tgtEl>
                                          <p:spTgt spid="10">
                                            <p:txEl>
                                              <p:pRg st="19" end="19"/>
                                            </p:txEl>
                                          </p:spTgt>
                                        </p:tgtEl>
                                        <p:attrNameLst>
                                          <p:attrName>ppt_y</p:attrName>
                                        </p:attrNameLst>
                                      </p:cBhvr>
                                      <p:tavLst>
                                        <p:tav tm="0">
                                          <p:val>
                                            <p:strVal val="#ppt_y+.1"/>
                                          </p:val>
                                        </p:tav>
                                        <p:tav tm="100000">
                                          <p:val>
                                            <p:strVal val="#ppt_y"/>
                                          </p:val>
                                        </p:tav>
                                      </p:tavLst>
                                    </p:anim>
                                  </p:childTnLst>
                                </p:cTn>
                              </p:par>
                            </p:childTnLst>
                          </p:cTn>
                        </p:par>
                        <p:par>
                          <p:cTn id="124" fill="hold">
                            <p:stCondLst>
                              <p:cond delay="4000"/>
                            </p:stCondLst>
                            <p:childTnLst>
                              <p:par>
                                <p:cTn id="125" presetID="42" presetClass="entr" presetSubtype="0" fill="hold" nodeType="afterEffect">
                                  <p:stCondLst>
                                    <p:cond delay="0"/>
                                  </p:stCondLst>
                                  <p:childTnLst>
                                    <p:set>
                                      <p:cBhvr>
                                        <p:cTn id="126" dur="1" fill="hold">
                                          <p:stCondLst>
                                            <p:cond delay="0"/>
                                          </p:stCondLst>
                                        </p:cTn>
                                        <p:tgtEl>
                                          <p:spTgt spid="10">
                                            <p:txEl>
                                              <p:pRg st="20" end="20"/>
                                            </p:txEl>
                                          </p:spTgt>
                                        </p:tgtEl>
                                        <p:attrNameLst>
                                          <p:attrName>style.visibility</p:attrName>
                                        </p:attrNameLst>
                                      </p:cBhvr>
                                      <p:to>
                                        <p:strVal val="visible"/>
                                      </p:to>
                                    </p:set>
                                    <p:animEffect transition="in" filter="fade">
                                      <p:cBhvr>
                                        <p:cTn id="127" dur="200"/>
                                        <p:tgtEl>
                                          <p:spTgt spid="10">
                                            <p:txEl>
                                              <p:pRg st="20" end="20"/>
                                            </p:txEl>
                                          </p:spTgt>
                                        </p:tgtEl>
                                      </p:cBhvr>
                                    </p:animEffect>
                                    <p:anim calcmode="lin" valueType="num">
                                      <p:cBhvr>
                                        <p:cTn id="128" dur="200" fill="hold"/>
                                        <p:tgtEl>
                                          <p:spTgt spid="10">
                                            <p:txEl>
                                              <p:pRg st="20" end="20"/>
                                            </p:txEl>
                                          </p:spTgt>
                                        </p:tgtEl>
                                        <p:attrNameLst>
                                          <p:attrName>ppt_x</p:attrName>
                                        </p:attrNameLst>
                                      </p:cBhvr>
                                      <p:tavLst>
                                        <p:tav tm="0">
                                          <p:val>
                                            <p:strVal val="#ppt_x"/>
                                          </p:val>
                                        </p:tav>
                                        <p:tav tm="100000">
                                          <p:val>
                                            <p:strVal val="#ppt_x"/>
                                          </p:val>
                                        </p:tav>
                                      </p:tavLst>
                                    </p:anim>
                                    <p:anim calcmode="lin" valueType="num">
                                      <p:cBhvr>
                                        <p:cTn id="129" dur="200" fill="hold"/>
                                        <p:tgtEl>
                                          <p:spTgt spid="10">
                                            <p:txEl>
                                              <p:pRg st="20" end="20"/>
                                            </p:txEl>
                                          </p:spTgt>
                                        </p:tgtEl>
                                        <p:attrNameLst>
                                          <p:attrName>ppt_y</p:attrName>
                                        </p:attrNameLst>
                                      </p:cBhvr>
                                      <p:tavLst>
                                        <p:tav tm="0">
                                          <p:val>
                                            <p:strVal val="#ppt_y+.1"/>
                                          </p:val>
                                        </p:tav>
                                        <p:tav tm="100000">
                                          <p:val>
                                            <p:strVal val="#ppt_y"/>
                                          </p:val>
                                        </p:tav>
                                      </p:tavLst>
                                    </p:anim>
                                  </p:childTnLst>
                                </p:cTn>
                              </p:par>
                            </p:childTnLst>
                          </p:cTn>
                        </p:par>
                        <p:par>
                          <p:cTn id="130" fill="hold">
                            <p:stCondLst>
                              <p:cond delay="4200"/>
                            </p:stCondLst>
                            <p:childTnLst>
                              <p:par>
                                <p:cTn id="131" presetID="42" presetClass="entr" presetSubtype="0" fill="hold" nodeType="afterEffect">
                                  <p:stCondLst>
                                    <p:cond delay="0"/>
                                  </p:stCondLst>
                                  <p:childTnLst>
                                    <p:set>
                                      <p:cBhvr>
                                        <p:cTn id="132" dur="1" fill="hold">
                                          <p:stCondLst>
                                            <p:cond delay="0"/>
                                          </p:stCondLst>
                                        </p:cTn>
                                        <p:tgtEl>
                                          <p:spTgt spid="10">
                                            <p:txEl>
                                              <p:pRg st="21" end="21"/>
                                            </p:txEl>
                                          </p:spTgt>
                                        </p:tgtEl>
                                        <p:attrNameLst>
                                          <p:attrName>style.visibility</p:attrName>
                                        </p:attrNameLst>
                                      </p:cBhvr>
                                      <p:to>
                                        <p:strVal val="visible"/>
                                      </p:to>
                                    </p:set>
                                    <p:animEffect transition="in" filter="fade">
                                      <p:cBhvr>
                                        <p:cTn id="133" dur="200"/>
                                        <p:tgtEl>
                                          <p:spTgt spid="10">
                                            <p:txEl>
                                              <p:pRg st="21" end="21"/>
                                            </p:txEl>
                                          </p:spTgt>
                                        </p:tgtEl>
                                      </p:cBhvr>
                                    </p:animEffect>
                                    <p:anim calcmode="lin" valueType="num">
                                      <p:cBhvr>
                                        <p:cTn id="134" dur="200" fill="hold"/>
                                        <p:tgtEl>
                                          <p:spTgt spid="10">
                                            <p:txEl>
                                              <p:pRg st="21" end="21"/>
                                            </p:txEl>
                                          </p:spTgt>
                                        </p:tgtEl>
                                        <p:attrNameLst>
                                          <p:attrName>ppt_x</p:attrName>
                                        </p:attrNameLst>
                                      </p:cBhvr>
                                      <p:tavLst>
                                        <p:tav tm="0">
                                          <p:val>
                                            <p:strVal val="#ppt_x"/>
                                          </p:val>
                                        </p:tav>
                                        <p:tav tm="100000">
                                          <p:val>
                                            <p:strVal val="#ppt_x"/>
                                          </p:val>
                                        </p:tav>
                                      </p:tavLst>
                                    </p:anim>
                                    <p:anim calcmode="lin" valueType="num">
                                      <p:cBhvr>
                                        <p:cTn id="135" dur="200" fill="hold"/>
                                        <p:tgtEl>
                                          <p:spTgt spid="10">
                                            <p:txEl>
                                              <p:pRg st="21" end="21"/>
                                            </p:txEl>
                                          </p:spTgt>
                                        </p:tgtEl>
                                        <p:attrNameLst>
                                          <p:attrName>ppt_y</p:attrName>
                                        </p:attrNameLst>
                                      </p:cBhvr>
                                      <p:tavLst>
                                        <p:tav tm="0">
                                          <p:val>
                                            <p:strVal val="#ppt_y+.1"/>
                                          </p:val>
                                        </p:tav>
                                        <p:tav tm="100000">
                                          <p:val>
                                            <p:strVal val="#ppt_y"/>
                                          </p:val>
                                        </p:tav>
                                      </p:tavLst>
                                    </p:anim>
                                  </p:childTnLst>
                                </p:cTn>
                              </p:par>
                            </p:childTnLst>
                          </p:cTn>
                        </p:par>
                        <p:par>
                          <p:cTn id="136" fill="hold">
                            <p:stCondLst>
                              <p:cond delay="4400"/>
                            </p:stCondLst>
                            <p:childTnLst>
                              <p:par>
                                <p:cTn id="137" presetID="42" presetClass="entr" presetSubtype="0" fill="hold" nodeType="afterEffect">
                                  <p:stCondLst>
                                    <p:cond delay="0"/>
                                  </p:stCondLst>
                                  <p:childTnLst>
                                    <p:set>
                                      <p:cBhvr>
                                        <p:cTn id="138" dur="1" fill="hold">
                                          <p:stCondLst>
                                            <p:cond delay="0"/>
                                          </p:stCondLst>
                                        </p:cTn>
                                        <p:tgtEl>
                                          <p:spTgt spid="10">
                                            <p:txEl>
                                              <p:pRg st="22" end="22"/>
                                            </p:txEl>
                                          </p:spTgt>
                                        </p:tgtEl>
                                        <p:attrNameLst>
                                          <p:attrName>style.visibility</p:attrName>
                                        </p:attrNameLst>
                                      </p:cBhvr>
                                      <p:to>
                                        <p:strVal val="visible"/>
                                      </p:to>
                                    </p:set>
                                    <p:animEffect transition="in" filter="fade">
                                      <p:cBhvr>
                                        <p:cTn id="139" dur="200"/>
                                        <p:tgtEl>
                                          <p:spTgt spid="10">
                                            <p:txEl>
                                              <p:pRg st="22" end="22"/>
                                            </p:txEl>
                                          </p:spTgt>
                                        </p:tgtEl>
                                      </p:cBhvr>
                                    </p:animEffect>
                                    <p:anim calcmode="lin" valueType="num">
                                      <p:cBhvr>
                                        <p:cTn id="140" dur="200" fill="hold"/>
                                        <p:tgtEl>
                                          <p:spTgt spid="10">
                                            <p:txEl>
                                              <p:pRg st="22" end="22"/>
                                            </p:txEl>
                                          </p:spTgt>
                                        </p:tgtEl>
                                        <p:attrNameLst>
                                          <p:attrName>ppt_x</p:attrName>
                                        </p:attrNameLst>
                                      </p:cBhvr>
                                      <p:tavLst>
                                        <p:tav tm="0">
                                          <p:val>
                                            <p:strVal val="#ppt_x"/>
                                          </p:val>
                                        </p:tav>
                                        <p:tav tm="100000">
                                          <p:val>
                                            <p:strVal val="#ppt_x"/>
                                          </p:val>
                                        </p:tav>
                                      </p:tavLst>
                                    </p:anim>
                                    <p:anim calcmode="lin" valueType="num">
                                      <p:cBhvr>
                                        <p:cTn id="141" dur="200" fill="hold"/>
                                        <p:tgtEl>
                                          <p:spTgt spid="10">
                                            <p:txEl>
                                              <p:pRg st="22" end="2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lstStyle/>
          <a:p>
            <a:pPr algn="r"/>
            <a:r>
              <a:rPr lang="en-US" b="1" dirty="0">
                <a:solidFill>
                  <a:srgbClr val="92D050"/>
                </a:solidFill>
                <a:latin typeface="+mn-lt"/>
              </a:rPr>
              <a:t>Homophonic Substitution Cipher – Encrypt</a:t>
            </a:r>
            <a:endParaRPr lang="en-US" dirty="0">
              <a:latin typeface="+mn-lt"/>
            </a:endParaRPr>
          </a:p>
        </p:txBody>
      </p:sp>
      <p:sp>
        <p:nvSpPr>
          <p:cNvPr id="3" name="Rectangle 2"/>
          <p:cNvSpPr/>
          <p:nvPr/>
        </p:nvSpPr>
        <p:spPr>
          <a:xfrm>
            <a:off x="130009" y="1526009"/>
            <a:ext cx="11891534" cy="830997"/>
          </a:xfrm>
          <a:prstGeom prst="rect">
            <a:avLst/>
          </a:prstGeom>
        </p:spPr>
        <p:txBody>
          <a:bodyPr wrap="square">
            <a:spAutoFit/>
          </a:bodyPr>
          <a:lstStyle/>
          <a:p>
            <a:r>
              <a:rPr lang="en-US" sz="2400" b="1" dirty="0">
                <a:solidFill>
                  <a:srgbClr val="FFFF00"/>
                </a:solidFill>
                <a:latin typeface="Courier New" panose="02070309020205020404" pitchFamily="49" charset="0"/>
                <a:cs typeface="Courier New" panose="02070309020205020404" pitchFamily="49" charset="0"/>
              </a:rPr>
              <a:t>TRUE GREATNESS IS MEASURED BY HOW MUCH FREEDOM YOU GIVE TO OTHERS NOT BY HOW MUCH YOU CAN COERCE OTHERS TO DO WHAT YOU WANT</a:t>
            </a:r>
          </a:p>
        </p:txBody>
      </p:sp>
      <p:sp>
        <p:nvSpPr>
          <p:cNvPr id="10" name="Rectangle 9"/>
          <p:cNvSpPr/>
          <p:nvPr/>
        </p:nvSpPr>
        <p:spPr>
          <a:xfrm>
            <a:off x="838200" y="2357006"/>
            <a:ext cx="4923026" cy="3862596"/>
          </a:xfrm>
          <a:prstGeom prst="rect">
            <a:avLst/>
          </a:prstGeom>
        </p:spPr>
        <p:txBody>
          <a:bodyPr wrap="square">
            <a:spAutoFit/>
          </a:bodyPr>
          <a:lstStyle/>
          <a:p>
            <a:r>
              <a:rPr lang="en-US" sz="500" b="1" dirty="0">
                <a:solidFill>
                  <a:schemeClr val="accent2"/>
                </a:solidFill>
                <a:latin typeface="Courier New" panose="02070309020205020404" pitchFamily="49" charset="0"/>
                <a:cs typeface="Courier New" panose="02070309020205020404" pitchFamily="49" charset="0"/>
              </a:rPr>
              <a:t>2TW0 CT0H%!MR# &amp;# Q*HRWT0X IG ^1K QWDJ VT00X1Q GPW CNO* 2P 12JMT3 )1% IG 51K QWD5 G1W D(Y DPMTDM 125*T# %1 XP K5HL GPW K(!L</a:t>
            </a:r>
          </a:p>
          <a:p>
            <a:r>
              <a:rPr lang="en-US" sz="500" b="1" dirty="0">
                <a:solidFill>
                  <a:schemeClr val="accent2"/>
                </a:solidFill>
                <a:latin typeface="Courier New" panose="02070309020205020404" pitchFamily="49" charset="0"/>
                <a:cs typeface="Courier New" panose="02070309020205020404" pitchFamily="49" charset="0"/>
              </a:rPr>
              <a:t>LTW0 CT*(L!M33 4R QM(RWT0X IG ^1K QWD^ VTMMX1Q GPW C&amp;OM %1 1LJ*T3 !P2 IG 51K QWDJ G1W DHY DP*TD0 1L5MTR 21 XP K5(2 G1W K(Y%</a:t>
            </a:r>
          </a:p>
          <a:p>
            <a:r>
              <a:rPr lang="en-US" sz="500" b="1" dirty="0">
                <a:solidFill>
                  <a:schemeClr val="accent2"/>
                </a:solidFill>
                <a:latin typeface="Courier New" panose="02070309020205020404" pitchFamily="49" charset="0"/>
                <a:cs typeface="Courier New" panose="02070309020205020404" pitchFamily="49" charset="0"/>
              </a:rPr>
              <a:t>%TW* CT0(%!0R# &amp;3 Q0(#WT*X IG J1K QWD^ VT0MXPQ GPW C&amp;O* LP 1%^0T# )P2 IG ^PK QWD^ GPW D() DP*TDM P2J0TR 2P X1 KJ(% G1W KHYL</a:t>
            </a:r>
          </a:p>
          <a:p>
            <a:r>
              <a:rPr lang="en-US" sz="500" b="1" dirty="0">
                <a:solidFill>
                  <a:schemeClr val="accent2"/>
                </a:solidFill>
                <a:latin typeface="Courier New" panose="02070309020205020404" pitchFamily="49" charset="0"/>
                <a:cs typeface="Courier New" panose="02070309020205020404" pitchFamily="49" charset="0"/>
              </a:rPr>
              <a:t>LTW0 CT0(L!03# &amp;# Q*H#WT0X IG ^1K QWD5 VTM*X1Q G1W CNOM L1 P2^0TR YPL IG ^1K QWDJ GPW D(Y D1MTD0 P250TR 21 X1 KJ(% GPW K(!%</a:t>
            </a:r>
          </a:p>
          <a:p>
            <a:r>
              <a:rPr lang="en-US" sz="500" b="1" dirty="0">
                <a:solidFill>
                  <a:schemeClr val="accent2"/>
                </a:solidFill>
                <a:latin typeface="Courier New" panose="02070309020205020404" pitchFamily="49" charset="0"/>
                <a:cs typeface="Courier New" panose="02070309020205020404" pitchFamily="49" charset="0"/>
              </a:rPr>
              <a:t>%TWM CTM(LY03# N3 Q0H#WTMX IG ^PK QWDJ VT*MX1Q GPW C&amp;O* LP 12^*T3 YP2 IG 51K QWDJ GPW D(! DPMTD* P250T3 %1 X1 K5HL GPW KHY2</a:t>
            </a:r>
          </a:p>
          <a:p>
            <a:r>
              <a:rPr lang="en-US" sz="500" b="1" dirty="0">
                <a:solidFill>
                  <a:schemeClr val="accent2"/>
                </a:solidFill>
                <a:latin typeface="Courier New" panose="02070309020205020404" pitchFamily="49" charset="0"/>
                <a:cs typeface="Courier New" panose="02070309020205020404" pitchFamily="49" charset="0"/>
              </a:rPr>
              <a:t>2TWM CT0(2)M#3 4# Q0(RWT*X IG ^1K QWDJ VTMMX1Q G1W CNO0 LP 12JMT# Y1L IG 5PK QWDJ G1W DH! D1MTDM 1%^MT# %1 XP K^H2 G1W K(Y2</a:t>
            </a:r>
          </a:p>
          <a:p>
            <a:r>
              <a:rPr lang="en-US" sz="500" b="1" dirty="0">
                <a:solidFill>
                  <a:schemeClr val="accent2"/>
                </a:solidFill>
                <a:latin typeface="Courier New" panose="02070309020205020404" pitchFamily="49" charset="0"/>
                <a:cs typeface="Courier New" panose="02070309020205020404" pitchFamily="49" charset="0"/>
              </a:rPr>
              <a:t>LTW* CTM(2)03# &amp;R Q0H3WTMX IG ^PK QWDJ VT*MX1Q GPW CNO0 L1 1%5MT# )P2 IG J1K QWDJ GPW D(! DPMTDM P250T3 %P X1 K^HL GPW KHY%</a:t>
            </a:r>
          </a:p>
          <a:p>
            <a:r>
              <a:rPr lang="en-US" sz="500" b="1" dirty="0">
                <a:solidFill>
                  <a:schemeClr val="accent2"/>
                </a:solidFill>
                <a:latin typeface="Courier New" panose="02070309020205020404" pitchFamily="49" charset="0"/>
                <a:cs typeface="Courier New" panose="02070309020205020404" pitchFamily="49" charset="0"/>
              </a:rPr>
              <a:t>LTW0 CT0HL)033 NR Q0(RWTMX IG ^1K QWDJ VT0*X1Q GPW C&amp;O0 LP PL5*T3 )P% IG ^1K QWD^ GPW DH) DPMTD0 12^0T# L1 XP K5(2 GPW KH)2</a:t>
            </a:r>
          </a:p>
          <a:p>
            <a:r>
              <a:rPr lang="en-US" sz="500" b="1" dirty="0">
                <a:solidFill>
                  <a:schemeClr val="accent2"/>
                </a:solidFill>
                <a:latin typeface="Courier New" panose="02070309020205020404" pitchFamily="49" charset="0"/>
                <a:cs typeface="Courier New" panose="02070309020205020404" pitchFamily="49" charset="0"/>
              </a:rPr>
              <a:t>LTWM CT*(L)*RR 4R Q0HRWTMX IG 5PK QWD^ VT0*XPQ GPW CNO* LP P2^0TR !P% IG ^1K QWDJ GPW D(Y DPMTDM PL50T# L1 X1 K5(L G1W KH!%</a:t>
            </a:r>
          </a:p>
          <a:p>
            <a:r>
              <a:rPr lang="en-US" sz="500" b="1" dirty="0">
                <a:solidFill>
                  <a:schemeClr val="accent2"/>
                </a:solidFill>
                <a:latin typeface="Courier New" panose="02070309020205020404" pitchFamily="49" charset="0"/>
                <a:cs typeface="Courier New" panose="02070309020205020404" pitchFamily="49" charset="0"/>
              </a:rPr>
              <a:t>%TW* CT0HLY*33 4# QM(RWT*X IG J1K QWD5 VT0*X1Q GPW C&amp;O0 LP 1%^MTR !P2 IG ^1K QWDJ G1W D() D1MTD* 1LJ0T# LP X1 KJ(% G1W KHYL</a:t>
            </a:r>
          </a:p>
          <a:p>
            <a:r>
              <a:rPr lang="en-US" sz="500" b="1" dirty="0">
                <a:solidFill>
                  <a:schemeClr val="accent2"/>
                </a:solidFill>
                <a:latin typeface="Courier New" panose="02070309020205020404" pitchFamily="49" charset="0"/>
                <a:cs typeface="Courier New" panose="02070309020205020404" pitchFamily="49" charset="0"/>
              </a:rPr>
              <a:t>LTW0 CT0(2!*3R 4# QMH#WT*X IG J1K QWD5 VT*0X1Q GPW C4O* %P 1L^*TR !1% IG JPK QWD5 G1W DH) D10TD0 1%JMT3 2P X1 KJ(% G1W KHYL</a:t>
            </a:r>
          </a:p>
          <a:p>
            <a:r>
              <a:rPr lang="en-US" sz="500" b="1" dirty="0">
                <a:solidFill>
                  <a:schemeClr val="accent2"/>
                </a:solidFill>
                <a:latin typeface="Courier New" panose="02070309020205020404" pitchFamily="49" charset="0"/>
                <a:cs typeface="Courier New" panose="02070309020205020404" pitchFamily="49" charset="0"/>
              </a:rPr>
              <a:t>LTWM CT0(LY03R 4# QMH#WT*X IG J1K QWD5 VT0MX1Q G1W C&amp;O0 LP PLJ*TR YPL IG 5PK QWD5 GPW D(Y DP0TD* P25*T# %1 X1 K5(L G1W K(!2</a:t>
            </a:r>
          </a:p>
          <a:p>
            <a:r>
              <a:rPr lang="en-US" sz="500" b="1" dirty="0">
                <a:solidFill>
                  <a:schemeClr val="accent2"/>
                </a:solidFill>
                <a:latin typeface="Courier New" panose="02070309020205020404" pitchFamily="49" charset="0"/>
                <a:cs typeface="Courier New" panose="02070309020205020404" pitchFamily="49" charset="0"/>
              </a:rPr>
              <a:t>2TWM CTMHL)03# 43 Q*(RWT*X IG ^1K QWD^ VTM*X1Q GPW C&amp;O0 21 1LJ0T# )1% IG 5PK QWD^ GPW D() DP*TD* 1%50T# 21 X1 K^(L G1W KHY2</a:t>
            </a:r>
          </a:p>
          <a:p>
            <a:r>
              <a:rPr lang="en-US" sz="500" b="1" dirty="0">
                <a:solidFill>
                  <a:schemeClr val="accent2"/>
                </a:solidFill>
                <a:latin typeface="Courier New" panose="02070309020205020404" pitchFamily="49" charset="0"/>
                <a:cs typeface="Courier New" panose="02070309020205020404" pitchFamily="49" charset="0"/>
              </a:rPr>
              <a:t>2TW* CT*(2Y0#3 4R Q0(#WTMX IG JPK QWD5 VT*MX1Q G1W C4O* LP P%50TR )P% IG J1K QWD5 GPW D(! DP0TDM PLJMTR 21 X1 K5(% G1W KH)%</a:t>
            </a:r>
          </a:p>
          <a:p>
            <a:r>
              <a:rPr lang="en-US" sz="500" b="1" dirty="0">
                <a:solidFill>
                  <a:schemeClr val="accent2"/>
                </a:solidFill>
                <a:latin typeface="Courier New" panose="02070309020205020404" pitchFamily="49" charset="0"/>
                <a:cs typeface="Courier New" panose="02070309020205020404" pitchFamily="49" charset="0"/>
              </a:rPr>
              <a:t>LTW* CT0H%)0#3 4R QM(RWT*X IG 5PK QWD5 VTM*XPQ G1W C4O* 21 125*T3 )PL IG J1K QWDJ GPW D(Y D10TDM 1L^*TR LP X1 K5H% GPW KH)L</a:t>
            </a:r>
          </a:p>
          <a:p>
            <a:r>
              <a:rPr lang="en-US" sz="500" b="1" dirty="0">
                <a:solidFill>
                  <a:schemeClr val="accent2"/>
                </a:solidFill>
                <a:latin typeface="Courier New" panose="02070309020205020404" pitchFamily="49" charset="0"/>
                <a:cs typeface="Courier New" panose="02070309020205020404" pitchFamily="49" charset="0"/>
              </a:rPr>
              <a:t>%TWM CT*(%)M#3 &amp;R Q0H3WTMX IG ^PK QWD5 VT0MX1Q GPW C4OM %P 12^0T# !1% IG JPK QWD5 G1W D() DP0TD0 PL5MT3 LP XP K5H% GPW KH!2</a:t>
            </a:r>
          </a:p>
          <a:p>
            <a:r>
              <a:rPr lang="en-US" sz="500" b="1" dirty="0">
                <a:solidFill>
                  <a:schemeClr val="accent2"/>
                </a:solidFill>
                <a:latin typeface="Courier New" panose="02070309020205020404" pitchFamily="49" charset="0"/>
                <a:cs typeface="Courier New" panose="02070309020205020404" pitchFamily="49" charset="0"/>
              </a:rPr>
              <a:t>2TWM CT*HLY0## 4R Q*(3WT0X IG ^1K QWD5 VT*0X1Q G1W CNO0 L1 1L5MTR Y12 IG ^PK QWDJ GPW D(! D1*TD* 1%^MTR %P X1 K5H2 G1W KH!2</a:t>
            </a:r>
          </a:p>
          <a:p>
            <a:r>
              <a:rPr lang="en-US" sz="500" b="1" dirty="0">
                <a:solidFill>
                  <a:schemeClr val="accent2"/>
                </a:solidFill>
                <a:latin typeface="Courier New" panose="02070309020205020404" pitchFamily="49" charset="0"/>
                <a:cs typeface="Courier New" panose="02070309020205020404" pitchFamily="49" charset="0"/>
              </a:rPr>
              <a:t>%TW0 CT0HL)*## 43 QM(RWT*X IG ^PK QWDJ VTM0XPQ G1W C&amp;O0 %1 PL^*TR Y12 IG JPK QWD^ GPW DH! DP0TDM P2J*T# L1 X1 KJH2 G1W KHY2</a:t>
            </a:r>
          </a:p>
          <a:p>
            <a:r>
              <a:rPr lang="en-US" sz="500" b="1" dirty="0">
                <a:solidFill>
                  <a:schemeClr val="accent2"/>
                </a:solidFill>
                <a:latin typeface="Courier New" panose="02070309020205020404" pitchFamily="49" charset="0"/>
                <a:cs typeface="Courier New" panose="02070309020205020404" pitchFamily="49" charset="0"/>
              </a:rPr>
              <a:t>2TWM CT0(2Y*R# NR QMH3WT0X IG ^1K QWD5 VT0*XPQ G1W C4O0 2P P2J*T# Y1L IG ^PK QWD5 G1W DHY D10TD* 12^0T# LP X1 KJ(% GPW K(YL</a:t>
            </a:r>
          </a:p>
          <a:p>
            <a:r>
              <a:rPr lang="en-US" sz="500" b="1" dirty="0">
                <a:solidFill>
                  <a:schemeClr val="accent2"/>
                </a:solidFill>
                <a:latin typeface="Courier New" panose="02070309020205020404" pitchFamily="49" charset="0"/>
                <a:cs typeface="Courier New" panose="02070309020205020404" pitchFamily="49" charset="0"/>
              </a:rPr>
              <a:t>2TWM CT0H%Y*## &amp;# QM(RWT*X IG 51K QWDJ VT**X1Q GPW C&amp;O0 21 P2J0T3 )PL IG JPK QWD^ G1W D(Y DPMTD* PL^0TR %P XP K5(L G1W K()2</a:t>
            </a:r>
          </a:p>
          <a:p>
            <a:r>
              <a:rPr lang="en-US" sz="500" b="1" dirty="0">
                <a:solidFill>
                  <a:schemeClr val="accent2"/>
                </a:solidFill>
                <a:latin typeface="Courier New" panose="02070309020205020404" pitchFamily="49" charset="0"/>
                <a:cs typeface="Courier New" panose="02070309020205020404" pitchFamily="49" charset="0"/>
              </a:rPr>
              <a:t>%TWM CT*HL)03R &amp;3 QMH3WT*X IG J1K QWD5 VT0*XPQ G1W C&amp;O* LP 1L5*T# !P% IG 51K QWD5 GPW DH! D10TD* 12^0T3 L1 X1 K^H% G1W K()L</a:t>
            </a:r>
          </a:p>
          <a:p>
            <a:r>
              <a:rPr lang="en-US" sz="500" b="1" dirty="0">
                <a:solidFill>
                  <a:schemeClr val="accent2"/>
                </a:solidFill>
                <a:latin typeface="Courier New" panose="02070309020205020404" pitchFamily="49" charset="0"/>
                <a:cs typeface="Courier New" panose="02070309020205020404" pitchFamily="49" charset="0"/>
              </a:rPr>
              <a:t>2TW* CT0(LY0RR 43 Q*H3WT*X IG ^PK QWD^ VTM*X1Q GPW C&amp;OM %1 PLJMTR Y1L IG 51K QWD^ GPW DH! D10TD0 1L^0TR %1 X1 K5(L G1W K()%</a:t>
            </a:r>
          </a:p>
          <a:p>
            <a:r>
              <a:rPr lang="en-US" sz="500" b="1" dirty="0">
                <a:solidFill>
                  <a:schemeClr val="accent2"/>
                </a:solidFill>
                <a:latin typeface="Courier New" panose="02070309020205020404" pitchFamily="49" charset="0"/>
                <a:cs typeface="Courier New" panose="02070309020205020404" pitchFamily="49" charset="0"/>
              </a:rPr>
              <a:t>2TWM CT0(%)*3# N3 QMH#WT0X IG ^PK QWD5 VT00XPQ G1W CNO* 21 1%5MT# )P% IG ^PK QWDJ GPW D(Y D10TD* P%^0TR 2P XP K^HL G1W KHY%</a:t>
            </a:r>
          </a:p>
          <a:p>
            <a:r>
              <a:rPr lang="en-US" sz="500" b="1" dirty="0">
                <a:solidFill>
                  <a:schemeClr val="accent2"/>
                </a:solidFill>
                <a:latin typeface="Courier New" panose="02070309020205020404" pitchFamily="49" charset="0"/>
                <a:cs typeface="Courier New" panose="02070309020205020404" pitchFamily="49" charset="0"/>
              </a:rPr>
              <a:t>%TW* CTMH%)03R N# QMH#WT*X IG JPK QWD^ VTM0X1Q G1W CNO* LP 1%^*TR !P% IG 5PK QWD^ GPW DHY DP*TD* P%JMT3 LP X1 KJH2 GPW K(Y%</a:t>
            </a:r>
          </a:p>
          <a:p>
            <a:r>
              <a:rPr lang="en-US" sz="500" b="1" dirty="0">
                <a:solidFill>
                  <a:schemeClr val="accent2"/>
                </a:solidFill>
                <a:latin typeface="Courier New" panose="02070309020205020404" pitchFamily="49" charset="0"/>
                <a:cs typeface="Courier New" panose="02070309020205020404" pitchFamily="49" charset="0"/>
              </a:rPr>
              <a:t>LTWM CT0HL!*3R &amp;3 Q*(3WTMX IG 5PK QWD5 VT0*XPQ GPW C4OM %1 P25MTR !1L IG J1K QWDJ GPW D(! DP*TDM 1%^MTR 21 X1 K^H2 GPW KH)L</a:t>
            </a:r>
          </a:p>
          <a:p>
            <a:r>
              <a:rPr lang="en-US" sz="500" b="1" dirty="0">
                <a:solidFill>
                  <a:schemeClr val="accent2"/>
                </a:solidFill>
                <a:latin typeface="Courier New" panose="02070309020205020404" pitchFamily="49" charset="0"/>
                <a:cs typeface="Courier New" panose="02070309020205020404" pitchFamily="49" charset="0"/>
              </a:rPr>
              <a:t>LTWM CT*(LY*3R N# Q0HRWTMX IG 5PK QWD^ VTM*X1Q GPW C4O* %1 PLJ*T3 YPL IG J1K QWD5 G1W DHY DP0TDM P%JMTR 2P X1 KJ(L GPW KH!L</a:t>
            </a:r>
          </a:p>
          <a:p>
            <a:r>
              <a:rPr lang="en-US" sz="500" b="1" dirty="0">
                <a:solidFill>
                  <a:schemeClr val="accent2"/>
                </a:solidFill>
                <a:latin typeface="Courier New" panose="02070309020205020404" pitchFamily="49" charset="0"/>
                <a:cs typeface="Courier New" panose="02070309020205020404" pitchFamily="49" charset="0"/>
              </a:rPr>
              <a:t>2TWM CTMH2)M3R &amp;# QMHRWT0X IG JPK QWD5 VT00X1Q GPW C4OM LP 1L50T# !P% IG JPK QWD5 GPW DH! D10TDM P2^0T3 21 X1 K^(% G1W K()L</a:t>
            </a:r>
          </a:p>
          <a:p>
            <a:r>
              <a:rPr lang="en-US" sz="500" b="1" dirty="0">
                <a:solidFill>
                  <a:schemeClr val="accent2"/>
                </a:solidFill>
                <a:latin typeface="Courier New" panose="02070309020205020404" pitchFamily="49" charset="0"/>
                <a:cs typeface="Courier New" panose="02070309020205020404" pitchFamily="49" charset="0"/>
              </a:rPr>
              <a:t>2TWM CTMHL!0R# &amp;# Q0(RWT*X IG 5PK QWD5 VTM0XPQ GPW CNO* LP 1L^0TR !PL IG 51K QWD5 GPW D(Y D1MTD* 125*TR 21 XP KJ(% GPW KH)%</a:t>
            </a:r>
          </a:p>
          <a:p>
            <a:r>
              <a:rPr lang="en-US" sz="500" b="1" dirty="0">
                <a:solidFill>
                  <a:schemeClr val="accent2"/>
                </a:solidFill>
                <a:latin typeface="Courier New" panose="02070309020205020404" pitchFamily="49" charset="0"/>
                <a:cs typeface="Courier New" panose="02070309020205020404" pitchFamily="49" charset="0"/>
              </a:rPr>
              <a:t>%TW* CT*(L!M33 4# Q*H#WT*X IG 51K QWD^ VTM0X1Q G1W C4O0 LP P2^0T# )P% IG J1K QWD5 G1W D(! DP*TD* 1%5MTR %P XP K^(L G1W K(Y%</a:t>
            </a:r>
          </a:p>
          <a:p>
            <a:r>
              <a:rPr lang="en-US" sz="500" b="1" dirty="0">
                <a:solidFill>
                  <a:schemeClr val="accent2"/>
                </a:solidFill>
                <a:latin typeface="Courier New" panose="02070309020205020404" pitchFamily="49" charset="0"/>
                <a:cs typeface="Courier New" panose="02070309020205020404" pitchFamily="49" charset="0"/>
              </a:rPr>
              <a:t>LTW* CT0(L!M3R 43 Q0HRWTMX IG 51K QWD^ VT**X1Q GPW C4O0 2P P2J0T3 )1L IG JPK QWDJ G1W DH! DP*TD* 1%^MT# LP X1 KJ(2 G1W KHY2</a:t>
            </a:r>
          </a:p>
          <a:p>
            <a:r>
              <a:rPr lang="en-US" sz="500" b="1" dirty="0">
                <a:solidFill>
                  <a:schemeClr val="accent2"/>
                </a:solidFill>
                <a:latin typeface="Courier New" panose="02070309020205020404" pitchFamily="49" charset="0"/>
                <a:cs typeface="Courier New" panose="02070309020205020404" pitchFamily="49" charset="0"/>
              </a:rPr>
              <a:t>LTWM CT*(L)M## &amp;3 Q0(3WTMX IG 5PK QWDJ VTM*X1Q G1W CNO0 LP P2^0T3 )P% IG JPK QWD5 G1W D(Y D10TD* P%J0T3 L1 XP KJ(2 G1W KHY%</a:t>
            </a:r>
          </a:p>
          <a:p>
            <a:r>
              <a:rPr lang="en-US" sz="500" b="1" dirty="0">
                <a:solidFill>
                  <a:schemeClr val="accent2"/>
                </a:solidFill>
                <a:latin typeface="Courier New" panose="02070309020205020404" pitchFamily="49" charset="0"/>
                <a:cs typeface="Courier New" panose="02070309020205020404" pitchFamily="49" charset="0"/>
              </a:rPr>
              <a:t>2TWM CT0H%!*RR 4R Q*H#WTMX IG 5PK QWD5 VT**X1Q GPW C4O* 2P PL^MT# )1% IG ^PK QWDJ GPW DHY D1*TD* P%^0T3 21 XP K^H% G1W K(!L</a:t>
            </a:r>
          </a:p>
          <a:p>
            <a:r>
              <a:rPr lang="en-US" sz="500" b="1" dirty="0">
                <a:solidFill>
                  <a:schemeClr val="accent2"/>
                </a:solidFill>
                <a:latin typeface="Courier New" panose="02070309020205020404" pitchFamily="49" charset="0"/>
                <a:cs typeface="Courier New" panose="02070309020205020404" pitchFamily="49" charset="0"/>
              </a:rPr>
              <a:t>%TWM CTM(2)*## 4# QMH#WT*X IG 51K QWD^ VT*MXPQ GPW C&amp;O0 %P P25*TR Y1% IG ^PK QWDJ G1W D() D1*TD0 P%^0T# 21 X1 K^(2 GPW KHY2</a:t>
            </a:r>
          </a:p>
          <a:p>
            <a:r>
              <a:rPr lang="en-US" sz="500" b="1" dirty="0">
                <a:solidFill>
                  <a:schemeClr val="accent2"/>
                </a:solidFill>
                <a:latin typeface="Courier New" panose="02070309020205020404" pitchFamily="49" charset="0"/>
                <a:cs typeface="Courier New" panose="02070309020205020404" pitchFamily="49" charset="0"/>
              </a:rPr>
              <a:t>2TW0 CT0H%)*## 4# Q0(RWT*X IG ^1K QWD^ VTM0X1Q GPW CNOM LP PLJ*T# !1L IG J1K QWD5 GPW DH) D1*TD0 12JMT# LP X1 KJHL G1W K()2</a:t>
            </a:r>
          </a:p>
          <a:p>
            <a:r>
              <a:rPr lang="en-US" sz="500" b="1" dirty="0">
                <a:solidFill>
                  <a:schemeClr val="accent2"/>
                </a:solidFill>
                <a:latin typeface="Courier New" panose="02070309020205020404" pitchFamily="49" charset="0"/>
                <a:cs typeface="Courier New" panose="02070309020205020404" pitchFamily="49" charset="0"/>
              </a:rPr>
              <a:t>2TW0 CT*(%!033 43 Q0H#WTMX IG 5PK QWDJ VTMMX1Q GPW C4O* L1 P%^*T# YP2 IG 51K QWD5 G1W DH! DP*TD0 12^MTR L1 X1 K^H% G1W K(Y2</a:t>
            </a:r>
          </a:p>
          <a:p>
            <a:r>
              <a:rPr lang="en-US" sz="500" b="1" dirty="0">
                <a:solidFill>
                  <a:schemeClr val="accent2"/>
                </a:solidFill>
                <a:latin typeface="Courier New" panose="02070309020205020404" pitchFamily="49" charset="0"/>
                <a:cs typeface="Courier New" panose="02070309020205020404" pitchFamily="49" charset="0"/>
              </a:rPr>
              <a:t>LTW* CTMH2!*## N3 Q*H3WT*X IG 51K QWD5 VT*MX1Q GPW CNO0 21 P%JMT3 )1% IG ^PK QWDJ G1W D() DP*TD0 12JMTR L1 XP K^(2 G1W K(!%</a:t>
            </a:r>
          </a:p>
          <a:p>
            <a:r>
              <a:rPr lang="en-US" sz="500" b="1" dirty="0">
                <a:solidFill>
                  <a:schemeClr val="accent2"/>
                </a:solidFill>
                <a:latin typeface="Courier New" panose="02070309020205020404" pitchFamily="49" charset="0"/>
                <a:cs typeface="Courier New" panose="02070309020205020404" pitchFamily="49" charset="0"/>
              </a:rPr>
              <a:t>2TW0 CT0H%!MR# &amp;# Q*HRWT0X IG ^1K QWDJ VT00X1Q GPW CNO* 2P 12JMT3 )1% IG 51K QWD5 G1W D(Y DPMTDM 125*T# %1 XP K5HL GPW K(!L</a:t>
            </a:r>
          </a:p>
          <a:p>
            <a:r>
              <a:rPr lang="en-US" sz="500" b="1" dirty="0">
                <a:solidFill>
                  <a:schemeClr val="accent2"/>
                </a:solidFill>
                <a:latin typeface="Courier New" panose="02070309020205020404" pitchFamily="49" charset="0"/>
                <a:cs typeface="Courier New" panose="02070309020205020404" pitchFamily="49" charset="0"/>
              </a:rPr>
              <a:t>LTW0 CT*(L!M33 4R QM(RWT0X IG ^1K QWD^ VTMMX1Q GPW C&amp;OM %1 1LJ*T3 !P2 IG 51K QWDJ G1W DHY DP*TD0 1L5MTR 21 XP K5(2 G1W K(Y%</a:t>
            </a:r>
          </a:p>
          <a:p>
            <a:r>
              <a:rPr lang="en-US" sz="500" b="1" dirty="0">
                <a:solidFill>
                  <a:schemeClr val="accent2"/>
                </a:solidFill>
                <a:latin typeface="Courier New" panose="02070309020205020404" pitchFamily="49" charset="0"/>
                <a:cs typeface="Courier New" panose="02070309020205020404" pitchFamily="49" charset="0"/>
              </a:rPr>
              <a:t>%TW* CT0(%!0R# &amp;3 Q0(#WT*X IG J1K QWD^ VT0MXPQ GPW C&amp;O* LP 1%^0T# )P2 IG ^PK QWD^ GPW D() DP*TDM P2J0TR 2P X1 KJ(% G1W KHYL</a:t>
            </a:r>
          </a:p>
          <a:p>
            <a:r>
              <a:rPr lang="en-US" sz="500" b="1" dirty="0">
                <a:solidFill>
                  <a:schemeClr val="accent2"/>
                </a:solidFill>
                <a:latin typeface="Courier New" panose="02070309020205020404" pitchFamily="49" charset="0"/>
                <a:cs typeface="Courier New" panose="02070309020205020404" pitchFamily="49" charset="0"/>
              </a:rPr>
              <a:t>LTW0 CT0(L!03# &amp;# Q*H#WT0X IG ^1K QWD5 VTM*X1Q G1W CNOM L1 P2^0TR YPL IG ^1K QWDJ GPW D(Y D1MTD0 P250TR 21 X1 KJ(% GPW K(!%</a:t>
            </a:r>
          </a:p>
          <a:p>
            <a:r>
              <a:rPr lang="en-US" sz="500" b="1" dirty="0">
                <a:solidFill>
                  <a:schemeClr val="accent2"/>
                </a:solidFill>
                <a:latin typeface="Courier New" panose="02070309020205020404" pitchFamily="49" charset="0"/>
                <a:cs typeface="Courier New" panose="02070309020205020404" pitchFamily="49" charset="0"/>
              </a:rPr>
              <a:t>%TWM CTM(LY03# N3 Q0H#WTMX IG ^PK QWDJ VT*MX1Q GPW C&amp;O* LP 12^*T3 YP2 IG 51K QWDJ GPW D(! DPMTD* P250T3 %1 X1 K5HL GPW KHY2</a:t>
            </a:r>
          </a:p>
          <a:p>
            <a:r>
              <a:rPr lang="en-US" sz="500" b="1" dirty="0">
                <a:solidFill>
                  <a:schemeClr val="accent2"/>
                </a:solidFill>
                <a:latin typeface="Courier New" panose="02070309020205020404" pitchFamily="49" charset="0"/>
                <a:cs typeface="Courier New" panose="02070309020205020404" pitchFamily="49" charset="0"/>
              </a:rPr>
              <a:t>2TWM CT0(2)M#3 4# Q0(RWT*X IG ^1K QWDJ VTMMX1Q G1W CNO0 LP 12JMT# Y1L IG 5PK QWDJ G1W DH! D1MTDM 1%^MT# %1 XP K^H2 G1W K(Y2</a:t>
            </a:r>
          </a:p>
          <a:p>
            <a:r>
              <a:rPr lang="en-US" sz="500" b="1" dirty="0">
                <a:solidFill>
                  <a:schemeClr val="accent2"/>
                </a:solidFill>
                <a:latin typeface="Courier New" panose="02070309020205020404" pitchFamily="49" charset="0"/>
                <a:cs typeface="Courier New" panose="02070309020205020404" pitchFamily="49" charset="0"/>
              </a:rPr>
              <a:t>LTW* CTM(2)03# &amp;R Q0H3WTMX IG ^PK QWDJ VT*MX1Q GPW CNO0 L1 1%5MT# )P2 IG J1K QWDJ GPW D(! DPMTDM P250T3 %P X1 K^HL GPW KHY%</a:t>
            </a:r>
          </a:p>
          <a:p>
            <a:r>
              <a:rPr lang="en-US" sz="500" b="1" dirty="0">
                <a:solidFill>
                  <a:schemeClr val="accent2"/>
                </a:solidFill>
                <a:latin typeface="Courier New" panose="02070309020205020404" pitchFamily="49" charset="0"/>
                <a:cs typeface="Courier New" panose="02070309020205020404" pitchFamily="49" charset="0"/>
              </a:rPr>
              <a:t>LTW0 CT0HL)033 NR Q0(RWTMX IG ^1K QWDJ VT0*X1Q GPW C&amp;O0 LP PL5*T3 )P% IG ^1K QWD^ GPW DH) DPMTD0 12^0T# L1 XP K5(2 GPW KH)2</a:t>
            </a:r>
          </a:p>
          <a:p>
            <a:r>
              <a:rPr lang="en-US" sz="500" b="1" dirty="0">
                <a:solidFill>
                  <a:schemeClr val="accent2"/>
                </a:solidFill>
                <a:latin typeface="Courier New" panose="02070309020205020404" pitchFamily="49" charset="0"/>
                <a:cs typeface="Courier New" panose="02070309020205020404" pitchFamily="49" charset="0"/>
              </a:rPr>
              <a:t>LTWM CT*(L)*RR 4R Q0HRWTMX IG 5PK QWD^ VT0*XPQ GPW CNO* LP P2^0TR !P% IG ^1K QWDJ GPW D(Y DPMTDM PL50T# L1 X1 K5(L G1W KH!%</a:t>
            </a:r>
          </a:p>
          <a:p>
            <a:r>
              <a:rPr lang="en-US" sz="500" b="1" dirty="0">
                <a:solidFill>
                  <a:schemeClr val="accent2"/>
                </a:solidFill>
                <a:latin typeface="Courier New" panose="02070309020205020404" pitchFamily="49" charset="0"/>
                <a:cs typeface="Courier New" panose="02070309020205020404" pitchFamily="49" charset="0"/>
              </a:rPr>
              <a:t>%TW* CT0HLY*33 4# QM(RWT*X IG J1K QWD5 VT0*X1Q GPW C&amp;O0 LP 1%^MTR !P2 IG ^1K QWDJ G1W D() D1MTD* 1LJ0T# LP X1 KJ(% G1W KHYL</a:t>
            </a:r>
          </a:p>
          <a:p>
            <a:r>
              <a:rPr lang="en-US" sz="500" b="1" dirty="0">
                <a:solidFill>
                  <a:schemeClr val="accent2"/>
                </a:solidFill>
                <a:latin typeface="Courier New" panose="02070309020205020404" pitchFamily="49" charset="0"/>
                <a:cs typeface="Courier New" panose="02070309020205020404" pitchFamily="49" charset="0"/>
              </a:rPr>
              <a:t>LTW0 CT0(2!*3R 4# QMH#WT*X IG J1K QWD5 VT*0X1Q GPW C4O* %P 1L^*TR !1% IG JPK QWD5 G1W DH) D10TD0 1%JMT3 2P X1 KJ(% G1W KHYL</a:t>
            </a:r>
          </a:p>
          <a:p>
            <a:r>
              <a:rPr lang="en-US" sz="500" b="1" dirty="0">
                <a:solidFill>
                  <a:schemeClr val="accent2"/>
                </a:solidFill>
                <a:latin typeface="Courier New" panose="02070309020205020404" pitchFamily="49" charset="0"/>
                <a:cs typeface="Courier New" panose="02070309020205020404" pitchFamily="49" charset="0"/>
              </a:rPr>
              <a:t>LTWM CT0(LY03R 4# QMH#WT*X IG J1K QWD5 VT0MX1Q G1W C&amp;O0 LP PLJ*TR YPL IG 5PK QWD5 GPW D(Y DP0TD* P25*T# %1 X1 K5(L G1W K(!2</a:t>
            </a:r>
          </a:p>
          <a:p>
            <a:r>
              <a:rPr lang="en-US" sz="500" b="1" dirty="0">
                <a:solidFill>
                  <a:schemeClr val="accent2"/>
                </a:solidFill>
                <a:latin typeface="Courier New" panose="02070309020205020404" pitchFamily="49" charset="0"/>
                <a:cs typeface="Courier New" panose="02070309020205020404" pitchFamily="49" charset="0"/>
              </a:rPr>
              <a:t>2TWM CTMHL)03# 43 Q*(RWT*X IG ^1K QWD^ VTM*X1Q GPW C&amp;O0 21 1LJ0T# )1% IG 5PK QWD^ GPW D() DP*TD* 1%50T# 21 X1 K^(L G1W KHY2</a:t>
            </a:r>
          </a:p>
        </p:txBody>
      </p:sp>
      <p:sp>
        <p:nvSpPr>
          <p:cNvPr id="5" name="Rectangle 4"/>
          <p:cNvSpPr/>
          <p:nvPr/>
        </p:nvSpPr>
        <p:spPr>
          <a:xfrm>
            <a:off x="6033162" y="2357006"/>
            <a:ext cx="4923026" cy="4016484"/>
          </a:xfrm>
          <a:prstGeom prst="rect">
            <a:avLst/>
          </a:prstGeom>
        </p:spPr>
        <p:txBody>
          <a:bodyPr wrap="square">
            <a:spAutoFit/>
          </a:bodyPr>
          <a:lstStyle/>
          <a:p>
            <a:r>
              <a:rPr lang="en-US" sz="500" b="1" dirty="0">
                <a:solidFill>
                  <a:schemeClr val="accent2"/>
                </a:solidFill>
                <a:latin typeface="Courier New" panose="02070309020205020404" pitchFamily="49" charset="0"/>
                <a:cs typeface="Courier New" panose="02070309020205020404" pitchFamily="49" charset="0"/>
              </a:rPr>
              <a:t>%TW* CTM(2!MRR 4R Q*(3WT*X IG J1K QWDJ VTM0X1Q G1W CNO* %1 1L5MT# Y12 IG JPK QWD^ G1W D(! DPMTDM P%J*T3 %P X1 K5H% GPW KH)2</a:t>
            </a:r>
          </a:p>
          <a:p>
            <a:r>
              <a:rPr lang="en-US" sz="500" b="1" dirty="0">
                <a:solidFill>
                  <a:schemeClr val="accent2"/>
                </a:solidFill>
                <a:latin typeface="Courier New" panose="02070309020205020404" pitchFamily="49" charset="0"/>
                <a:cs typeface="Courier New" panose="02070309020205020404" pitchFamily="49" charset="0"/>
              </a:rPr>
              <a:t>LTW0 CTMH2!*#3 &amp;3 Q0H3WT*X IG ^1K QWD5 VT00XPQ GPW C&amp;OM %1 1LJ*T3 )PL IG 5PK QWD^ G1W DHY D1*TD* P%^MT# %P XP K^(2 GPW K(Y%</a:t>
            </a:r>
          </a:p>
          <a:p>
            <a:r>
              <a:rPr lang="en-US" sz="500" b="1" dirty="0">
                <a:solidFill>
                  <a:schemeClr val="accent2"/>
                </a:solidFill>
                <a:latin typeface="Courier New" panose="02070309020205020404" pitchFamily="49" charset="0"/>
                <a:cs typeface="Courier New" panose="02070309020205020404" pitchFamily="49" charset="0"/>
              </a:rPr>
              <a:t>%TW* CTMH2)MRR NR Q*H#WT*X IG JPK QWDJ VTMMXPQ G1W CNO0 21 1%^MT# Y1% IG J1K QWD^ G1W D(! D10TD0 P%^MT# %1 XP KJHL GPW K()2</a:t>
            </a:r>
          </a:p>
          <a:p>
            <a:r>
              <a:rPr lang="en-US" sz="500" b="1" dirty="0">
                <a:solidFill>
                  <a:schemeClr val="accent2"/>
                </a:solidFill>
                <a:latin typeface="Courier New" panose="02070309020205020404" pitchFamily="49" charset="0"/>
                <a:cs typeface="Courier New" panose="02070309020205020404" pitchFamily="49" charset="0"/>
              </a:rPr>
              <a:t>LTW0 CT0H2)0R3 NR QM(#WTMX IG JPK QWDJ VT*MXPQ G1W CNO0 %1 1%5*T3 Y1% IG ^PK QWD^ G1W DH! D1MTD* P%5*T3 2P XP K^H2 GPW KH!2</a:t>
            </a:r>
          </a:p>
          <a:p>
            <a:r>
              <a:rPr lang="en-US" sz="500" b="1" dirty="0">
                <a:solidFill>
                  <a:schemeClr val="accent2"/>
                </a:solidFill>
                <a:latin typeface="Courier New" panose="02070309020205020404" pitchFamily="49" charset="0"/>
                <a:cs typeface="Courier New" panose="02070309020205020404" pitchFamily="49" charset="0"/>
              </a:rPr>
              <a:t>%TW0 CTMHL)*3R 43 QM(#WTMX IG JPK QWD5 VT0MXPQ GPW C&amp;OM 2P 1LJ*TR )1% IG J1K QWDJ G1W DHY D1MTDM P%5*TR %1 X1 KJ(L GPW K(!L</a:t>
            </a:r>
          </a:p>
          <a:p>
            <a:r>
              <a:rPr lang="en-US" sz="500" b="1" dirty="0">
                <a:solidFill>
                  <a:schemeClr val="accent2"/>
                </a:solidFill>
                <a:latin typeface="Courier New" panose="02070309020205020404" pitchFamily="49" charset="0"/>
                <a:cs typeface="Courier New" panose="02070309020205020404" pitchFamily="49" charset="0"/>
              </a:rPr>
              <a:t>2TW0 CT0(%Y*R3 N# Q*H3WT0X IG J1K QWDJ VT*0X1Q G1W C4O0 21 12^MT3 )1% IG JPK QWD^ GPW D() DP0TD* 125*TR L1 X1 K^H2 G1W K()L</a:t>
            </a:r>
          </a:p>
          <a:p>
            <a:r>
              <a:rPr lang="en-US" sz="500" b="1" dirty="0">
                <a:solidFill>
                  <a:schemeClr val="accent2"/>
                </a:solidFill>
                <a:latin typeface="Courier New" panose="02070309020205020404" pitchFamily="49" charset="0"/>
                <a:cs typeface="Courier New" panose="02070309020205020404" pitchFamily="49" charset="0"/>
              </a:rPr>
              <a:t>LTW* CT*(LY0RR &amp;R Q*H3WTMX IG 5PK QWD5 VT0MXPQ GPW C4O0 21 1L5*T3 !1% IG 5PK QWD^ GPW D(! D1*TD* 1L^*T3 L1 X1 K5H2 GPW K(!%</a:t>
            </a:r>
          </a:p>
          <a:p>
            <a:r>
              <a:rPr lang="en-US" sz="500" b="1" dirty="0">
                <a:solidFill>
                  <a:schemeClr val="accent2"/>
                </a:solidFill>
                <a:latin typeface="Courier New" panose="02070309020205020404" pitchFamily="49" charset="0"/>
                <a:cs typeface="Courier New" panose="02070309020205020404" pitchFamily="49" charset="0"/>
              </a:rPr>
              <a:t>LTW* CTM(L!*R# 4R Q0(3WTMX IG 51K QWD^ VTMMX1Q GPW CNOM LP 1LJ*T3 !PL IG JPK QWD^ GPW DH) D10TD0 P2JMTR 2P XP K^H2 G1W KH)%</a:t>
            </a:r>
          </a:p>
          <a:p>
            <a:r>
              <a:rPr lang="en-US" sz="500" b="1" dirty="0">
                <a:solidFill>
                  <a:schemeClr val="accent2"/>
                </a:solidFill>
                <a:latin typeface="Courier New" panose="02070309020205020404" pitchFamily="49" charset="0"/>
                <a:cs typeface="Courier New" panose="02070309020205020404" pitchFamily="49" charset="0"/>
              </a:rPr>
              <a:t>%TW0 CT0H%)*#3 43 QMH#WT0X IG ^1K QWD5 VT00X1Q GPW C4O* %1 1LJMT3 )P% IG JPK QWDJ G1W DH! DP0TD* 1%J*T3 %1 XP K5(L GPW KH!L</a:t>
            </a:r>
          </a:p>
          <a:p>
            <a:r>
              <a:rPr lang="en-US" sz="500" b="1" dirty="0">
                <a:solidFill>
                  <a:schemeClr val="accent2"/>
                </a:solidFill>
                <a:latin typeface="Courier New" panose="02070309020205020404" pitchFamily="49" charset="0"/>
                <a:cs typeface="Courier New" panose="02070309020205020404" pitchFamily="49" charset="0"/>
              </a:rPr>
              <a:t>2TW0 CTMH2!033 43 Q0HRWT*X IG 5PK QWDJ VT00XPQ GPW C4OM %P PL50T3 YPL IG JPK QWDJ G1W D() DPMTD* 1%5MT3 %1 X1 K^(L GPW K(Y2</a:t>
            </a:r>
          </a:p>
          <a:p>
            <a:r>
              <a:rPr lang="en-US" sz="500" b="1" dirty="0">
                <a:solidFill>
                  <a:schemeClr val="accent2"/>
                </a:solidFill>
                <a:latin typeface="Courier New" panose="02070309020205020404" pitchFamily="49" charset="0"/>
                <a:cs typeface="Courier New" panose="02070309020205020404" pitchFamily="49" charset="0"/>
              </a:rPr>
              <a:t>LTWM CT*HLY0R3 NR Q*H#WT0X IG JPK QWD^ VT0*X1Q GPW C&amp;O0 %1 PL50TR Y1L IG JPK QWD5 G1W D() DP0TD0 P25MT# LP XP KJ(% GPW KH)2</a:t>
            </a:r>
          </a:p>
          <a:p>
            <a:r>
              <a:rPr lang="en-US" sz="500" b="1" dirty="0">
                <a:solidFill>
                  <a:schemeClr val="accent2"/>
                </a:solidFill>
                <a:latin typeface="Courier New" panose="02070309020205020404" pitchFamily="49" charset="0"/>
                <a:cs typeface="Courier New" panose="02070309020205020404" pitchFamily="49" charset="0"/>
              </a:rPr>
              <a:t>%TWM CT0H2Y*3R &amp;R Q0(#WT0X IG ^PK QWD5 VT**XPQ GPW CNO0 LP 1%^MT3 !PL IG ^PK QWD^ G1W D() DP*TD* 1%^*T3 %P XP KJH% GPW KH)2</a:t>
            </a:r>
          </a:p>
          <a:p>
            <a:r>
              <a:rPr lang="en-US" sz="500" b="1" dirty="0">
                <a:solidFill>
                  <a:schemeClr val="accent2"/>
                </a:solidFill>
                <a:latin typeface="Courier New" panose="02070309020205020404" pitchFamily="49" charset="0"/>
                <a:cs typeface="Courier New" panose="02070309020205020404" pitchFamily="49" charset="0"/>
              </a:rPr>
              <a:t>%TW* CT0H2!03R NR Q*(RWT0X IG J1K QWD5 VTM0XPQ G1W CNO* %1 12J0TR !P2 IG ^PK QWDJ G1W D(Y DP*TDM PLJ*T# LP X1 K5(L GPW KH)2</a:t>
            </a:r>
          </a:p>
          <a:p>
            <a:r>
              <a:rPr lang="en-US" sz="500" b="1" dirty="0">
                <a:solidFill>
                  <a:schemeClr val="accent2"/>
                </a:solidFill>
                <a:latin typeface="Courier New" panose="02070309020205020404" pitchFamily="49" charset="0"/>
                <a:cs typeface="Courier New" panose="02070309020205020404" pitchFamily="49" charset="0"/>
              </a:rPr>
              <a:t>LTW* CTM(2!03R 4# QM(#WTMX IG ^PK QWDJ VTMMXPQ GPW CNOM L1 P%J*T# !P2 IG 5PK QWD5 GPW DHY DP*TDM 12^0TR 2P X1 K^H% G1W K(!%</a:t>
            </a:r>
          </a:p>
          <a:p>
            <a:r>
              <a:rPr lang="en-US" sz="500" b="1" dirty="0">
                <a:solidFill>
                  <a:schemeClr val="accent2"/>
                </a:solidFill>
                <a:latin typeface="Courier New" panose="02070309020205020404" pitchFamily="49" charset="0"/>
                <a:cs typeface="Courier New" panose="02070309020205020404" pitchFamily="49" charset="0"/>
              </a:rPr>
              <a:t>LTWM CT*HL)MR3 NR Q*(3WT0X IG J1K QWD5 VTM0XPQ G1W C4OM L1 1L^0TR )12 IG ^PK QWDJ G1W D() DP0TD0 1%5*T3 %P XP K^HL G1W K()2</a:t>
            </a:r>
          </a:p>
          <a:p>
            <a:r>
              <a:rPr lang="en-US" sz="500" b="1" dirty="0">
                <a:solidFill>
                  <a:schemeClr val="accent2"/>
                </a:solidFill>
                <a:latin typeface="Courier New" panose="02070309020205020404" pitchFamily="49" charset="0"/>
                <a:cs typeface="Courier New" panose="02070309020205020404" pitchFamily="49" charset="0"/>
              </a:rPr>
              <a:t>2TW0 CTMH2!M33 &amp;3 Q0(3WTMX IG J1K QWD^ VT**XPQ G1W C4O* L1 1LJMT# YP% IG J1K QWDJ GPW D(Y D1MTD0 1L5*T# L1 XP K^H% GPW K()%</a:t>
            </a:r>
          </a:p>
          <a:p>
            <a:r>
              <a:rPr lang="en-US" sz="500" b="1" dirty="0">
                <a:solidFill>
                  <a:schemeClr val="accent2"/>
                </a:solidFill>
                <a:latin typeface="Courier New" panose="02070309020205020404" pitchFamily="49" charset="0"/>
                <a:cs typeface="Courier New" panose="02070309020205020404" pitchFamily="49" charset="0"/>
              </a:rPr>
              <a:t>LTWM CT0(%)M#3 4R Q*(#WT*X IG ^PK QWD5 VTM0X1Q GPW CNO* %1 1250TR YPL IG ^1K QWD^ G1W DH! D1MTDM 1%^0TR %P XP K^H% G1W K(!%</a:t>
            </a:r>
          </a:p>
          <a:p>
            <a:r>
              <a:rPr lang="en-US" sz="500" b="1" dirty="0">
                <a:solidFill>
                  <a:schemeClr val="accent2"/>
                </a:solidFill>
                <a:latin typeface="Courier New" panose="02070309020205020404" pitchFamily="49" charset="0"/>
                <a:cs typeface="Courier New" panose="02070309020205020404" pitchFamily="49" charset="0"/>
              </a:rPr>
              <a:t>%TW0 CT0(%YMR3 N3 Q0(RWT0X IG JPK QWDJ VT00X1Q G1W C&amp;O* L1 P2^*T# !1L IG 51K QWD5 GPW D() D1MTD* P2^0TR 21 XP KJH% GPW KHY2</a:t>
            </a:r>
          </a:p>
          <a:p>
            <a:r>
              <a:rPr lang="en-US" sz="500" b="1" dirty="0">
                <a:solidFill>
                  <a:schemeClr val="accent2"/>
                </a:solidFill>
                <a:latin typeface="Courier New" panose="02070309020205020404" pitchFamily="49" charset="0"/>
                <a:cs typeface="Courier New" panose="02070309020205020404" pitchFamily="49" charset="0"/>
              </a:rPr>
              <a:t>2TW0 CT*(%)MRR 4R Q*(#WTMX IG 51K QWD^ VTM0XPQ G1W C4OM %P 1L5*TR )PL IG ^PK QWD5 G1W DH! D1MTD0 1%J0T# L1 XP KJ(2 G1W KH)2</a:t>
            </a:r>
          </a:p>
          <a:p>
            <a:r>
              <a:rPr lang="en-US" sz="500" b="1" dirty="0">
                <a:solidFill>
                  <a:schemeClr val="accent2"/>
                </a:solidFill>
                <a:latin typeface="Courier New" panose="02070309020205020404" pitchFamily="49" charset="0"/>
                <a:cs typeface="Courier New" panose="02070309020205020404" pitchFamily="49" charset="0"/>
              </a:rPr>
              <a:t>2TW0 CTM(2YM## 43 Q*H3WT*X IG JPK QWD5 VT*MX1Q GPW CNO* %1 12^MT# )1L IG 51K QWD^ GPW DHY DP0TDM P%5*TR LP XP KJH2 G1W K(Y%</a:t>
            </a:r>
          </a:p>
          <a:p>
            <a:r>
              <a:rPr lang="en-US" sz="500" b="1" dirty="0">
                <a:solidFill>
                  <a:schemeClr val="accent2"/>
                </a:solidFill>
                <a:latin typeface="Courier New" panose="02070309020205020404" pitchFamily="49" charset="0"/>
                <a:cs typeface="Courier New" panose="02070309020205020404" pitchFamily="49" charset="0"/>
              </a:rPr>
              <a:t>2TWM CT*HLYMRR 43 Q*HRWTMX IG ^1K QWD^ VTM0XPQ GPW C4OM L1 P%^0TR )1% IG J1K QWD5 G1W DH! DPMTD* 12JMTR L1 XP K^HL GPW KH!2</a:t>
            </a:r>
          </a:p>
          <a:p>
            <a:r>
              <a:rPr lang="en-US" sz="500" b="1" dirty="0">
                <a:solidFill>
                  <a:schemeClr val="accent2"/>
                </a:solidFill>
                <a:latin typeface="Courier New" panose="02070309020205020404" pitchFamily="49" charset="0"/>
                <a:cs typeface="Courier New" panose="02070309020205020404" pitchFamily="49" charset="0"/>
              </a:rPr>
              <a:t>2TW0 CT*(LY*R# 43 Q0(3WT*X IG 5PK QWDJ VT*0X1Q GPW C4OM LP P%^*TR YP2 IG 5PK QWD^ GPW DH! D1*TD* PL5*TR %1 X1 K5(L G1W KH)%</a:t>
            </a:r>
          </a:p>
          <a:p>
            <a:r>
              <a:rPr lang="en-US" sz="500" b="1" dirty="0">
                <a:solidFill>
                  <a:schemeClr val="accent2"/>
                </a:solidFill>
                <a:latin typeface="Courier New" panose="02070309020205020404" pitchFamily="49" charset="0"/>
                <a:cs typeface="Courier New" panose="02070309020205020404" pitchFamily="49" charset="0"/>
              </a:rPr>
              <a:t>%TW0 CT*(%YM#3 NR Q*(RWTMX IG ^1K QWD5 VT0*XPQ GPW C4O* L1 P250TR )1% IG 5PK QWD^ GPW D() D1MTD0 PL^0T3 L1 XP K^HL GPW KH!%</a:t>
            </a:r>
          </a:p>
          <a:p>
            <a:r>
              <a:rPr lang="en-US" sz="500" b="1" dirty="0">
                <a:solidFill>
                  <a:schemeClr val="accent2"/>
                </a:solidFill>
                <a:latin typeface="Courier New" panose="02070309020205020404" pitchFamily="49" charset="0"/>
                <a:cs typeface="Courier New" panose="02070309020205020404" pitchFamily="49" charset="0"/>
              </a:rPr>
              <a:t>2TW0 CTMH2)0R3 4# Q0(RWT0X IG 51K QWD5 VTM0X1Q GPW C&amp;O0 2P P%5MT3 YP% IG J1K QWDJ GPW D(Y DP*TD0 1250T# 21 XP K5H% GPW KHY%</a:t>
            </a:r>
          </a:p>
          <a:p>
            <a:r>
              <a:rPr lang="en-US" sz="500" b="1" dirty="0">
                <a:solidFill>
                  <a:schemeClr val="accent2"/>
                </a:solidFill>
                <a:latin typeface="Courier New" panose="02070309020205020404" pitchFamily="49" charset="0"/>
                <a:cs typeface="Courier New" panose="02070309020205020404" pitchFamily="49" charset="0"/>
              </a:rPr>
              <a:t>LTW* CT0(%)M## 43 Q*HRWTMX IG JPK QWD5 VT*MX1Q G1W CNOM LP PL5*T3 )PL IG ^1K QWD^ G1W DH) D1MTD* P2^0TR %1 XP K^(2 G1W KHYL</a:t>
            </a:r>
          </a:p>
          <a:p>
            <a:r>
              <a:rPr lang="en-US" sz="500" b="1" dirty="0">
                <a:solidFill>
                  <a:schemeClr val="accent2"/>
                </a:solidFill>
                <a:latin typeface="Courier New" panose="02070309020205020404" pitchFamily="49" charset="0"/>
                <a:cs typeface="Courier New" panose="02070309020205020404" pitchFamily="49" charset="0"/>
              </a:rPr>
              <a:t>2TW* CT*(%YMR3 N# Q0(3WT0X IG J1K QWD5 VT*MXPQ GPW C&amp;O0 %1 1250TR )P2 IG ^PK QWDJ G1W D(! D1*TD0 P2^MT# 21 XP KJ(L G1W K(Y%</a:t>
            </a:r>
          </a:p>
          <a:p>
            <a:r>
              <a:rPr lang="en-US" sz="500" b="1" dirty="0">
                <a:solidFill>
                  <a:schemeClr val="accent2"/>
                </a:solidFill>
                <a:latin typeface="Courier New" panose="02070309020205020404" pitchFamily="49" charset="0"/>
                <a:cs typeface="Courier New" panose="02070309020205020404" pitchFamily="49" charset="0"/>
              </a:rPr>
              <a:t>%TW* CTM(%!0#R &amp;R Q0H3WT0X IG ^PK QWDJ VT**XPQ GPW C&amp;O* %1 P25*TR )P% IG ^PK QWD5 GPW DHY D1*TDM P%50T# 2P XP K^HL G1W K(Y2</a:t>
            </a:r>
          </a:p>
          <a:p>
            <a:r>
              <a:rPr lang="en-US" sz="500" b="1" dirty="0">
                <a:solidFill>
                  <a:schemeClr val="accent2"/>
                </a:solidFill>
                <a:latin typeface="Courier New" panose="02070309020205020404" pitchFamily="49" charset="0"/>
                <a:cs typeface="Courier New" panose="02070309020205020404" pitchFamily="49" charset="0"/>
              </a:rPr>
              <a:t>LTW0 CT0HL)MRR NR QMH#WT0X IG J1K QWD^ VTM0XPQ G1W C&amp;OM %P 1%^*T# !P% IG 51K QWD^ GPW DH! D1MTDM PL^0T3 %1 X1 K^H2 G1W K(!L</a:t>
            </a:r>
          </a:p>
          <a:p>
            <a:r>
              <a:rPr lang="en-US" sz="500" b="1" dirty="0">
                <a:solidFill>
                  <a:schemeClr val="accent2"/>
                </a:solidFill>
                <a:latin typeface="Courier New" panose="02070309020205020404" pitchFamily="49" charset="0"/>
                <a:cs typeface="Courier New" panose="02070309020205020404" pitchFamily="49" charset="0"/>
              </a:rPr>
              <a:t>2TWM CT0(%!033 43 QMH3WT*X IG ^1K QWDJ VTM0XPQ G1W C&amp;OM LP PL5MT3 )P2 IG JPK QWDJ G1W D(! D1*TD0 P25*T# 2P XP K5H% GPW K(YL</a:t>
            </a:r>
          </a:p>
          <a:p>
            <a:r>
              <a:rPr lang="en-US" sz="500" b="1" dirty="0">
                <a:solidFill>
                  <a:schemeClr val="accent2"/>
                </a:solidFill>
                <a:latin typeface="Courier New" panose="02070309020205020404" pitchFamily="49" charset="0"/>
                <a:cs typeface="Courier New" panose="02070309020205020404" pitchFamily="49" charset="0"/>
              </a:rPr>
              <a:t>2TWM CT0H%!*3# N# QMH3WT*X IG 51K QWD5 VTM*XPQ GPW C4O* %1 P2^0T# )1L IG ^1K QWD^ G1W DH! D1MTDM PL5MT# %1 XP K^(L G1W KH)2</a:t>
            </a:r>
          </a:p>
          <a:p>
            <a:r>
              <a:rPr lang="en-US" sz="500" b="1" dirty="0">
                <a:solidFill>
                  <a:schemeClr val="accent2"/>
                </a:solidFill>
                <a:latin typeface="Courier New" panose="02070309020205020404" pitchFamily="49" charset="0"/>
                <a:cs typeface="Courier New" panose="02070309020205020404" pitchFamily="49" charset="0"/>
              </a:rPr>
              <a:t>%TW0 CT0(2)03# 4R Q*(RWT0X IG J1K QWD^ VTM0X1Q GPW C4O* %P 1250TR YP2 IG JPK QWD5 G1W D(! D1MTD0 P%^MTR 2P XP K^(% GPW K(Y%</a:t>
            </a:r>
          </a:p>
          <a:p>
            <a:r>
              <a:rPr lang="en-US" sz="500" b="1" dirty="0">
                <a:solidFill>
                  <a:schemeClr val="accent2"/>
                </a:solidFill>
                <a:latin typeface="Courier New" panose="02070309020205020404" pitchFamily="49" charset="0"/>
                <a:cs typeface="Courier New" panose="02070309020205020404" pitchFamily="49" charset="0"/>
              </a:rPr>
              <a:t>2TWM CT*H2)03R &amp;R Q0HRWTMX IG JPK QWD5 VT**X1Q GPW C4OM L1 P2J*TR !P2 IG J1K QWDJ GPW DHY D1*TD* P%^*T# 21 XP KJ(2 GPW K(Y2</a:t>
            </a:r>
          </a:p>
          <a:p>
            <a:r>
              <a:rPr lang="en-US" sz="500" b="1" dirty="0">
                <a:solidFill>
                  <a:schemeClr val="accent2"/>
                </a:solidFill>
                <a:latin typeface="Courier New" panose="02070309020205020404" pitchFamily="49" charset="0"/>
                <a:cs typeface="Courier New" panose="02070309020205020404" pitchFamily="49" charset="0"/>
              </a:rPr>
              <a:t>LTW0 CTMHLY*R3 4R Q*(3WTMX IG ^PK QWDJ VT*MXPQ G1W C4O0 21 12^MT# !P% IG ^PK QWDJ G1W D(Y D1*TDM P%^MT# %P XP K5(L G1W KH!%</a:t>
            </a:r>
          </a:p>
          <a:p>
            <a:r>
              <a:rPr lang="en-US" sz="500" b="1" dirty="0">
                <a:solidFill>
                  <a:schemeClr val="accent2"/>
                </a:solidFill>
                <a:latin typeface="Courier New" panose="02070309020205020404" pitchFamily="49" charset="0"/>
                <a:cs typeface="Courier New" panose="02070309020205020404" pitchFamily="49" charset="0"/>
              </a:rPr>
              <a:t>LTWM CT*(%!MR3 &amp;3 Q0(#WT*X IG 5PK QWD^ VTMMX1Q GPW C&amp;OM 2P P%^0TR )1% IG ^1K QWD5 G1W D(Y DPMTD0 1%JMTR 2P X1 K5(L G1W KH!2</a:t>
            </a:r>
          </a:p>
          <a:p>
            <a:r>
              <a:rPr lang="en-US" sz="500" b="1" dirty="0">
                <a:solidFill>
                  <a:schemeClr val="accent2"/>
                </a:solidFill>
                <a:latin typeface="Courier New" panose="02070309020205020404" pitchFamily="49" charset="0"/>
                <a:cs typeface="Courier New" panose="02070309020205020404" pitchFamily="49" charset="0"/>
              </a:rPr>
              <a:t>2TW* CTMH%!*R3 &amp;3 Q*(#WT*X IG 5PK QWD5 VT0*XPQ G1W C&amp;O* LP P2J0T# !PL IG JPK QWD5 GPW DHY DP0TD* PLJ*T3 %1 XP K^H% G1W K()2</a:t>
            </a:r>
          </a:p>
          <a:p>
            <a:r>
              <a:rPr lang="en-US" sz="500" b="1" dirty="0">
                <a:solidFill>
                  <a:schemeClr val="accent2"/>
                </a:solidFill>
                <a:latin typeface="Courier New" panose="02070309020205020404" pitchFamily="49" charset="0"/>
                <a:cs typeface="Courier New" panose="02070309020205020404" pitchFamily="49" charset="0"/>
              </a:rPr>
              <a:t>%TW* CT0(LY0RR &amp;R QMHRWTMX IG JPK QWD5 VT0MX1Q G1W CNO0 %1 1L5MT3 YP% IG ^PK QWD^ G1W DHY D10TD* P%JMT3 %1 XP KJ(% GPW KH)%</a:t>
            </a:r>
          </a:p>
          <a:p>
            <a:r>
              <a:rPr lang="en-US" sz="500" b="1" dirty="0">
                <a:solidFill>
                  <a:schemeClr val="accent2"/>
                </a:solidFill>
                <a:latin typeface="Courier New" panose="02070309020205020404" pitchFamily="49" charset="0"/>
                <a:cs typeface="Courier New" panose="02070309020205020404" pitchFamily="49" charset="0"/>
              </a:rPr>
              <a:t>%TW* CTM(2!MRR 4R Q*(3WT*X IG J1K QWDJ VTM0X1Q G1W CNO* %1 1L5MT# Y12 IG JPK QWD^ G1W D(! DPMTDM P%J*T3 %P X1 K5H% GPW KH)2</a:t>
            </a:r>
          </a:p>
          <a:p>
            <a:r>
              <a:rPr lang="en-US" sz="500" b="1" dirty="0">
                <a:solidFill>
                  <a:schemeClr val="accent2"/>
                </a:solidFill>
                <a:latin typeface="Courier New" panose="02070309020205020404" pitchFamily="49" charset="0"/>
                <a:cs typeface="Courier New" panose="02070309020205020404" pitchFamily="49" charset="0"/>
              </a:rPr>
              <a:t>LTW0 CTMH2!*#3 &amp;3 Q0H3WT*X IG ^1K QWD5 VT00XPQ GPW C&amp;OM %1 1LJ*T3 )PL IG 5PK QWD^ G1W DHY D1*TD* P%^MT# %P XP K^(2 GPW K(Y%</a:t>
            </a:r>
          </a:p>
          <a:p>
            <a:r>
              <a:rPr lang="en-US" sz="500" b="1" dirty="0">
                <a:solidFill>
                  <a:schemeClr val="accent2"/>
                </a:solidFill>
                <a:latin typeface="Courier New" panose="02070309020205020404" pitchFamily="49" charset="0"/>
                <a:cs typeface="Courier New" panose="02070309020205020404" pitchFamily="49" charset="0"/>
              </a:rPr>
              <a:t>%TW* CTMH2)MRR NR Q*H#WT*X IG JPK QWDJ VTMMXPQ G1W CNO0 21 1%^MT# Y1% IG J1K QWD^ G1W D(! D10TD0 P%^MT# %1 XP KJHL GPW K()2</a:t>
            </a:r>
          </a:p>
          <a:p>
            <a:r>
              <a:rPr lang="en-US" sz="500" b="1" dirty="0">
                <a:solidFill>
                  <a:schemeClr val="accent2"/>
                </a:solidFill>
                <a:latin typeface="Courier New" panose="02070309020205020404" pitchFamily="49" charset="0"/>
                <a:cs typeface="Courier New" panose="02070309020205020404" pitchFamily="49" charset="0"/>
              </a:rPr>
              <a:t>LTW0 CT0H2)0R3 NR QM(#WTMX IG JPK QWDJ VT*MXPQ G1W CNO0 %1 1%5*T3 Y1% IG ^PK QWD^ G1W DH! D1MTD* P%5*T3 2P XP K^H2 GPW KH!2</a:t>
            </a:r>
          </a:p>
          <a:p>
            <a:r>
              <a:rPr lang="en-US" sz="500" b="1" dirty="0">
                <a:solidFill>
                  <a:schemeClr val="accent2"/>
                </a:solidFill>
                <a:latin typeface="Courier New" panose="02070309020205020404" pitchFamily="49" charset="0"/>
                <a:cs typeface="Courier New" panose="02070309020205020404" pitchFamily="49" charset="0"/>
              </a:rPr>
              <a:t>%TW0 CTMHL)*3R 43 QM(#WTMX IG JPK QWD5 VT0MXPQ GPW C&amp;OM 2P 1LJ*TR )1% IG J1K QWDJ G1W DHY D1MTDM P%5*TR %1 X1 KJ(L GPW K(!L</a:t>
            </a:r>
          </a:p>
          <a:p>
            <a:r>
              <a:rPr lang="en-US" sz="500" b="1" dirty="0">
                <a:solidFill>
                  <a:schemeClr val="accent2"/>
                </a:solidFill>
                <a:latin typeface="Courier New" panose="02070309020205020404" pitchFamily="49" charset="0"/>
                <a:cs typeface="Courier New" panose="02070309020205020404" pitchFamily="49" charset="0"/>
              </a:rPr>
              <a:t>2TW0 CT0(%Y*R3 N# Q*H3WT0X IG J1K QWDJ VT*0X1Q G1W C4O0 21 12^MT3 )1% IG JPK QWD^ GPW D() DP0TD* 125*TR L1 X1 K^H2 G1W K()L</a:t>
            </a:r>
          </a:p>
          <a:p>
            <a:r>
              <a:rPr lang="en-US" sz="500" b="1" dirty="0">
                <a:solidFill>
                  <a:schemeClr val="accent2"/>
                </a:solidFill>
                <a:latin typeface="Courier New" panose="02070309020205020404" pitchFamily="49" charset="0"/>
                <a:cs typeface="Courier New" panose="02070309020205020404" pitchFamily="49" charset="0"/>
              </a:rPr>
              <a:t>LTW* CT*(LY0RR &amp;R Q*H3WTMX IG 5PK QWD5 VT0MXPQ GPW C4O0 21 1L5*T3 !1% IG 5PK QWD^ GPW D(! D1*TD* 1L^*T3 L1 X1 K5H2 GPW K(!%</a:t>
            </a:r>
          </a:p>
          <a:p>
            <a:r>
              <a:rPr lang="en-US" sz="500" b="1" dirty="0">
                <a:solidFill>
                  <a:schemeClr val="accent2"/>
                </a:solidFill>
                <a:latin typeface="Courier New" panose="02070309020205020404" pitchFamily="49" charset="0"/>
                <a:cs typeface="Courier New" panose="02070309020205020404" pitchFamily="49" charset="0"/>
              </a:rPr>
              <a:t>LTW* CTM(L!*R# 4R Q0(3WTMX IG 51K QWD^ VTMMX1Q GPW CNOM LP 1LJ*T3 !PL IG JPK QWD^ GPW DH) D10TD0 P2JMTR 2P XP K^H2 G1W KH)%</a:t>
            </a:r>
          </a:p>
          <a:p>
            <a:r>
              <a:rPr lang="en-US" sz="500" b="1" dirty="0">
                <a:solidFill>
                  <a:schemeClr val="accent2"/>
                </a:solidFill>
                <a:latin typeface="Courier New" panose="02070309020205020404" pitchFamily="49" charset="0"/>
                <a:cs typeface="Courier New" panose="02070309020205020404" pitchFamily="49" charset="0"/>
              </a:rPr>
              <a:t>%TW0 CT0H%)*#3 43 QMH#WT0X IG ^1K QWD5 VT00X1Q GPW C4O* %1 1LJMT3 )P% IG JPK QWDJ G1W DH! DP0TD* 1%J*T3 %1 XP K5(L GPW KH!L</a:t>
            </a:r>
          </a:p>
          <a:p>
            <a:r>
              <a:rPr lang="en-US" sz="500" b="1" dirty="0">
                <a:solidFill>
                  <a:schemeClr val="accent2"/>
                </a:solidFill>
                <a:latin typeface="Courier New" panose="02070309020205020404" pitchFamily="49" charset="0"/>
                <a:cs typeface="Courier New" panose="02070309020205020404" pitchFamily="49" charset="0"/>
              </a:rPr>
              <a:t>2TW0 CTMH2!033 43 Q0HRWT*X IG 5PK QWDJ VT00XPQ GPW C4OM %P PL50T3 YPL IG JPK QWDJ G1W D() DPMTD* 1%5MT3 %1 X1 K^(L GPW K(Y2</a:t>
            </a:r>
          </a:p>
          <a:p>
            <a:r>
              <a:rPr lang="en-US" sz="500" b="1" dirty="0">
                <a:solidFill>
                  <a:schemeClr val="accent2"/>
                </a:solidFill>
                <a:latin typeface="Courier New" panose="02070309020205020404" pitchFamily="49" charset="0"/>
                <a:cs typeface="Courier New" panose="02070309020205020404" pitchFamily="49" charset="0"/>
              </a:rPr>
              <a:t>LTWM CT*HLY0R3 NR Q*H#WT0X IG JPK QWD^ VT0*X1Q GPW C&amp;O0 %1 PL50TR Y1L IG JPK QWD5 G1W D() DP0TD0 P25MT# LP XP KJ(% GPW KH)2</a:t>
            </a:r>
          </a:p>
          <a:p>
            <a:r>
              <a:rPr lang="en-US" sz="500" b="1" dirty="0">
                <a:solidFill>
                  <a:schemeClr val="accent2"/>
                </a:solidFill>
                <a:latin typeface="Courier New" panose="02070309020205020404" pitchFamily="49" charset="0"/>
                <a:cs typeface="Courier New" panose="02070309020205020404" pitchFamily="49" charset="0"/>
              </a:rPr>
              <a:t>%TWM CT0H2Y*3R &amp;R Q0(#WT0X IG ^PK QWD5 VT**XPQ GPW CNO0 LP 1%^MT3 !PL IG ^PK QWD^ G1W D() DP*TD* 1%^*T3 %P XP KJH% GPW KH)2</a:t>
            </a:r>
          </a:p>
          <a:p>
            <a:r>
              <a:rPr lang="en-US" sz="500" b="1" dirty="0">
                <a:solidFill>
                  <a:schemeClr val="accent2"/>
                </a:solidFill>
                <a:latin typeface="Courier New" panose="02070309020205020404" pitchFamily="49" charset="0"/>
                <a:cs typeface="Courier New" panose="02070309020205020404" pitchFamily="49" charset="0"/>
              </a:rPr>
              <a:t>%TW* CT0H2!03R NR Q*(RWT0X IG J1K QWD5 VTM0XPQ G1W CNO* %1 12J0TR !P2 IG ^PK QWDJ G1W D(Y DP*TDM PLJ*T# LP X1 K5(L GPW KH)2</a:t>
            </a:r>
          </a:p>
        </p:txBody>
      </p:sp>
    </p:spTree>
    <p:extLst>
      <p:ext uri="{BB962C8B-B14F-4D97-AF65-F5344CB8AC3E}">
        <p14:creationId xmlns:p14="http://schemas.microsoft.com/office/powerpoint/2010/main" val="512497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
                                        <p:tgtEl>
                                          <p:spTgt spid="10">
                                            <p:txEl>
                                              <p:pRg st="0" end="0"/>
                                            </p:txEl>
                                          </p:spTgt>
                                        </p:tgtEl>
                                      </p:cBhvr>
                                    </p:animEffect>
                                    <p:anim calcmode="lin" valueType="num">
                                      <p:cBhvr>
                                        <p:cTn id="8" dur="5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5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50"/>
                            </p:stCondLst>
                            <p:childTnLst>
                              <p:par>
                                <p:cTn id="11" presetID="42" presetClass="entr" presetSubtype="0" fill="hold" nodeType="afterEffect">
                                  <p:stCondLst>
                                    <p:cond delay="0"/>
                                  </p:stCondLst>
                                  <p:childTnLst>
                                    <p:set>
                                      <p:cBhvr>
                                        <p:cTn id="12" dur="1" fill="hold">
                                          <p:stCondLst>
                                            <p:cond delay="0"/>
                                          </p:stCondLst>
                                        </p:cTn>
                                        <p:tgtEl>
                                          <p:spTgt spid="10">
                                            <p:txEl>
                                              <p:pRg st="1" end="1"/>
                                            </p:txEl>
                                          </p:spTgt>
                                        </p:tgtEl>
                                        <p:attrNameLst>
                                          <p:attrName>style.visibility</p:attrName>
                                        </p:attrNameLst>
                                      </p:cBhvr>
                                      <p:to>
                                        <p:strVal val="visible"/>
                                      </p:to>
                                    </p:set>
                                    <p:animEffect transition="in" filter="fade">
                                      <p:cBhvr>
                                        <p:cTn id="13" dur="50"/>
                                        <p:tgtEl>
                                          <p:spTgt spid="10">
                                            <p:txEl>
                                              <p:pRg st="1" end="1"/>
                                            </p:txEl>
                                          </p:spTgt>
                                        </p:tgtEl>
                                      </p:cBhvr>
                                    </p:animEffect>
                                    <p:anim calcmode="lin" valueType="num">
                                      <p:cBhvr>
                                        <p:cTn id="14" dur="5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5" dur="5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100"/>
                            </p:stCondLst>
                            <p:childTnLst>
                              <p:par>
                                <p:cTn id="17" presetID="42" presetClass="entr" presetSubtype="0" fill="hold" nodeType="after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fade">
                                      <p:cBhvr>
                                        <p:cTn id="19" dur="50"/>
                                        <p:tgtEl>
                                          <p:spTgt spid="10">
                                            <p:txEl>
                                              <p:pRg st="2" end="2"/>
                                            </p:txEl>
                                          </p:spTgt>
                                        </p:tgtEl>
                                      </p:cBhvr>
                                    </p:animEffect>
                                    <p:anim calcmode="lin" valueType="num">
                                      <p:cBhvr>
                                        <p:cTn id="20" dur="5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1" dur="5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150"/>
                            </p:stCondLst>
                            <p:childTnLst>
                              <p:par>
                                <p:cTn id="23" presetID="42" presetClass="entr" presetSubtype="0" fill="hold" nodeType="afterEffect">
                                  <p:stCondLst>
                                    <p:cond delay="0"/>
                                  </p:stCondLst>
                                  <p:childTnLst>
                                    <p:set>
                                      <p:cBhvr>
                                        <p:cTn id="24" dur="1" fill="hold">
                                          <p:stCondLst>
                                            <p:cond delay="0"/>
                                          </p:stCondLst>
                                        </p:cTn>
                                        <p:tgtEl>
                                          <p:spTgt spid="10">
                                            <p:txEl>
                                              <p:pRg st="3" end="3"/>
                                            </p:txEl>
                                          </p:spTgt>
                                        </p:tgtEl>
                                        <p:attrNameLst>
                                          <p:attrName>style.visibility</p:attrName>
                                        </p:attrNameLst>
                                      </p:cBhvr>
                                      <p:to>
                                        <p:strVal val="visible"/>
                                      </p:to>
                                    </p:set>
                                    <p:animEffect transition="in" filter="fade">
                                      <p:cBhvr>
                                        <p:cTn id="25" dur="50"/>
                                        <p:tgtEl>
                                          <p:spTgt spid="10">
                                            <p:txEl>
                                              <p:pRg st="3" end="3"/>
                                            </p:txEl>
                                          </p:spTgt>
                                        </p:tgtEl>
                                      </p:cBhvr>
                                    </p:animEffect>
                                    <p:anim calcmode="lin" valueType="num">
                                      <p:cBhvr>
                                        <p:cTn id="26" dur="5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27" dur="5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200"/>
                            </p:stCondLst>
                            <p:childTnLst>
                              <p:par>
                                <p:cTn id="29" presetID="42" presetClass="entr" presetSubtype="0" fill="hold" nodeType="afterEffect">
                                  <p:stCondLst>
                                    <p:cond delay="0"/>
                                  </p:stCondLst>
                                  <p:childTnLst>
                                    <p:set>
                                      <p:cBhvr>
                                        <p:cTn id="30" dur="1" fill="hold">
                                          <p:stCondLst>
                                            <p:cond delay="0"/>
                                          </p:stCondLst>
                                        </p:cTn>
                                        <p:tgtEl>
                                          <p:spTgt spid="10">
                                            <p:txEl>
                                              <p:pRg st="4" end="4"/>
                                            </p:txEl>
                                          </p:spTgt>
                                        </p:tgtEl>
                                        <p:attrNameLst>
                                          <p:attrName>style.visibility</p:attrName>
                                        </p:attrNameLst>
                                      </p:cBhvr>
                                      <p:to>
                                        <p:strVal val="visible"/>
                                      </p:to>
                                    </p:set>
                                    <p:animEffect transition="in" filter="fade">
                                      <p:cBhvr>
                                        <p:cTn id="31" dur="50"/>
                                        <p:tgtEl>
                                          <p:spTgt spid="10">
                                            <p:txEl>
                                              <p:pRg st="4" end="4"/>
                                            </p:txEl>
                                          </p:spTgt>
                                        </p:tgtEl>
                                      </p:cBhvr>
                                    </p:animEffect>
                                    <p:anim calcmode="lin" valueType="num">
                                      <p:cBhvr>
                                        <p:cTn id="32" dur="5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33" dur="5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250"/>
                            </p:stCondLst>
                            <p:childTnLst>
                              <p:par>
                                <p:cTn id="35" presetID="42" presetClass="entr" presetSubtype="0" fill="hold" nodeType="afterEffect">
                                  <p:stCondLst>
                                    <p:cond delay="0"/>
                                  </p:stCondLst>
                                  <p:childTnLst>
                                    <p:set>
                                      <p:cBhvr>
                                        <p:cTn id="36" dur="1" fill="hold">
                                          <p:stCondLst>
                                            <p:cond delay="0"/>
                                          </p:stCondLst>
                                        </p:cTn>
                                        <p:tgtEl>
                                          <p:spTgt spid="10">
                                            <p:txEl>
                                              <p:pRg st="5" end="5"/>
                                            </p:txEl>
                                          </p:spTgt>
                                        </p:tgtEl>
                                        <p:attrNameLst>
                                          <p:attrName>style.visibility</p:attrName>
                                        </p:attrNameLst>
                                      </p:cBhvr>
                                      <p:to>
                                        <p:strVal val="visible"/>
                                      </p:to>
                                    </p:set>
                                    <p:animEffect transition="in" filter="fade">
                                      <p:cBhvr>
                                        <p:cTn id="37" dur="50"/>
                                        <p:tgtEl>
                                          <p:spTgt spid="10">
                                            <p:txEl>
                                              <p:pRg st="5" end="5"/>
                                            </p:txEl>
                                          </p:spTgt>
                                        </p:tgtEl>
                                      </p:cBhvr>
                                    </p:animEffect>
                                    <p:anim calcmode="lin" valueType="num">
                                      <p:cBhvr>
                                        <p:cTn id="38" dur="5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39" dur="50" fill="hold"/>
                                        <p:tgtEl>
                                          <p:spTgt spid="10">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300"/>
                            </p:stCondLst>
                            <p:childTnLst>
                              <p:par>
                                <p:cTn id="41" presetID="42" presetClass="entr" presetSubtype="0" fill="hold" nodeType="afterEffect">
                                  <p:stCondLst>
                                    <p:cond delay="0"/>
                                  </p:stCondLst>
                                  <p:childTnLst>
                                    <p:set>
                                      <p:cBhvr>
                                        <p:cTn id="42" dur="1" fill="hold">
                                          <p:stCondLst>
                                            <p:cond delay="0"/>
                                          </p:stCondLst>
                                        </p:cTn>
                                        <p:tgtEl>
                                          <p:spTgt spid="10">
                                            <p:txEl>
                                              <p:pRg st="6" end="6"/>
                                            </p:txEl>
                                          </p:spTgt>
                                        </p:tgtEl>
                                        <p:attrNameLst>
                                          <p:attrName>style.visibility</p:attrName>
                                        </p:attrNameLst>
                                      </p:cBhvr>
                                      <p:to>
                                        <p:strVal val="visible"/>
                                      </p:to>
                                    </p:set>
                                    <p:animEffect transition="in" filter="fade">
                                      <p:cBhvr>
                                        <p:cTn id="43" dur="50"/>
                                        <p:tgtEl>
                                          <p:spTgt spid="10">
                                            <p:txEl>
                                              <p:pRg st="6" end="6"/>
                                            </p:txEl>
                                          </p:spTgt>
                                        </p:tgtEl>
                                      </p:cBhvr>
                                    </p:animEffect>
                                    <p:anim calcmode="lin" valueType="num">
                                      <p:cBhvr>
                                        <p:cTn id="44" dur="50" fill="hold"/>
                                        <p:tgtEl>
                                          <p:spTgt spid="10">
                                            <p:txEl>
                                              <p:pRg st="6" end="6"/>
                                            </p:txEl>
                                          </p:spTgt>
                                        </p:tgtEl>
                                        <p:attrNameLst>
                                          <p:attrName>ppt_x</p:attrName>
                                        </p:attrNameLst>
                                      </p:cBhvr>
                                      <p:tavLst>
                                        <p:tav tm="0">
                                          <p:val>
                                            <p:strVal val="#ppt_x"/>
                                          </p:val>
                                        </p:tav>
                                        <p:tav tm="100000">
                                          <p:val>
                                            <p:strVal val="#ppt_x"/>
                                          </p:val>
                                        </p:tav>
                                      </p:tavLst>
                                    </p:anim>
                                    <p:anim calcmode="lin" valueType="num">
                                      <p:cBhvr>
                                        <p:cTn id="45" dur="50" fill="hold"/>
                                        <p:tgtEl>
                                          <p:spTgt spid="10">
                                            <p:txEl>
                                              <p:pRg st="6" end="6"/>
                                            </p:txEl>
                                          </p:spTgt>
                                        </p:tgtEl>
                                        <p:attrNameLst>
                                          <p:attrName>ppt_y</p:attrName>
                                        </p:attrNameLst>
                                      </p:cBhvr>
                                      <p:tavLst>
                                        <p:tav tm="0">
                                          <p:val>
                                            <p:strVal val="#ppt_y+.1"/>
                                          </p:val>
                                        </p:tav>
                                        <p:tav tm="100000">
                                          <p:val>
                                            <p:strVal val="#ppt_y"/>
                                          </p:val>
                                        </p:tav>
                                      </p:tavLst>
                                    </p:anim>
                                  </p:childTnLst>
                                </p:cTn>
                              </p:par>
                            </p:childTnLst>
                          </p:cTn>
                        </p:par>
                        <p:par>
                          <p:cTn id="46" fill="hold">
                            <p:stCondLst>
                              <p:cond delay="350"/>
                            </p:stCondLst>
                            <p:childTnLst>
                              <p:par>
                                <p:cTn id="47" presetID="42" presetClass="entr" presetSubtype="0" fill="hold" nodeType="afterEffect">
                                  <p:stCondLst>
                                    <p:cond delay="0"/>
                                  </p:stCondLst>
                                  <p:childTnLst>
                                    <p:set>
                                      <p:cBhvr>
                                        <p:cTn id="48" dur="1" fill="hold">
                                          <p:stCondLst>
                                            <p:cond delay="0"/>
                                          </p:stCondLst>
                                        </p:cTn>
                                        <p:tgtEl>
                                          <p:spTgt spid="10">
                                            <p:txEl>
                                              <p:pRg st="7" end="7"/>
                                            </p:txEl>
                                          </p:spTgt>
                                        </p:tgtEl>
                                        <p:attrNameLst>
                                          <p:attrName>style.visibility</p:attrName>
                                        </p:attrNameLst>
                                      </p:cBhvr>
                                      <p:to>
                                        <p:strVal val="visible"/>
                                      </p:to>
                                    </p:set>
                                    <p:animEffect transition="in" filter="fade">
                                      <p:cBhvr>
                                        <p:cTn id="49" dur="50"/>
                                        <p:tgtEl>
                                          <p:spTgt spid="10">
                                            <p:txEl>
                                              <p:pRg st="7" end="7"/>
                                            </p:txEl>
                                          </p:spTgt>
                                        </p:tgtEl>
                                      </p:cBhvr>
                                    </p:animEffect>
                                    <p:anim calcmode="lin" valueType="num">
                                      <p:cBhvr>
                                        <p:cTn id="50" dur="50" fill="hold"/>
                                        <p:tgtEl>
                                          <p:spTgt spid="10">
                                            <p:txEl>
                                              <p:pRg st="7" end="7"/>
                                            </p:txEl>
                                          </p:spTgt>
                                        </p:tgtEl>
                                        <p:attrNameLst>
                                          <p:attrName>ppt_x</p:attrName>
                                        </p:attrNameLst>
                                      </p:cBhvr>
                                      <p:tavLst>
                                        <p:tav tm="0">
                                          <p:val>
                                            <p:strVal val="#ppt_x"/>
                                          </p:val>
                                        </p:tav>
                                        <p:tav tm="100000">
                                          <p:val>
                                            <p:strVal val="#ppt_x"/>
                                          </p:val>
                                        </p:tav>
                                      </p:tavLst>
                                    </p:anim>
                                    <p:anim calcmode="lin" valueType="num">
                                      <p:cBhvr>
                                        <p:cTn id="51" dur="50" fill="hold"/>
                                        <p:tgtEl>
                                          <p:spTgt spid="10">
                                            <p:txEl>
                                              <p:pRg st="7" end="7"/>
                                            </p:txEl>
                                          </p:spTgt>
                                        </p:tgtEl>
                                        <p:attrNameLst>
                                          <p:attrName>ppt_y</p:attrName>
                                        </p:attrNameLst>
                                      </p:cBhvr>
                                      <p:tavLst>
                                        <p:tav tm="0">
                                          <p:val>
                                            <p:strVal val="#ppt_y+.1"/>
                                          </p:val>
                                        </p:tav>
                                        <p:tav tm="100000">
                                          <p:val>
                                            <p:strVal val="#ppt_y"/>
                                          </p:val>
                                        </p:tav>
                                      </p:tavLst>
                                    </p:anim>
                                  </p:childTnLst>
                                </p:cTn>
                              </p:par>
                            </p:childTnLst>
                          </p:cTn>
                        </p:par>
                        <p:par>
                          <p:cTn id="52" fill="hold">
                            <p:stCondLst>
                              <p:cond delay="400"/>
                            </p:stCondLst>
                            <p:childTnLst>
                              <p:par>
                                <p:cTn id="53" presetID="42" presetClass="entr" presetSubtype="0" fill="hold" nodeType="afterEffect">
                                  <p:stCondLst>
                                    <p:cond delay="0"/>
                                  </p:stCondLst>
                                  <p:childTnLst>
                                    <p:set>
                                      <p:cBhvr>
                                        <p:cTn id="54" dur="1" fill="hold">
                                          <p:stCondLst>
                                            <p:cond delay="0"/>
                                          </p:stCondLst>
                                        </p:cTn>
                                        <p:tgtEl>
                                          <p:spTgt spid="10">
                                            <p:txEl>
                                              <p:pRg st="8" end="8"/>
                                            </p:txEl>
                                          </p:spTgt>
                                        </p:tgtEl>
                                        <p:attrNameLst>
                                          <p:attrName>style.visibility</p:attrName>
                                        </p:attrNameLst>
                                      </p:cBhvr>
                                      <p:to>
                                        <p:strVal val="visible"/>
                                      </p:to>
                                    </p:set>
                                    <p:animEffect transition="in" filter="fade">
                                      <p:cBhvr>
                                        <p:cTn id="55" dur="50"/>
                                        <p:tgtEl>
                                          <p:spTgt spid="10">
                                            <p:txEl>
                                              <p:pRg st="8" end="8"/>
                                            </p:txEl>
                                          </p:spTgt>
                                        </p:tgtEl>
                                      </p:cBhvr>
                                    </p:animEffect>
                                    <p:anim calcmode="lin" valueType="num">
                                      <p:cBhvr>
                                        <p:cTn id="56" dur="50" fill="hold"/>
                                        <p:tgtEl>
                                          <p:spTgt spid="10">
                                            <p:txEl>
                                              <p:pRg st="8" end="8"/>
                                            </p:txEl>
                                          </p:spTgt>
                                        </p:tgtEl>
                                        <p:attrNameLst>
                                          <p:attrName>ppt_x</p:attrName>
                                        </p:attrNameLst>
                                      </p:cBhvr>
                                      <p:tavLst>
                                        <p:tav tm="0">
                                          <p:val>
                                            <p:strVal val="#ppt_x"/>
                                          </p:val>
                                        </p:tav>
                                        <p:tav tm="100000">
                                          <p:val>
                                            <p:strVal val="#ppt_x"/>
                                          </p:val>
                                        </p:tav>
                                      </p:tavLst>
                                    </p:anim>
                                    <p:anim calcmode="lin" valueType="num">
                                      <p:cBhvr>
                                        <p:cTn id="57" dur="50" fill="hold"/>
                                        <p:tgtEl>
                                          <p:spTgt spid="10">
                                            <p:txEl>
                                              <p:pRg st="8" end="8"/>
                                            </p:txEl>
                                          </p:spTgt>
                                        </p:tgtEl>
                                        <p:attrNameLst>
                                          <p:attrName>ppt_y</p:attrName>
                                        </p:attrNameLst>
                                      </p:cBhvr>
                                      <p:tavLst>
                                        <p:tav tm="0">
                                          <p:val>
                                            <p:strVal val="#ppt_y+.1"/>
                                          </p:val>
                                        </p:tav>
                                        <p:tav tm="100000">
                                          <p:val>
                                            <p:strVal val="#ppt_y"/>
                                          </p:val>
                                        </p:tav>
                                      </p:tavLst>
                                    </p:anim>
                                  </p:childTnLst>
                                </p:cTn>
                              </p:par>
                            </p:childTnLst>
                          </p:cTn>
                        </p:par>
                        <p:par>
                          <p:cTn id="58" fill="hold">
                            <p:stCondLst>
                              <p:cond delay="450"/>
                            </p:stCondLst>
                            <p:childTnLst>
                              <p:par>
                                <p:cTn id="59" presetID="42" presetClass="entr" presetSubtype="0" fill="hold" nodeType="afterEffect">
                                  <p:stCondLst>
                                    <p:cond delay="0"/>
                                  </p:stCondLst>
                                  <p:childTnLst>
                                    <p:set>
                                      <p:cBhvr>
                                        <p:cTn id="60" dur="1" fill="hold">
                                          <p:stCondLst>
                                            <p:cond delay="0"/>
                                          </p:stCondLst>
                                        </p:cTn>
                                        <p:tgtEl>
                                          <p:spTgt spid="10">
                                            <p:txEl>
                                              <p:pRg st="9" end="9"/>
                                            </p:txEl>
                                          </p:spTgt>
                                        </p:tgtEl>
                                        <p:attrNameLst>
                                          <p:attrName>style.visibility</p:attrName>
                                        </p:attrNameLst>
                                      </p:cBhvr>
                                      <p:to>
                                        <p:strVal val="visible"/>
                                      </p:to>
                                    </p:set>
                                    <p:animEffect transition="in" filter="fade">
                                      <p:cBhvr>
                                        <p:cTn id="61" dur="50"/>
                                        <p:tgtEl>
                                          <p:spTgt spid="10">
                                            <p:txEl>
                                              <p:pRg st="9" end="9"/>
                                            </p:txEl>
                                          </p:spTgt>
                                        </p:tgtEl>
                                      </p:cBhvr>
                                    </p:animEffect>
                                    <p:anim calcmode="lin" valueType="num">
                                      <p:cBhvr>
                                        <p:cTn id="62" dur="50" fill="hold"/>
                                        <p:tgtEl>
                                          <p:spTgt spid="10">
                                            <p:txEl>
                                              <p:pRg st="9" end="9"/>
                                            </p:txEl>
                                          </p:spTgt>
                                        </p:tgtEl>
                                        <p:attrNameLst>
                                          <p:attrName>ppt_x</p:attrName>
                                        </p:attrNameLst>
                                      </p:cBhvr>
                                      <p:tavLst>
                                        <p:tav tm="0">
                                          <p:val>
                                            <p:strVal val="#ppt_x"/>
                                          </p:val>
                                        </p:tav>
                                        <p:tav tm="100000">
                                          <p:val>
                                            <p:strVal val="#ppt_x"/>
                                          </p:val>
                                        </p:tav>
                                      </p:tavLst>
                                    </p:anim>
                                    <p:anim calcmode="lin" valueType="num">
                                      <p:cBhvr>
                                        <p:cTn id="63" dur="50" fill="hold"/>
                                        <p:tgtEl>
                                          <p:spTgt spid="10">
                                            <p:txEl>
                                              <p:pRg st="9" end="9"/>
                                            </p:txEl>
                                          </p:spTgt>
                                        </p:tgtEl>
                                        <p:attrNameLst>
                                          <p:attrName>ppt_y</p:attrName>
                                        </p:attrNameLst>
                                      </p:cBhvr>
                                      <p:tavLst>
                                        <p:tav tm="0">
                                          <p:val>
                                            <p:strVal val="#ppt_y+.1"/>
                                          </p:val>
                                        </p:tav>
                                        <p:tav tm="100000">
                                          <p:val>
                                            <p:strVal val="#ppt_y"/>
                                          </p:val>
                                        </p:tav>
                                      </p:tavLst>
                                    </p:anim>
                                  </p:childTnLst>
                                </p:cTn>
                              </p:par>
                            </p:childTnLst>
                          </p:cTn>
                        </p:par>
                        <p:par>
                          <p:cTn id="64" fill="hold">
                            <p:stCondLst>
                              <p:cond delay="500"/>
                            </p:stCondLst>
                            <p:childTnLst>
                              <p:par>
                                <p:cTn id="65" presetID="42" presetClass="entr" presetSubtype="0" fill="hold" nodeType="afterEffect">
                                  <p:stCondLst>
                                    <p:cond delay="0"/>
                                  </p:stCondLst>
                                  <p:childTnLst>
                                    <p:set>
                                      <p:cBhvr>
                                        <p:cTn id="66" dur="1" fill="hold">
                                          <p:stCondLst>
                                            <p:cond delay="0"/>
                                          </p:stCondLst>
                                        </p:cTn>
                                        <p:tgtEl>
                                          <p:spTgt spid="10">
                                            <p:txEl>
                                              <p:pRg st="10" end="10"/>
                                            </p:txEl>
                                          </p:spTgt>
                                        </p:tgtEl>
                                        <p:attrNameLst>
                                          <p:attrName>style.visibility</p:attrName>
                                        </p:attrNameLst>
                                      </p:cBhvr>
                                      <p:to>
                                        <p:strVal val="visible"/>
                                      </p:to>
                                    </p:set>
                                    <p:animEffect transition="in" filter="fade">
                                      <p:cBhvr>
                                        <p:cTn id="67" dur="50"/>
                                        <p:tgtEl>
                                          <p:spTgt spid="10">
                                            <p:txEl>
                                              <p:pRg st="10" end="10"/>
                                            </p:txEl>
                                          </p:spTgt>
                                        </p:tgtEl>
                                      </p:cBhvr>
                                    </p:animEffect>
                                    <p:anim calcmode="lin" valueType="num">
                                      <p:cBhvr>
                                        <p:cTn id="68" dur="50" fill="hold"/>
                                        <p:tgtEl>
                                          <p:spTgt spid="10">
                                            <p:txEl>
                                              <p:pRg st="10" end="10"/>
                                            </p:txEl>
                                          </p:spTgt>
                                        </p:tgtEl>
                                        <p:attrNameLst>
                                          <p:attrName>ppt_x</p:attrName>
                                        </p:attrNameLst>
                                      </p:cBhvr>
                                      <p:tavLst>
                                        <p:tav tm="0">
                                          <p:val>
                                            <p:strVal val="#ppt_x"/>
                                          </p:val>
                                        </p:tav>
                                        <p:tav tm="100000">
                                          <p:val>
                                            <p:strVal val="#ppt_x"/>
                                          </p:val>
                                        </p:tav>
                                      </p:tavLst>
                                    </p:anim>
                                    <p:anim calcmode="lin" valueType="num">
                                      <p:cBhvr>
                                        <p:cTn id="69" dur="50" fill="hold"/>
                                        <p:tgtEl>
                                          <p:spTgt spid="10">
                                            <p:txEl>
                                              <p:pRg st="10" end="10"/>
                                            </p:txEl>
                                          </p:spTgt>
                                        </p:tgtEl>
                                        <p:attrNameLst>
                                          <p:attrName>ppt_y</p:attrName>
                                        </p:attrNameLst>
                                      </p:cBhvr>
                                      <p:tavLst>
                                        <p:tav tm="0">
                                          <p:val>
                                            <p:strVal val="#ppt_y+.1"/>
                                          </p:val>
                                        </p:tav>
                                        <p:tav tm="100000">
                                          <p:val>
                                            <p:strVal val="#ppt_y"/>
                                          </p:val>
                                        </p:tav>
                                      </p:tavLst>
                                    </p:anim>
                                  </p:childTnLst>
                                </p:cTn>
                              </p:par>
                            </p:childTnLst>
                          </p:cTn>
                        </p:par>
                        <p:par>
                          <p:cTn id="70" fill="hold">
                            <p:stCondLst>
                              <p:cond delay="550"/>
                            </p:stCondLst>
                            <p:childTnLst>
                              <p:par>
                                <p:cTn id="71" presetID="42" presetClass="entr" presetSubtype="0" fill="hold" nodeType="afterEffect">
                                  <p:stCondLst>
                                    <p:cond delay="0"/>
                                  </p:stCondLst>
                                  <p:childTnLst>
                                    <p:set>
                                      <p:cBhvr>
                                        <p:cTn id="72" dur="1" fill="hold">
                                          <p:stCondLst>
                                            <p:cond delay="0"/>
                                          </p:stCondLst>
                                        </p:cTn>
                                        <p:tgtEl>
                                          <p:spTgt spid="10">
                                            <p:txEl>
                                              <p:pRg st="11" end="11"/>
                                            </p:txEl>
                                          </p:spTgt>
                                        </p:tgtEl>
                                        <p:attrNameLst>
                                          <p:attrName>style.visibility</p:attrName>
                                        </p:attrNameLst>
                                      </p:cBhvr>
                                      <p:to>
                                        <p:strVal val="visible"/>
                                      </p:to>
                                    </p:set>
                                    <p:animEffect transition="in" filter="fade">
                                      <p:cBhvr>
                                        <p:cTn id="73" dur="50"/>
                                        <p:tgtEl>
                                          <p:spTgt spid="10">
                                            <p:txEl>
                                              <p:pRg st="11" end="11"/>
                                            </p:txEl>
                                          </p:spTgt>
                                        </p:tgtEl>
                                      </p:cBhvr>
                                    </p:animEffect>
                                    <p:anim calcmode="lin" valueType="num">
                                      <p:cBhvr>
                                        <p:cTn id="74" dur="50" fill="hold"/>
                                        <p:tgtEl>
                                          <p:spTgt spid="10">
                                            <p:txEl>
                                              <p:pRg st="11" end="11"/>
                                            </p:txEl>
                                          </p:spTgt>
                                        </p:tgtEl>
                                        <p:attrNameLst>
                                          <p:attrName>ppt_x</p:attrName>
                                        </p:attrNameLst>
                                      </p:cBhvr>
                                      <p:tavLst>
                                        <p:tav tm="0">
                                          <p:val>
                                            <p:strVal val="#ppt_x"/>
                                          </p:val>
                                        </p:tav>
                                        <p:tav tm="100000">
                                          <p:val>
                                            <p:strVal val="#ppt_x"/>
                                          </p:val>
                                        </p:tav>
                                      </p:tavLst>
                                    </p:anim>
                                    <p:anim calcmode="lin" valueType="num">
                                      <p:cBhvr>
                                        <p:cTn id="75" dur="50" fill="hold"/>
                                        <p:tgtEl>
                                          <p:spTgt spid="10">
                                            <p:txEl>
                                              <p:pRg st="11" end="11"/>
                                            </p:txEl>
                                          </p:spTgt>
                                        </p:tgtEl>
                                        <p:attrNameLst>
                                          <p:attrName>ppt_y</p:attrName>
                                        </p:attrNameLst>
                                      </p:cBhvr>
                                      <p:tavLst>
                                        <p:tav tm="0">
                                          <p:val>
                                            <p:strVal val="#ppt_y+.1"/>
                                          </p:val>
                                        </p:tav>
                                        <p:tav tm="100000">
                                          <p:val>
                                            <p:strVal val="#ppt_y"/>
                                          </p:val>
                                        </p:tav>
                                      </p:tavLst>
                                    </p:anim>
                                  </p:childTnLst>
                                </p:cTn>
                              </p:par>
                            </p:childTnLst>
                          </p:cTn>
                        </p:par>
                        <p:par>
                          <p:cTn id="76" fill="hold">
                            <p:stCondLst>
                              <p:cond delay="600"/>
                            </p:stCondLst>
                            <p:childTnLst>
                              <p:par>
                                <p:cTn id="77" presetID="42" presetClass="entr" presetSubtype="0" fill="hold" nodeType="afterEffect">
                                  <p:stCondLst>
                                    <p:cond delay="0"/>
                                  </p:stCondLst>
                                  <p:childTnLst>
                                    <p:set>
                                      <p:cBhvr>
                                        <p:cTn id="78" dur="1" fill="hold">
                                          <p:stCondLst>
                                            <p:cond delay="0"/>
                                          </p:stCondLst>
                                        </p:cTn>
                                        <p:tgtEl>
                                          <p:spTgt spid="10">
                                            <p:txEl>
                                              <p:pRg st="12" end="12"/>
                                            </p:txEl>
                                          </p:spTgt>
                                        </p:tgtEl>
                                        <p:attrNameLst>
                                          <p:attrName>style.visibility</p:attrName>
                                        </p:attrNameLst>
                                      </p:cBhvr>
                                      <p:to>
                                        <p:strVal val="visible"/>
                                      </p:to>
                                    </p:set>
                                    <p:animEffect transition="in" filter="fade">
                                      <p:cBhvr>
                                        <p:cTn id="79" dur="50"/>
                                        <p:tgtEl>
                                          <p:spTgt spid="10">
                                            <p:txEl>
                                              <p:pRg st="12" end="12"/>
                                            </p:txEl>
                                          </p:spTgt>
                                        </p:tgtEl>
                                      </p:cBhvr>
                                    </p:animEffect>
                                    <p:anim calcmode="lin" valueType="num">
                                      <p:cBhvr>
                                        <p:cTn id="80" dur="50" fill="hold"/>
                                        <p:tgtEl>
                                          <p:spTgt spid="10">
                                            <p:txEl>
                                              <p:pRg st="12" end="12"/>
                                            </p:txEl>
                                          </p:spTgt>
                                        </p:tgtEl>
                                        <p:attrNameLst>
                                          <p:attrName>ppt_x</p:attrName>
                                        </p:attrNameLst>
                                      </p:cBhvr>
                                      <p:tavLst>
                                        <p:tav tm="0">
                                          <p:val>
                                            <p:strVal val="#ppt_x"/>
                                          </p:val>
                                        </p:tav>
                                        <p:tav tm="100000">
                                          <p:val>
                                            <p:strVal val="#ppt_x"/>
                                          </p:val>
                                        </p:tav>
                                      </p:tavLst>
                                    </p:anim>
                                    <p:anim calcmode="lin" valueType="num">
                                      <p:cBhvr>
                                        <p:cTn id="81" dur="50" fill="hold"/>
                                        <p:tgtEl>
                                          <p:spTgt spid="10">
                                            <p:txEl>
                                              <p:pRg st="12" end="12"/>
                                            </p:txEl>
                                          </p:spTgt>
                                        </p:tgtEl>
                                        <p:attrNameLst>
                                          <p:attrName>ppt_y</p:attrName>
                                        </p:attrNameLst>
                                      </p:cBhvr>
                                      <p:tavLst>
                                        <p:tav tm="0">
                                          <p:val>
                                            <p:strVal val="#ppt_y+.1"/>
                                          </p:val>
                                        </p:tav>
                                        <p:tav tm="100000">
                                          <p:val>
                                            <p:strVal val="#ppt_y"/>
                                          </p:val>
                                        </p:tav>
                                      </p:tavLst>
                                    </p:anim>
                                  </p:childTnLst>
                                </p:cTn>
                              </p:par>
                            </p:childTnLst>
                          </p:cTn>
                        </p:par>
                        <p:par>
                          <p:cTn id="82" fill="hold">
                            <p:stCondLst>
                              <p:cond delay="650"/>
                            </p:stCondLst>
                            <p:childTnLst>
                              <p:par>
                                <p:cTn id="83" presetID="42" presetClass="entr" presetSubtype="0" fill="hold" nodeType="afterEffect">
                                  <p:stCondLst>
                                    <p:cond delay="0"/>
                                  </p:stCondLst>
                                  <p:childTnLst>
                                    <p:set>
                                      <p:cBhvr>
                                        <p:cTn id="84" dur="1" fill="hold">
                                          <p:stCondLst>
                                            <p:cond delay="0"/>
                                          </p:stCondLst>
                                        </p:cTn>
                                        <p:tgtEl>
                                          <p:spTgt spid="10">
                                            <p:txEl>
                                              <p:pRg st="13" end="13"/>
                                            </p:txEl>
                                          </p:spTgt>
                                        </p:tgtEl>
                                        <p:attrNameLst>
                                          <p:attrName>style.visibility</p:attrName>
                                        </p:attrNameLst>
                                      </p:cBhvr>
                                      <p:to>
                                        <p:strVal val="visible"/>
                                      </p:to>
                                    </p:set>
                                    <p:animEffect transition="in" filter="fade">
                                      <p:cBhvr>
                                        <p:cTn id="85" dur="50"/>
                                        <p:tgtEl>
                                          <p:spTgt spid="10">
                                            <p:txEl>
                                              <p:pRg st="13" end="13"/>
                                            </p:txEl>
                                          </p:spTgt>
                                        </p:tgtEl>
                                      </p:cBhvr>
                                    </p:animEffect>
                                    <p:anim calcmode="lin" valueType="num">
                                      <p:cBhvr>
                                        <p:cTn id="86" dur="50" fill="hold"/>
                                        <p:tgtEl>
                                          <p:spTgt spid="10">
                                            <p:txEl>
                                              <p:pRg st="13" end="13"/>
                                            </p:txEl>
                                          </p:spTgt>
                                        </p:tgtEl>
                                        <p:attrNameLst>
                                          <p:attrName>ppt_x</p:attrName>
                                        </p:attrNameLst>
                                      </p:cBhvr>
                                      <p:tavLst>
                                        <p:tav tm="0">
                                          <p:val>
                                            <p:strVal val="#ppt_x"/>
                                          </p:val>
                                        </p:tav>
                                        <p:tav tm="100000">
                                          <p:val>
                                            <p:strVal val="#ppt_x"/>
                                          </p:val>
                                        </p:tav>
                                      </p:tavLst>
                                    </p:anim>
                                    <p:anim calcmode="lin" valueType="num">
                                      <p:cBhvr>
                                        <p:cTn id="87" dur="50" fill="hold"/>
                                        <p:tgtEl>
                                          <p:spTgt spid="10">
                                            <p:txEl>
                                              <p:pRg st="13" end="13"/>
                                            </p:txEl>
                                          </p:spTgt>
                                        </p:tgtEl>
                                        <p:attrNameLst>
                                          <p:attrName>ppt_y</p:attrName>
                                        </p:attrNameLst>
                                      </p:cBhvr>
                                      <p:tavLst>
                                        <p:tav tm="0">
                                          <p:val>
                                            <p:strVal val="#ppt_y+.1"/>
                                          </p:val>
                                        </p:tav>
                                        <p:tav tm="100000">
                                          <p:val>
                                            <p:strVal val="#ppt_y"/>
                                          </p:val>
                                        </p:tav>
                                      </p:tavLst>
                                    </p:anim>
                                  </p:childTnLst>
                                </p:cTn>
                              </p:par>
                            </p:childTnLst>
                          </p:cTn>
                        </p:par>
                        <p:par>
                          <p:cTn id="88" fill="hold">
                            <p:stCondLst>
                              <p:cond delay="700"/>
                            </p:stCondLst>
                            <p:childTnLst>
                              <p:par>
                                <p:cTn id="89" presetID="42" presetClass="entr" presetSubtype="0" fill="hold" nodeType="afterEffect">
                                  <p:stCondLst>
                                    <p:cond delay="0"/>
                                  </p:stCondLst>
                                  <p:childTnLst>
                                    <p:set>
                                      <p:cBhvr>
                                        <p:cTn id="90" dur="1" fill="hold">
                                          <p:stCondLst>
                                            <p:cond delay="0"/>
                                          </p:stCondLst>
                                        </p:cTn>
                                        <p:tgtEl>
                                          <p:spTgt spid="10">
                                            <p:txEl>
                                              <p:pRg st="14" end="14"/>
                                            </p:txEl>
                                          </p:spTgt>
                                        </p:tgtEl>
                                        <p:attrNameLst>
                                          <p:attrName>style.visibility</p:attrName>
                                        </p:attrNameLst>
                                      </p:cBhvr>
                                      <p:to>
                                        <p:strVal val="visible"/>
                                      </p:to>
                                    </p:set>
                                    <p:animEffect transition="in" filter="fade">
                                      <p:cBhvr>
                                        <p:cTn id="91" dur="50"/>
                                        <p:tgtEl>
                                          <p:spTgt spid="10">
                                            <p:txEl>
                                              <p:pRg st="14" end="14"/>
                                            </p:txEl>
                                          </p:spTgt>
                                        </p:tgtEl>
                                      </p:cBhvr>
                                    </p:animEffect>
                                    <p:anim calcmode="lin" valueType="num">
                                      <p:cBhvr>
                                        <p:cTn id="92" dur="50" fill="hold"/>
                                        <p:tgtEl>
                                          <p:spTgt spid="10">
                                            <p:txEl>
                                              <p:pRg st="14" end="14"/>
                                            </p:txEl>
                                          </p:spTgt>
                                        </p:tgtEl>
                                        <p:attrNameLst>
                                          <p:attrName>ppt_x</p:attrName>
                                        </p:attrNameLst>
                                      </p:cBhvr>
                                      <p:tavLst>
                                        <p:tav tm="0">
                                          <p:val>
                                            <p:strVal val="#ppt_x"/>
                                          </p:val>
                                        </p:tav>
                                        <p:tav tm="100000">
                                          <p:val>
                                            <p:strVal val="#ppt_x"/>
                                          </p:val>
                                        </p:tav>
                                      </p:tavLst>
                                    </p:anim>
                                    <p:anim calcmode="lin" valueType="num">
                                      <p:cBhvr>
                                        <p:cTn id="93" dur="50" fill="hold"/>
                                        <p:tgtEl>
                                          <p:spTgt spid="10">
                                            <p:txEl>
                                              <p:pRg st="14" end="14"/>
                                            </p:txEl>
                                          </p:spTgt>
                                        </p:tgtEl>
                                        <p:attrNameLst>
                                          <p:attrName>ppt_y</p:attrName>
                                        </p:attrNameLst>
                                      </p:cBhvr>
                                      <p:tavLst>
                                        <p:tav tm="0">
                                          <p:val>
                                            <p:strVal val="#ppt_y+.1"/>
                                          </p:val>
                                        </p:tav>
                                        <p:tav tm="100000">
                                          <p:val>
                                            <p:strVal val="#ppt_y"/>
                                          </p:val>
                                        </p:tav>
                                      </p:tavLst>
                                    </p:anim>
                                  </p:childTnLst>
                                </p:cTn>
                              </p:par>
                            </p:childTnLst>
                          </p:cTn>
                        </p:par>
                        <p:par>
                          <p:cTn id="94" fill="hold">
                            <p:stCondLst>
                              <p:cond delay="750"/>
                            </p:stCondLst>
                            <p:childTnLst>
                              <p:par>
                                <p:cTn id="95" presetID="42" presetClass="entr" presetSubtype="0" fill="hold" nodeType="afterEffect">
                                  <p:stCondLst>
                                    <p:cond delay="0"/>
                                  </p:stCondLst>
                                  <p:childTnLst>
                                    <p:set>
                                      <p:cBhvr>
                                        <p:cTn id="96" dur="1" fill="hold">
                                          <p:stCondLst>
                                            <p:cond delay="0"/>
                                          </p:stCondLst>
                                        </p:cTn>
                                        <p:tgtEl>
                                          <p:spTgt spid="10">
                                            <p:txEl>
                                              <p:pRg st="15" end="15"/>
                                            </p:txEl>
                                          </p:spTgt>
                                        </p:tgtEl>
                                        <p:attrNameLst>
                                          <p:attrName>style.visibility</p:attrName>
                                        </p:attrNameLst>
                                      </p:cBhvr>
                                      <p:to>
                                        <p:strVal val="visible"/>
                                      </p:to>
                                    </p:set>
                                    <p:animEffect transition="in" filter="fade">
                                      <p:cBhvr>
                                        <p:cTn id="97" dur="50"/>
                                        <p:tgtEl>
                                          <p:spTgt spid="10">
                                            <p:txEl>
                                              <p:pRg st="15" end="15"/>
                                            </p:txEl>
                                          </p:spTgt>
                                        </p:tgtEl>
                                      </p:cBhvr>
                                    </p:animEffect>
                                    <p:anim calcmode="lin" valueType="num">
                                      <p:cBhvr>
                                        <p:cTn id="98" dur="50" fill="hold"/>
                                        <p:tgtEl>
                                          <p:spTgt spid="10">
                                            <p:txEl>
                                              <p:pRg st="15" end="15"/>
                                            </p:txEl>
                                          </p:spTgt>
                                        </p:tgtEl>
                                        <p:attrNameLst>
                                          <p:attrName>ppt_x</p:attrName>
                                        </p:attrNameLst>
                                      </p:cBhvr>
                                      <p:tavLst>
                                        <p:tav tm="0">
                                          <p:val>
                                            <p:strVal val="#ppt_x"/>
                                          </p:val>
                                        </p:tav>
                                        <p:tav tm="100000">
                                          <p:val>
                                            <p:strVal val="#ppt_x"/>
                                          </p:val>
                                        </p:tav>
                                      </p:tavLst>
                                    </p:anim>
                                    <p:anim calcmode="lin" valueType="num">
                                      <p:cBhvr>
                                        <p:cTn id="99" dur="50" fill="hold"/>
                                        <p:tgtEl>
                                          <p:spTgt spid="10">
                                            <p:txEl>
                                              <p:pRg st="15" end="15"/>
                                            </p:txEl>
                                          </p:spTgt>
                                        </p:tgtEl>
                                        <p:attrNameLst>
                                          <p:attrName>ppt_y</p:attrName>
                                        </p:attrNameLst>
                                      </p:cBhvr>
                                      <p:tavLst>
                                        <p:tav tm="0">
                                          <p:val>
                                            <p:strVal val="#ppt_y+.1"/>
                                          </p:val>
                                        </p:tav>
                                        <p:tav tm="100000">
                                          <p:val>
                                            <p:strVal val="#ppt_y"/>
                                          </p:val>
                                        </p:tav>
                                      </p:tavLst>
                                    </p:anim>
                                  </p:childTnLst>
                                </p:cTn>
                              </p:par>
                            </p:childTnLst>
                          </p:cTn>
                        </p:par>
                        <p:par>
                          <p:cTn id="100" fill="hold">
                            <p:stCondLst>
                              <p:cond delay="800"/>
                            </p:stCondLst>
                            <p:childTnLst>
                              <p:par>
                                <p:cTn id="101" presetID="42" presetClass="entr" presetSubtype="0" fill="hold" nodeType="afterEffect">
                                  <p:stCondLst>
                                    <p:cond delay="0"/>
                                  </p:stCondLst>
                                  <p:childTnLst>
                                    <p:set>
                                      <p:cBhvr>
                                        <p:cTn id="102" dur="1" fill="hold">
                                          <p:stCondLst>
                                            <p:cond delay="0"/>
                                          </p:stCondLst>
                                        </p:cTn>
                                        <p:tgtEl>
                                          <p:spTgt spid="10">
                                            <p:txEl>
                                              <p:pRg st="16" end="16"/>
                                            </p:txEl>
                                          </p:spTgt>
                                        </p:tgtEl>
                                        <p:attrNameLst>
                                          <p:attrName>style.visibility</p:attrName>
                                        </p:attrNameLst>
                                      </p:cBhvr>
                                      <p:to>
                                        <p:strVal val="visible"/>
                                      </p:to>
                                    </p:set>
                                    <p:animEffect transition="in" filter="fade">
                                      <p:cBhvr>
                                        <p:cTn id="103" dur="50"/>
                                        <p:tgtEl>
                                          <p:spTgt spid="10">
                                            <p:txEl>
                                              <p:pRg st="16" end="16"/>
                                            </p:txEl>
                                          </p:spTgt>
                                        </p:tgtEl>
                                      </p:cBhvr>
                                    </p:animEffect>
                                    <p:anim calcmode="lin" valueType="num">
                                      <p:cBhvr>
                                        <p:cTn id="104" dur="50" fill="hold"/>
                                        <p:tgtEl>
                                          <p:spTgt spid="10">
                                            <p:txEl>
                                              <p:pRg st="16" end="16"/>
                                            </p:txEl>
                                          </p:spTgt>
                                        </p:tgtEl>
                                        <p:attrNameLst>
                                          <p:attrName>ppt_x</p:attrName>
                                        </p:attrNameLst>
                                      </p:cBhvr>
                                      <p:tavLst>
                                        <p:tav tm="0">
                                          <p:val>
                                            <p:strVal val="#ppt_x"/>
                                          </p:val>
                                        </p:tav>
                                        <p:tav tm="100000">
                                          <p:val>
                                            <p:strVal val="#ppt_x"/>
                                          </p:val>
                                        </p:tav>
                                      </p:tavLst>
                                    </p:anim>
                                    <p:anim calcmode="lin" valueType="num">
                                      <p:cBhvr>
                                        <p:cTn id="105" dur="50" fill="hold"/>
                                        <p:tgtEl>
                                          <p:spTgt spid="10">
                                            <p:txEl>
                                              <p:pRg st="16" end="16"/>
                                            </p:txEl>
                                          </p:spTgt>
                                        </p:tgtEl>
                                        <p:attrNameLst>
                                          <p:attrName>ppt_y</p:attrName>
                                        </p:attrNameLst>
                                      </p:cBhvr>
                                      <p:tavLst>
                                        <p:tav tm="0">
                                          <p:val>
                                            <p:strVal val="#ppt_y+.1"/>
                                          </p:val>
                                        </p:tav>
                                        <p:tav tm="100000">
                                          <p:val>
                                            <p:strVal val="#ppt_y"/>
                                          </p:val>
                                        </p:tav>
                                      </p:tavLst>
                                    </p:anim>
                                  </p:childTnLst>
                                </p:cTn>
                              </p:par>
                            </p:childTnLst>
                          </p:cTn>
                        </p:par>
                        <p:par>
                          <p:cTn id="106" fill="hold">
                            <p:stCondLst>
                              <p:cond delay="850"/>
                            </p:stCondLst>
                            <p:childTnLst>
                              <p:par>
                                <p:cTn id="107" presetID="42" presetClass="entr" presetSubtype="0" fill="hold" nodeType="afterEffect">
                                  <p:stCondLst>
                                    <p:cond delay="0"/>
                                  </p:stCondLst>
                                  <p:childTnLst>
                                    <p:set>
                                      <p:cBhvr>
                                        <p:cTn id="108" dur="1" fill="hold">
                                          <p:stCondLst>
                                            <p:cond delay="0"/>
                                          </p:stCondLst>
                                        </p:cTn>
                                        <p:tgtEl>
                                          <p:spTgt spid="10">
                                            <p:txEl>
                                              <p:pRg st="17" end="17"/>
                                            </p:txEl>
                                          </p:spTgt>
                                        </p:tgtEl>
                                        <p:attrNameLst>
                                          <p:attrName>style.visibility</p:attrName>
                                        </p:attrNameLst>
                                      </p:cBhvr>
                                      <p:to>
                                        <p:strVal val="visible"/>
                                      </p:to>
                                    </p:set>
                                    <p:animEffect transition="in" filter="fade">
                                      <p:cBhvr>
                                        <p:cTn id="109" dur="50"/>
                                        <p:tgtEl>
                                          <p:spTgt spid="10">
                                            <p:txEl>
                                              <p:pRg st="17" end="17"/>
                                            </p:txEl>
                                          </p:spTgt>
                                        </p:tgtEl>
                                      </p:cBhvr>
                                    </p:animEffect>
                                    <p:anim calcmode="lin" valueType="num">
                                      <p:cBhvr>
                                        <p:cTn id="110" dur="50" fill="hold"/>
                                        <p:tgtEl>
                                          <p:spTgt spid="10">
                                            <p:txEl>
                                              <p:pRg st="17" end="17"/>
                                            </p:txEl>
                                          </p:spTgt>
                                        </p:tgtEl>
                                        <p:attrNameLst>
                                          <p:attrName>ppt_x</p:attrName>
                                        </p:attrNameLst>
                                      </p:cBhvr>
                                      <p:tavLst>
                                        <p:tav tm="0">
                                          <p:val>
                                            <p:strVal val="#ppt_x"/>
                                          </p:val>
                                        </p:tav>
                                        <p:tav tm="100000">
                                          <p:val>
                                            <p:strVal val="#ppt_x"/>
                                          </p:val>
                                        </p:tav>
                                      </p:tavLst>
                                    </p:anim>
                                    <p:anim calcmode="lin" valueType="num">
                                      <p:cBhvr>
                                        <p:cTn id="111" dur="50" fill="hold"/>
                                        <p:tgtEl>
                                          <p:spTgt spid="10">
                                            <p:txEl>
                                              <p:pRg st="17" end="17"/>
                                            </p:txEl>
                                          </p:spTgt>
                                        </p:tgtEl>
                                        <p:attrNameLst>
                                          <p:attrName>ppt_y</p:attrName>
                                        </p:attrNameLst>
                                      </p:cBhvr>
                                      <p:tavLst>
                                        <p:tav tm="0">
                                          <p:val>
                                            <p:strVal val="#ppt_y+.1"/>
                                          </p:val>
                                        </p:tav>
                                        <p:tav tm="100000">
                                          <p:val>
                                            <p:strVal val="#ppt_y"/>
                                          </p:val>
                                        </p:tav>
                                      </p:tavLst>
                                    </p:anim>
                                  </p:childTnLst>
                                </p:cTn>
                              </p:par>
                            </p:childTnLst>
                          </p:cTn>
                        </p:par>
                        <p:par>
                          <p:cTn id="112" fill="hold">
                            <p:stCondLst>
                              <p:cond delay="900"/>
                            </p:stCondLst>
                            <p:childTnLst>
                              <p:par>
                                <p:cTn id="113" presetID="42" presetClass="entr" presetSubtype="0" fill="hold" nodeType="afterEffect">
                                  <p:stCondLst>
                                    <p:cond delay="0"/>
                                  </p:stCondLst>
                                  <p:childTnLst>
                                    <p:set>
                                      <p:cBhvr>
                                        <p:cTn id="114" dur="1" fill="hold">
                                          <p:stCondLst>
                                            <p:cond delay="0"/>
                                          </p:stCondLst>
                                        </p:cTn>
                                        <p:tgtEl>
                                          <p:spTgt spid="10">
                                            <p:txEl>
                                              <p:pRg st="18" end="18"/>
                                            </p:txEl>
                                          </p:spTgt>
                                        </p:tgtEl>
                                        <p:attrNameLst>
                                          <p:attrName>style.visibility</p:attrName>
                                        </p:attrNameLst>
                                      </p:cBhvr>
                                      <p:to>
                                        <p:strVal val="visible"/>
                                      </p:to>
                                    </p:set>
                                    <p:animEffect transition="in" filter="fade">
                                      <p:cBhvr>
                                        <p:cTn id="115" dur="50"/>
                                        <p:tgtEl>
                                          <p:spTgt spid="10">
                                            <p:txEl>
                                              <p:pRg st="18" end="18"/>
                                            </p:txEl>
                                          </p:spTgt>
                                        </p:tgtEl>
                                      </p:cBhvr>
                                    </p:animEffect>
                                    <p:anim calcmode="lin" valueType="num">
                                      <p:cBhvr>
                                        <p:cTn id="116" dur="50" fill="hold"/>
                                        <p:tgtEl>
                                          <p:spTgt spid="10">
                                            <p:txEl>
                                              <p:pRg st="18" end="18"/>
                                            </p:txEl>
                                          </p:spTgt>
                                        </p:tgtEl>
                                        <p:attrNameLst>
                                          <p:attrName>ppt_x</p:attrName>
                                        </p:attrNameLst>
                                      </p:cBhvr>
                                      <p:tavLst>
                                        <p:tav tm="0">
                                          <p:val>
                                            <p:strVal val="#ppt_x"/>
                                          </p:val>
                                        </p:tav>
                                        <p:tav tm="100000">
                                          <p:val>
                                            <p:strVal val="#ppt_x"/>
                                          </p:val>
                                        </p:tav>
                                      </p:tavLst>
                                    </p:anim>
                                    <p:anim calcmode="lin" valueType="num">
                                      <p:cBhvr>
                                        <p:cTn id="117" dur="50" fill="hold"/>
                                        <p:tgtEl>
                                          <p:spTgt spid="10">
                                            <p:txEl>
                                              <p:pRg st="18" end="18"/>
                                            </p:txEl>
                                          </p:spTgt>
                                        </p:tgtEl>
                                        <p:attrNameLst>
                                          <p:attrName>ppt_y</p:attrName>
                                        </p:attrNameLst>
                                      </p:cBhvr>
                                      <p:tavLst>
                                        <p:tav tm="0">
                                          <p:val>
                                            <p:strVal val="#ppt_y+.1"/>
                                          </p:val>
                                        </p:tav>
                                        <p:tav tm="100000">
                                          <p:val>
                                            <p:strVal val="#ppt_y"/>
                                          </p:val>
                                        </p:tav>
                                      </p:tavLst>
                                    </p:anim>
                                  </p:childTnLst>
                                </p:cTn>
                              </p:par>
                            </p:childTnLst>
                          </p:cTn>
                        </p:par>
                        <p:par>
                          <p:cTn id="118" fill="hold">
                            <p:stCondLst>
                              <p:cond delay="950"/>
                            </p:stCondLst>
                            <p:childTnLst>
                              <p:par>
                                <p:cTn id="119" presetID="42" presetClass="entr" presetSubtype="0" fill="hold" nodeType="afterEffect">
                                  <p:stCondLst>
                                    <p:cond delay="0"/>
                                  </p:stCondLst>
                                  <p:childTnLst>
                                    <p:set>
                                      <p:cBhvr>
                                        <p:cTn id="120" dur="1" fill="hold">
                                          <p:stCondLst>
                                            <p:cond delay="0"/>
                                          </p:stCondLst>
                                        </p:cTn>
                                        <p:tgtEl>
                                          <p:spTgt spid="10">
                                            <p:txEl>
                                              <p:pRg st="19" end="19"/>
                                            </p:txEl>
                                          </p:spTgt>
                                        </p:tgtEl>
                                        <p:attrNameLst>
                                          <p:attrName>style.visibility</p:attrName>
                                        </p:attrNameLst>
                                      </p:cBhvr>
                                      <p:to>
                                        <p:strVal val="visible"/>
                                      </p:to>
                                    </p:set>
                                    <p:animEffect transition="in" filter="fade">
                                      <p:cBhvr>
                                        <p:cTn id="121" dur="50"/>
                                        <p:tgtEl>
                                          <p:spTgt spid="10">
                                            <p:txEl>
                                              <p:pRg st="19" end="19"/>
                                            </p:txEl>
                                          </p:spTgt>
                                        </p:tgtEl>
                                      </p:cBhvr>
                                    </p:animEffect>
                                    <p:anim calcmode="lin" valueType="num">
                                      <p:cBhvr>
                                        <p:cTn id="122" dur="50" fill="hold"/>
                                        <p:tgtEl>
                                          <p:spTgt spid="10">
                                            <p:txEl>
                                              <p:pRg st="19" end="19"/>
                                            </p:txEl>
                                          </p:spTgt>
                                        </p:tgtEl>
                                        <p:attrNameLst>
                                          <p:attrName>ppt_x</p:attrName>
                                        </p:attrNameLst>
                                      </p:cBhvr>
                                      <p:tavLst>
                                        <p:tav tm="0">
                                          <p:val>
                                            <p:strVal val="#ppt_x"/>
                                          </p:val>
                                        </p:tav>
                                        <p:tav tm="100000">
                                          <p:val>
                                            <p:strVal val="#ppt_x"/>
                                          </p:val>
                                        </p:tav>
                                      </p:tavLst>
                                    </p:anim>
                                    <p:anim calcmode="lin" valueType="num">
                                      <p:cBhvr>
                                        <p:cTn id="123" dur="50" fill="hold"/>
                                        <p:tgtEl>
                                          <p:spTgt spid="10">
                                            <p:txEl>
                                              <p:pRg st="19" end="19"/>
                                            </p:txEl>
                                          </p:spTgt>
                                        </p:tgtEl>
                                        <p:attrNameLst>
                                          <p:attrName>ppt_y</p:attrName>
                                        </p:attrNameLst>
                                      </p:cBhvr>
                                      <p:tavLst>
                                        <p:tav tm="0">
                                          <p:val>
                                            <p:strVal val="#ppt_y+.1"/>
                                          </p:val>
                                        </p:tav>
                                        <p:tav tm="100000">
                                          <p:val>
                                            <p:strVal val="#ppt_y"/>
                                          </p:val>
                                        </p:tav>
                                      </p:tavLst>
                                    </p:anim>
                                  </p:childTnLst>
                                </p:cTn>
                              </p:par>
                            </p:childTnLst>
                          </p:cTn>
                        </p:par>
                        <p:par>
                          <p:cTn id="124" fill="hold">
                            <p:stCondLst>
                              <p:cond delay="1000"/>
                            </p:stCondLst>
                            <p:childTnLst>
                              <p:par>
                                <p:cTn id="125" presetID="42" presetClass="entr" presetSubtype="0" fill="hold" nodeType="afterEffect">
                                  <p:stCondLst>
                                    <p:cond delay="0"/>
                                  </p:stCondLst>
                                  <p:childTnLst>
                                    <p:set>
                                      <p:cBhvr>
                                        <p:cTn id="126" dur="1" fill="hold">
                                          <p:stCondLst>
                                            <p:cond delay="0"/>
                                          </p:stCondLst>
                                        </p:cTn>
                                        <p:tgtEl>
                                          <p:spTgt spid="10">
                                            <p:txEl>
                                              <p:pRg st="20" end="20"/>
                                            </p:txEl>
                                          </p:spTgt>
                                        </p:tgtEl>
                                        <p:attrNameLst>
                                          <p:attrName>style.visibility</p:attrName>
                                        </p:attrNameLst>
                                      </p:cBhvr>
                                      <p:to>
                                        <p:strVal val="visible"/>
                                      </p:to>
                                    </p:set>
                                    <p:animEffect transition="in" filter="fade">
                                      <p:cBhvr>
                                        <p:cTn id="127" dur="50"/>
                                        <p:tgtEl>
                                          <p:spTgt spid="10">
                                            <p:txEl>
                                              <p:pRg st="20" end="20"/>
                                            </p:txEl>
                                          </p:spTgt>
                                        </p:tgtEl>
                                      </p:cBhvr>
                                    </p:animEffect>
                                    <p:anim calcmode="lin" valueType="num">
                                      <p:cBhvr>
                                        <p:cTn id="128" dur="50" fill="hold"/>
                                        <p:tgtEl>
                                          <p:spTgt spid="10">
                                            <p:txEl>
                                              <p:pRg st="20" end="20"/>
                                            </p:txEl>
                                          </p:spTgt>
                                        </p:tgtEl>
                                        <p:attrNameLst>
                                          <p:attrName>ppt_x</p:attrName>
                                        </p:attrNameLst>
                                      </p:cBhvr>
                                      <p:tavLst>
                                        <p:tav tm="0">
                                          <p:val>
                                            <p:strVal val="#ppt_x"/>
                                          </p:val>
                                        </p:tav>
                                        <p:tav tm="100000">
                                          <p:val>
                                            <p:strVal val="#ppt_x"/>
                                          </p:val>
                                        </p:tav>
                                      </p:tavLst>
                                    </p:anim>
                                    <p:anim calcmode="lin" valueType="num">
                                      <p:cBhvr>
                                        <p:cTn id="129" dur="50" fill="hold"/>
                                        <p:tgtEl>
                                          <p:spTgt spid="10">
                                            <p:txEl>
                                              <p:pRg st="20" end="20"/>
                                            </p:txEl>
                                          </p:spTgt>
                                        </p:tgtEl>
                                        <p:attrNameLst>
                                          <p:attrName>ppt_y</p:attrName>
                                        </p:attrNameLst>
                                      </p:cBhvr>
                                      <p:tavLst>
                                        <p:tav tm="0">
                                          <p:val>
                                            <p:strVal val="#ppt_y+.1"/>
                                          </p:val>
                                        </p:tav>
                                        <p:tav tm="100000">
                                          <p:val>
                                            <p:strVal val="#ppt_y"/>
                                          </p:val>
                                        </p:tav>
                                      </p:tavLst>
                                    </p:anim>
                                  </p:childTnLst>
                                </p:cTn>
                              </p:par>
                            </p:childTnLst>
                          </p:cTn>
                        </p:par>
                        <p:par>
                          <p:cTn id="130" fill="hold">
                            <p:stCondLst>
                              <p:cond delay="1050"/>
                            </p:stCondLst>
                            <p:childTnLst>
                              <p:par>
                                <p:cTn id="131" presetID="42" presetClass="entr" presetSubtype="0" fill="hold" nodeType="afterEffect">
                                  <p:stCondLst>
                                    <p:cond delay="0"/>
                                  </p:stCondLst>
                                  <p:childTnLst>
                                    <p:set>
                                      <p:cBhvr>
                                        <p:cTn id="132" dur="1" fill="hold">
                                          <p:stCondLst>
                                            <p:cond delay="0"/>
                                          </p:stCondLst>
                                        </p:cTn>
                                        <p:tgtEl>
                                          <p:spTgt spid="10">
                                            <p:txEl>
                                              <p:pRg st="21" end="21"/>
                                            </p:txEl>
                                          </p:spTgt>
                                        </p:tgtEl>
                                        <p:attrNameLst>
                                          <p:attrName>style.visibility</p:attrName>
                                        </p:attrNameLst>
                                      </p:cBhvr>
                                      <p:to>
                                        <p:strVal val="visible"/>
                                      </p:to>
                                    </p:set>
                                    <p:animEffect transition="in" filter="fade">
                                      <p:cBhvr>
                                        <p:cTn id="133" dur="50"/>
                                        <p:tgtEl>
                                          <p:spTgt spid="10">
                                            <p:txEl>
                                              <p:pRg st="21" end="21"/>
                                            </p:txEl>
                                          </p:spTgt>
                                        </p:tgtEl>
                                      </p:cBhvr>
                                    </p:animEffect>
                                    <p:anim calcmode="lin" valueType="num">
                                      <p:cBhvr>
                                        <p:cTn id="134" dur="50" fill="hold"/>
                                        <p:tgtEl>
                                          <p:spTgt spid="10">
                                            <p:txEl>
                                              <p:pRg st="21" end="21"/>
                                            </p:txEl>
                                          </p:spTgt>
                                        </p:tgtEl>
                                        <p:attrNameLst>
                                          <p:attrName>ppt_x</p:attrName>
                                        </p:attrNameLst>
                                      </p:cBhvr>
                                      <p:tavLst>
                                        <p:tav tm="0">
                                          <p:val>
                                            <p:strVal val="#ppt_x"/>
                                          </p:val>
                                        </p:tav>
                                        <p:tav tm="100000">
                                          <p:val>
                                            <p:strVal val="#ppt_x"/>
                                          </p:val>
                                        </p:tav>
                                      </p:tavLst>
                                    </p:anim>
                                    <p:anim calcmode="lin" valueType="num">
                                      <p:cBhvr>
                                        <p:cTn id="135" dur="50" fill="hold"/>
                                        <p:tgtEl>
                                          <p:spTgt spid="10">
                                            <p:txEl>
                                              <p:pRg st="21" end="21"/>
                                            </p:txEl>
                                          </p:spTgt>
                                        </p:tgtEl>
                                        <p:attrNameLst>
                                          <p:attrName>ppt_y</p:attrName>
                                        </p:attrNameLst>
                                      </p:cBhvr>
                                      <p:tavLst>
                                        <p:tav tm="0">
                                          <p:val>
                                            <p:strVal val="#ppt_y+.1"/>
                                          </p:val>
                                        </p:tav>
                                        <p:tav tm="100000">
                                          <p:val>
                                            <p:strVal val="#ppt_y"/>
                                          </p:val>
                                        </p:tav>
                                      </p:tavLst>
                                    </p:anim>
                                  </p:childTnLst>
                                </p:cTn>
                              </p:par>
                            </p:childTnLst>
                          </p:cTn>
                        </p:par>
                        <p:par>
                          <p:cTn id="136" fill="hold">
                            <p:stCondLst>
                              <p:cond delay="1100"/>
                            </p:stCondLst>
                            <p:childTnLst>
                              <p:par>
                                <p:cTn id="137" presetID="42" presetClass="entr" presetSubtype="0" fill="hold" nodeType="afterEffect">
                                  <p:stCondLst>
                                    <p:cond delay="0"/>
                                  </p:stCondLst>
                                  <p:childTnLst>
                                    <p:set>
                                      <p:cBhvr>
                                        <p:cTn id="138" dur="1" fill="hold">
                                          <p:stCondLst>
                                            <p:cond delay="0"/>
                                          </p:stCondLst>
                                        </p:cTn>
                                        <p:tgtEl>
                                          <p:spTgt spid="10">
                                            <p:txEl>
                                              <p:pRg st="22" end="22"/>
                                            </p:txEl>
                                          </p:spTgt>
                                        </p:tgtEl>
                                        <p:attrNameLst>
                                          <p:attrName>style.visibility</p:attrName>
                                        </p:attrNameLst>
                                      </p:cBhvr>
                                      <p:to>
                                        <p:strVal val="visible"/>
                                      </p:to>
                                    </p:set>
                                    <p:animEffect transition="in" filter="fade">
                                      <p:cBhvr>
                                        <p:cTn id="139" dur="50"/>
                                        <p:tgtEl>
                                          <p:spTgt spid="10">
                                            <p:txEl>
                                              <p:pRg st="22" end="22"/>
                                            </p:txEl>
                                          </p:spTgt>
                                        </p:tgtEl>
                                      </p:cBhvr>
                                    </p:animEffect>
                                    <p:anim calcmode="lin" valueType="num">
                                      <p:cBhvr>
                                        <p:cTn id="140" dur="50" fill="hold"/>
                                        <p:tgtEl>
                                          <p:spTgt spid="10">
                                            <p:txEl>
                                              <p:pRg st="22" end="22"/>
                                            </p:txEl>
                                          </p:spTgt>
                                        </p:tgtEl>
                                        <p:attrNameLst>
                                          <p:attrName>ppt_x</p:attrName>
                                        </p:attrNameLst>
                                      </p:cBhvr>
                                      <p:tavLst>
                                        <p:tav tm="0">
                                          <p:val>
                                            <p:strVal val="#ppt_x"/>
                                          </p:val>
                                        </p:tav>
                                        <p:tav tm="100000">
                                          <p:val>
                                            <p:strVal val="#ppt_x"/>
                                          </p:val>
                                        </p:tav>
                                      </p:tavLst>
                                    </p:anim>
                                    <p:anim calcmode="lin" valueType="num">
                                      <p:cBhvr>
                                        <p:cTn id="141" dur="50" fill="hold"/>
                                        <p:tgtEl>
                                          <p:spTgt spid="10">
                                            <p:txEl>
                                              <p:pRg st="22" end="22"/>
                                            </p:txEl>
                                          </p:spTgt>
                                        </p:tgtEl>
                                        <p:attrNameLst>
                                          <p:attrName>ppt_y</p:attrName>
                                        </p:attrNameLst>
                                      </p:cBhvr>
                                      <p:tavLst>
                                        <p:tav tm="0">
                                          <p:val>
                                            <p:strVal val="#ppt_y+.1"/>
                                          </p:val>
                                        </p:tav>
                                        <p:tav tm="100000">
                                          <p:val>
                                            <p:strVal val="#ppt_y"/>
                                          </p:val>
                                        </p:tav>
                                      </p:tavLst>
                                    </p:anim>
                                  </p:childTnLst>
                                </p:cTn>
                              </p:par>
                            </p:childTnLst>
                          </p:cTn>
                        </p:par>
                        <p:par>
                          <p:cTn id="142" fill="hold">
                            <p:stCondLst>
                              <p:cond delay="1150"/>
                            </p:stCondLst>
                            <p:childTnLst>
                              <p:par>
                                <p:cTn id="143" presetID="42" presetClass="entr" presetSubtype="0" fill="hold" nodeType="afterEffect">
                                  <p:stCondLst>
                                    <p:cond delay="0"/>
                                  </p:stCondLst>
                                  <p:childTnLst>
                                    <p:set>
                                      <p:cBhvr>
                                        <p:cTn id="144" dur="1" fill="hold">
                                          <p:stCondLst>
                                            <p:cond delay="0"/>
                                          </p:stCondLst>
                                        </p:cTn>
                                        <p:tgtEl>
                                          <p:spTgt spid="10">
                                            <p:txEl>
                                              <p:pRg st="23" end="23"/>
                                            </p:txEl>
                                          </p:spTgt>
                                        </p:tgtEl>
                                        <p:attrNameLst>
                                          <p:attrName>style.visibility</p:attrName>
                                        </p:attrNameLst>
                                      </p:cBhvr>
                                      <p:to>
                                        <p:strVal val="visible"/>
                                      </p:to>
                                    </p:set>
                                    <p:animEffect transition="in" filter="fade">
                                      <p:cBhvr>
                                        <p:cTn id="145" dur="50"/>
                                        <p:tgtEl>
                                          <p:spTgt spid="10">
                                            <p:txEl>
                                              <p:pRg st="23" end="23"/>
                                            </p:txEl>
                                          </p:spTgt>
                                        </p:tgtEl>
                                      </p:cBhvr>
                                    </p:animEffect>
                                    <p:anim calcmode="lin" valueType="num">
                                      <p:cBhvr>
                                        <p:cTn id="146" dur="50" fill="hold"/>
                                        <p:tgtEl>
                                          <p:spTgt spid="10">
                                            <p:txEl>
                                              <p:pRg st="23" end="23"/>
                                            </p:txEl>
                                          </p:spTgt>
                                        </p:tgtEl>
                                        <p:attrNameLst>
                                          <p:attrName>ppt_x</p:attrName>
                                        </p:attrNameLst>
                                      </p:cBhvr>
                                      <p:tavLst>
                                        <p:tav tm="0">
                                          <p:val>
                                            <p:strVal val="#ppt_x"/>
                                          </p:val>
                                        </p:tav>
                                        <p:tav tm="100000">
                                          <p:val>
                                            <p:strVal val="#ppt_x"/>
                                          </p:val>
                                        </p:tav>
                                      </p:tavLst>
                                    </p:anim>
                                    <p:anim calcmode="lin" valueType="num">
                                      <p:cBhvr>
                                        <p:cTn id="147" dur="50" fill="hold"/>
                                        <p:tgtEl>
                                          <p:spTgt spid="10">
                                            <p:txEl>
                                              <p:pRg st="23" end="23"/>
                                            </p:txEl>
                                          </p:spTgt>
                                        </p:tgtEl>
                                        <p:attrNameLst>
                                          <p:attrName>ppt_y</p:attrName>
                                        </p:attrNameLst>
                                      </p:cBhvr>
                                      <p:tavLst>
                                        <p:tav tm="0">
                                          <p:val>
                                            <p:strVal val="#ppt_y+.1"/>
                                          </p:val>
                                        </p:tav>
                                        <p:tav tm="100000">
                                          <p:val>
                                            <p:strVal val="#ppt_y"/>
                                          </p:val>
                                        </p:tav>
                                      </p:tavLst>
                                    </p:anim>
                                  </p:childTnLst>
                                </p:cTn>
                              </p:par>
                            </p:childTnLst>
                          </p:cTn>
                        </p:par>
                        <p:par>
                          <p:cTn id="148" fill="hold">
                            <p:stCondLst>
                              <p:cond delay="1200"/>
                            </p:stCondLst>
                            <p:childTnLst>
                              <p:par>
                                <p:cTn id="149" presetID="42" presetClass="entr" presetSubtype="0" fill="hold" nodeType="afterEffect">
                                  <p:stCondLst>
                                    <p:cond delay="0"/>
                                  </p:stCondLst>
                                  <p:childTnLst>
                                    <p:set>
                                      <p:cBhvr>
                                        <p:cTn id="150" dur="1" fill="hold">
                                          <p:stCondLst>
                                            <p:cond delay="0"/>
                                          </p:stCondLst>
                                        </p:cTn>
                                        <p:tgtEl>
                                          <p:spTgt spid="10">
                                            <p:txEl>
                                              <p:pRg st="24" end="24"/>
                                            </p:txEl>
                                          </p:spTgt>
                                        </p:tgtEl>
                                        <p:attrNameLst>
                                          <p:attrName>style.visibility</p:attrName>
                                        </p:attrNameLst>
                                      </p:cBhvr>
                                      <p:to>
                                        <p:strVal val="visible"/>
                                      </p:to>
                                    </p:set>
                                    <p:animEffect transition="in" filter="fade">
                                      <p:cBhvr>
                                        <p:cTn id="151" dur="50"/>
                                        <p:tgtEl>
                                          <p:spTgt spid="10">
                                            <p:txEl>
                                              <p:pRg st="24" end="24"/>
                                            </p:txEl>
                                          </p:spTgt>
                                        </p:tgtEl>
                                      </p:cBhvr>
                                    </p:animEffect>
                                    <p:anim calcmode="lin" valueType="num">
                                      <p:cBhvr>
                                        <p:cTn id="152" dur="50" fill="hold"/>
                                        <p:tgtEl>
                                          <p:spTgt spid="10">
                                            <p:txEl>
                                              <p:pRg st="24" end="24"/>
                                            </p:txEl>
                                          </p:spTgt>
                                        </p:tgtEl>
                                        <p:attrNameLst>
                                          <p:attrName>ppt_x</p:attrName>
                                        </p:attrNameLst>
                                      </p:cBhvr>
                                      <p:tavLst>
                                        <p:tav tm="0">
                                          <p:val>
                                            <p:strVal val="#ppt_x"/>
                                          </p:val>
                                        </p:tav>
                                        <p:tav tm="100000">
                                          <p:val>
                                            <p:strVal val="#ppt_x"/>
                                          </p:val>
                                        </p:tav>
                                      </p:tavLst>
                                    </p:anim>
                                    <p:anim calcmode="lin" valueType="num">
                                      <p:cBhvr>
                                        <p:cTn id="153" dur="50" fill="hold"/>
                                        <p:tgtEl>
                                          <p:spTgt spid="10">
                                            <p:txEl>
                                              <p:pRg st="24" end="24"/>
                                            </p:txEl>
                                          </p:spTgt>
                                        </p:tgtEl>
                                        <p:attrNameLst>
                                          <p:attrName>ppt_y</p:attrName>
                                        </p:attrNameLst>
                                      </p:cBhvr>
                                      <p:tavLst>
                                        <p:tav tm="0">
                                          <p:val>
                                            <p:strVal val="#ppt_y+.1"/>
                                          </p:val>
                                        </p:tav>
                                        <p:tav tm="100000">
                                          <p:val>
                                            <p:strVal val="#ppt_y"/>
                                          </p:val>
                                        </p:tav>
                                      </p:tavLst>
                                    </p:anim>
                                  </p:childTnLst>
                                </p:cTn>
                              </p:par>
                            </p:childTnLst>
                          </p:cTn>
                        </p:par>
                        <p:par>
                          <p:cTn id="154" fill="hold">
                            <p:stCondLst>
                              <p:cond delay="1250"/>
                            </p:stCondLst>
                            <p:childTnLst>
                              <p:par>
                                <p:cTn id="155" presetID="42" presetClass="entr" presetSubtype="0" fill="hold" nodeType="afterEffect">
                                  <p:stCondLst>
                                    <p:cond delay="0"/>
                                  </p:stCondLst>
                                  <p:childTnLst>
                                    <p:set>
                                      <p:cBhvr>
                                        <p:cTn id="156" dur="1" fill="hold">
                                          <p:stCondLst>
                                            <p:cond delay="0"/>
                                          </p:stCondLst>
                                        </p:cTn>
                                        <p:tgtEl>
                                          <p:spTgt spid="10">
                                            <p:txEl>
                                              <p:pRg st="25" end="25"/>
                                            </p:txEl>
                                          </p:spTgt>
                                        </p:tgtEl>
                                        <p:attrNameLst>
                                          <p:attrName>style.visibility</p:attrName>
                                        </p:attrNameLst>
                                      </p:cBhvr>
                                      <p:to>
                                        <p:strVal val="visible"/>
                                      </p:to>
                                    </p:set>
                                    <p:animEffect transition="in" filter="fade">
                                      <p:cBhvr>
                                        <p:cTn id="157" dur="50"/>
                                        <p:tgtEl>
                                          <p:spTgt spid="10">
                                            <p:txEl>
                                              <p:pRg st="25" end="25"/>
                                            </p:txEl>
                                          </p:spTgt>
                                        </p:tgtEl>
                                      </p:cBhvr>
                                    </p:animEffect>
                                    <p:anim calcmode="lin" valueType="num">
                                      <p:cBhvr>
                                        <p:cTn id="158" dur="50" fill="hold"/>
                                        <p:tgtEl>
                                          <p:spTgt spid="10">
                                            <p:txEl>
                                              <p:pRg st="25" end="25"/>
                                            </p:txEl>
                                          </p:spTgt>
                                        </p:tgtEl>
                                        <p:attrNameLst>
                                          <p:attrName>ppt_x</p:attrName>
                                        </p:attrNameLst>
                                      </p:cBhvr>
                                      <p:tavLst>
                                        <p:tav tm="0">
                                          <p:val>
                                            <p:strVal val="#ppt_x"/>
                                          </p:val>
                                        </p:tav>
                                        <p:tav tm="100000">
                                          <p:val>
                                            <p:strVal val="#ppt_x"/>
                                          </p:val>
                                        </p:tav>
                                      </p:tavLst>
                                    </p:anim>
                                    <p:anim calcmode="lin" valueType="num">
                                      <p:cBhvr>
                                        <p:cTn id="159" dur="50" fill="hold"/>
                                        <p:tgtEl>
                                          <p:spTgt spid="10">
                                            <p:txEl>
                                              <p:pRg st="25" end="25"/>
                                            </p:txEl>
                                          </p:spTgt>
                                        </p:tgtEl>
                                        <p:attrNameLst>
                                          <p:attrName>ppt_y</p:attrName>
                                        </p:attrNameLst>
                                      </p:cBhvr>
                                      <p:tavLst>
                                        <p:tav tm="0">
                                          <p:val>
                                            <p:strVal val="#ppt_y+.1"/>
                                          </p:val>
                                        </p:tav>
                                        <p:tav tm="100000">
                                          <p:val>
                                            <p:strVal val="#ppt_y"/>
                                          </p:val>
                                        </p:tav>
                                      </p:tavLst>
                                    </p:anim>
                                  </p:childTnLst>
                                </p:cTn>
                              </p:par>
                            </p:childTnLst>
                          </p:cTn>
                        </p:par>
                        <p:par>
                          <p:cTn id="160" fill="hold">
                            <p:stCondLst>
                              <p:cond delay="1300"/>
                            </p:stCondLst>
                            <p:childTnLst>
                              <p:par>
                                <p:cTn id="161" presetID="42" presetClass="entr" presetSubtype="0" fill="hold" nodeType="afterEffect">
                                  <p:stCondLst>
                                    <p:cond delay="0"/>
                                  </p:stCondLst>
                                  <p:childTnLst>
                                    <p:set>
                                      <p:cBhvr>
                                        <p:cTn id="162" dur="1" fill="hold">
                                          <p:stCondLst>
                                            <p:cond delay="0"/>
                                          </p:stCondLst>
                                        </p:cTn>
                                        <p:tgtEl>
                                          <p:spTgt spid="10">
                                            <p:txEl>
                                              <p:pRg st="26" end="26"/>
                                            </p:txEl>
                                          </p:spTgt>
                                        </p:tgtEl>
                                        <p:attrNameLst>
                                          <p:attrName>style.visibility</p:attrName>
                                        </p:attrNameLst>
                                      </p:cBhvr>
                                      <p:to>
                                        <p:strVal val="visible"/>
                                      </p:to>
                                    </p:set>
                                    <p:animEffect transition="in" filter="fade">
                                      <p:cBhvr>
                                        <p:cTn id="163" dur="50"/>
                                        <p:tgtEl>
                                          <p:spTgt spid="10">
                                            <p:txEl>
                                              <p:pRg st="26" end="26"/>
                                            </p:txEl>
                                          </p:spTgt>
                                        </p:tgtEl>
                                      </p:cBhvr>
                                    </p:animEffect>
                                    <p:anim calcmode="lin" valueType="num">
                                      <p:cBhvr>
                                        <p:cTn id="164" dur="50" fill="hold"/>
                                        <p:tgtEl>
                                          <p:spTgt spid="10">
                                            <p:txEl>
                                              <p:pRg st="26" end="26"/>
                                            </p:txEl>
                                          </p:spTgt>
                                        </p:tgtEl>
                                        <p:attrNameLst>
                                          <p:attrName>ppt_x</p:attrName>
                                        </p:attrNameLst>
                                      </p:cBhvr>
                                      <p:tavLst>
                                        <p:tav tm="0">
                                          <p:val>
                                            <p:strVal val="#ppt_x"/>
                                          </p:val>
                                        </p:tav>
                                        <p:tav tm="100000">
                                          <p:val>
                                            <p:strVal val="#ppt_x"/>
                                          </p:val>
                                        </p:tav>
                                      </p:tavLst>
                                    </p:anim>
                                    <p:anim calcmode="lin" valueType="num">
                                      <p:cBhvr>
                                        <p:cTn id="165" dur="50" fill="hold"/>
                                        <p:tgtEl>
                                          <p:spTgt spid="10">
                                            <p:txEl>
                                              <p:pRg st="26" end="26"/>
                                            </p:txEl>
                                          </p:spTgt>
                                        </p:tgtEl>
                                        <p:attrNameLst>
                                          <p:attrName>ppt_y</p:attrName>
                                        </p:attrNameLst>
                                      </p:cBhvr>
                                      <p:tavLst>
                                        <p:tav tm="0">
                                          <p:val>
                                            <p:strVal val="#ppt_y+.1"/>
                                          </p:val>
                                        </p:tav>
                                        <p:tav tm="100000">
                                          <p:val>
                                            <p:strVal val="#ppt_y"/>
                                          </p:val>
                                        </p:tav>
                                      </p:tavLst>
                                    </p:anim>
                                  </p:childTnLst>
                                </p:cTn>
                              </p:par>
                            </p:childTnLst>
                          </p:cTn>
                        </p:par>
                        <p:par>
                          <p:cTn id="166" fill="hold">
                            <p:stCondLst>
                              <p:cond delay="1350"/>
                            </p:stCondLst>
                            <p:childTnLst>
                              <p:par>
                                <p:cTn id="167" presetID="42" presetClass="entr" presetSubtype="0" fill="hold" nodeType="afterEffect">
                                  <p:stCondLst>
                                    <p:cond delay="0"/>
                                  </p:stCondLst>
                                  <p:childTnLst>
                                    <p:set>
                                      <p:cBhvr>
                                        <p:cTn id="168" dur="1" fill="hold">
                                          <p:stCondLst>
                                            <p:cond delay="0"/>
                                          </p:stCondLst>
                                        </p:cTn>
                                        <p:tgtEl>
                                          <p:spTgt spid="10">
                                            <p:txEl>
                                              <p:pRg st="27" end="27"/>
                                            </p:txEl>
                                          </p:spTgt>
                                        </p:tgtEl>
                                        <p:attrNameLst>
                                          <p:attrName>style.visibility</p:attrName>
                                        </p:attrNameLst>
                                      </p:cBhvr>
                                      <p:to>
                                        <p:strVal val="visible"/>
                                      </p:to>
                                    </p:set>
                                    <p:animEffect transition="in" filter="fade">
                                      <p:cBhvr>
                                        <p:cTn id="169" dur="50"/>
                                        <p:tgtEl>
                                          <p:spTgt spid="10">
                                            <p:txEl>
                                              <p:pRg st="27" end="27"/>
                                            </p:txEl>
                                          </p:spTgt>
                                        </p:tgtEl>
                                      </p:cBhvr>
                                    </p:animEffect>
                                    <p:anim calcmode="lin" valueType="num">
                                      <p:cBhvr>
                                        <p:cTn id="170" dur="50" fill="hold"/>
                                        <p:tgtEl>
                                          <p:spTgt spid="10">
                                            <p:txEl>
                                              <p:pRg st="27" end="27"/>
                                            </p:txEl>
                                          </p:spTgt>
                                        </p:tgtEl>
                                        <p:attrNameLst>
                                          <p:attrName>ppt_x</p:attrName>
                                        </p:attrNameLst>
                                      </p:cBhvr>
                                      <p:tavLst>
                                        <p:tav tm="0">
                                          <p:val>
                                            <p:strVal val="#ppt_x"/>
                                          </p:val>
                                        </p:tav>
                                        <p:tav tm="100000">
                                          <p:val>
                                            <p:strVal val="#ppt_x"/>
                                          </p:val>
                                        </p:tav>
                                      </p:tavLst>
                                    </p:anim>
                                    <p:anim calcmode="lin" valueType="num">
                                      <p:cBhvr>
                                        <p:cTn id="171" dur="50" fill="hold"/>
                                        <p:tgtEl>
                                          <p:spTgt spid="10">
                                            <p:txEl>
                                              <p:pRg st="27" end="27"/>
                                            </p:txEl>
                                          </p:spTgt>
                                        </p:tgtEl>
                                        <p:attrNameLst>
                                          <p:attrName>ppt_y</p:attrName>
                                        </p:attrNameLst>
                                      </p:cBhvr>
                                      <p:tavLst>
                                        <p:tav tm="0">
                                          <p:val>
                                            <p:strVal val="#ppt_y+.1"/>
                                          </p:val>
                                        </p:tav>
                                        <p:tav tm="100000">
                                          <p:val>
                                            <p:strVal val="#ppt_y"/>
                                          </p:val>
                                        </p:tav>
                                      </p:tavLst>
                                    </p:anim>
                                  </p:childTnLst>
                                </p:cTn>
                              </p:par>
                            </p:childTnLst>
                          </p:cTn>
                        </p:par>
                        <p:par>
                          <p:cTn id="172" fill="hold">
                            <p:stCondLst>
                              <p:cond delay="1400"/>
                            </p:stCondLst>
                            <p:childTnLst>
                              <p:par>
                                <p:cTn id="173" presetID="42" presetClass="entr" presetSubtype="0" fill="hold" nodeType="afterEffect">
                                  <p:stCondLst>
                                    <p:cond delay="0"/>
                                  </p:stCondLst>
                                  <p:childTnLst>
                                    <p:set>
                                      <p:cBhvr>
                                        <p:cTn id="174" dur="1" fill="hold">
                                          <p:stCondLst>
                                            <p:cond delay="0"/>
                                          </p:stCondLst>
                                        </p:cTn>
                                        <p:tgtEl>
                                          <p:spTgt spid="10">
                                            <p:txEl>
                                              <p:pRg st="28" end="28"/>
                                            </p:txEl>
                                          </p:spTgt>
                                        </p:tgtEl>
                                        <p:attrNameLst>
                                          <p:attrName>style.visibility</p:attrName>
                                        </p:attrNameLst>
                                      </p:cBhvr>
                                      <p:to>
                                        <p:strVal val="visible"/>
                                      </p:to>
                                    </p:set>
                                    <p:animEffect transition="in" filter="fade">
                                      <p:cBhvr>
                                        <p:cTn id="175" dur="50"/>
                                        <p:tgtEl>
                                          <p:spTgt spid="10">
                                            <p:txEl>
                                              <p:pRg st="28" end="28"/>
                                            </p:txEl>
                                          </p:spTgt>
                                        </p:tgtEl>
                                      </p:cBhvr>
                                    </p:animEffect>
                                    <p:anim calcmode="lin" valueType="num">
                                      <p:cBhvr>
                                        <p:cTn id="176" dur="50" fill="hold"/>
                                        <p:tgtEl>
                                          <p:spTgt spid="10">
                                            <p:txEl>
                                              <p:pRg st="28" end="28"/>
                                            </p:txEl>
                                          </p:spTgt>
                                        </p:tgtEl>
                                        <p:attrNameLst>
                                          <p:attrName>ppt_x</p:attrName>
                                        </p:attrNameLst>
                                      </p:cBhvr>
                                      <p:tavLst>
                                        <p:tav tm="0">
                                          <p:val>
                                            <p:strVal val="#ppt_x"/>
                                          </p:val>
                                        </p:tav>
                                        <p:tav tm="100000">
                                          <p:val>
                                            <p:strVal val="#ppt_x"/>
                                          </p:val>
                                        </p:tav>
                                      </p:tavLst>
                                    </p:anim>
                                    <p:anim calcmode="lin" valueType="num">
                                      <p:cBhvr>
                                        <p:cTn id="177" dur="50" fill="hold"/>
                                        <p:tgtEl>
                                          <p:spTgt spid="10">
                                            <p:txEl>
                                              <p:pRg st="28" end="28"/>
                                            </p:txEl>
                                          </p:spTgt>
                                        </p:tgtEl>
                                        <p:attrNameLst>
                                          <p:attrName>ppt_y</p:attrName>
                                        </p:attrNameLst>
                                      </p:cBhvr>
                                      <p:tavLst>
                                        <p:tav tm="0">
                                          <p:val>
                                            <p:strVal val="#ppt_y+.1"/>
                                          </p:val>
                                        </p:tav>
                                        <p:tav tm="100000">
                                          <p:val>
                                            <p:strVal val="#ppt_y"/>
                                          </p:val>
                                        </p:tav>
                                      </p:tavLst>
                                    </p:anim>
                                  </p:childTnLst>
                                </p:cTn>
                              </p:par>
                            </p:childTnLst>
                          </p:cTn>
                        </p:par>
                        <p:par>
                          <p:cTn id="178" fill="hold">
                            <p:stCondLst>
                              <p:cond delay="1450"/>
                            </p:stCondLst>
                            <p:childTnLst>
                              <p:par>
                                <p:cTn id="179" presetID="42" presetClass="entr" presetSubtype="0" fill="hold" nodeType="afterEffect">
                                  <p:stCondLst>
                                    <p:cond delay="0"/>
                                  </p:stCondLst>
                                  <p:childTnLst>
                                    <p:set>
                                      <p:cBhvr>
                                        <p:cTn id="180" dur="1" fill="hold">
                                          <p:stCondLst>
                                            <p:cond delay="0"/>
                                          </p:stCondLst>
                                        </p:cTn>
                                        <p:tgtEl>
                                          <p:spTgt spid="10">
                                            <p:txEl>
                                              <p:pRg st="29" end="29"/>
                                            </p:txEl>
                                          </p:spTgt>
                                        </p:tgtEl>
                                        <p:attrNameLst>
                                          <p:attrName>style.visibility</p:attrName>
                                        </p:attrNameLst>
                                      </p:cBhvr>
                                      <p:to>
                                        <p:strVal val="visible"/>
                                      </p:to>
                                    </p:set>
                                    <p:animEffect transition="in" filter="fade">
                                      <p:cBhvr>
                                        <p:cTn id="181" dur="50"/>
                                        <p:tgtEl>
                                          <p:spTgt spid="10">
                                            <p:txEl>
                                              <p:pRg st="29" end="29"/>
                                            </p:txEl>
                                          </p:spTgt>
                                        </p:tgtEl>
                                      </p:cBhvr>
                                    </p:animEffect>
                                    <p:anim calcmode="lin" valueType="num">
                                      <p:cBhvr>
                                        <p:cTn id="182" dur="50" fill="hold"/>
                                        <p:tgtEl>
                                          <p:spTgt spid="10">
                                            <p:txEl>
                                              <p:pRg st="29" end="29"/>
                                            </p:txEl>
                                          </p:spTgt>
                                        </p:tgtEl>
                                        <p:attrNameLst>
                                          <p:attrName>ppt_x</p:attrName>
                                        </p:attrNameLst>
                                      </p:cBhvr>
                                      <p:tavLst>
                                        <p:tav tm="0">
                                          <p:val>
                                            <p:strVal val="#ppt_x"/>
                                          </p:val>
                                        </p:tav>
                                        <p:tav tm="100000">
                                          <p:val>
                                            <p:strVal val="#ppt_x"/>
                                          </p:val>
                                        </p:tav>
                                      </p:tavLst>
                                    </p:anim>
                                    <p:anim calcmode="lin" valueType="num">
                                      <p:cBhvr>
                                        <p:cTn id="183" dur="50" fill="hold"/>
                                        <p:tgtEl>
                                          <p:spTgt spid="10">
                                            <p:txEl>
                                              <p:pRg st="29" end="29"/>
                                            </p:txEl>
                                          </p:spTgt>
                                        </p:tgtEl>
                                        <p:attrNameLst>
                                          <p:attrName>ppt_y</p:attrName>
                                        </p:attrNameLst>
                                      </p:cBhvr>
                                      <p:tavLst>
                                        <p:tav tm="0">
                                          <p:val>
                                            <p:strVal val="#ppt_y+.1"/>
                                          </p:val>
                                        </p:tav>
                                        <p:tav tm="100000">
                                          <p:val>
                                            <p:strVal val="#ppt_y"/>
                                          </p:val>
                                        </p:tav>
                                      </p:tavLst>
                                    </p:anim>
                                  </p:childTnLst>
                                </p:cTn>
                              </p:par>
                            </p:childTnLst>
                          </p:cTn>
                        </p:par>
                        <p:par>
                          <p:cTn id="184" fill="hold">
                            <p:stCondLst>
                              <p:cond delay="1500"/>
                            </p:stCondLst>
                            <p:childTnLst>
                              <p:par>
                                <p:cTn id="185" presetID="42" presetClass="entr" presetSubtype="0" fill="hold" nodeType="afterEffect">
                                  <p:stCondLst>
                                    <p:cond delay="0"/>
                                  </p:stCondLst>
                                  <p:childTnLst>
                                    <p:set>
                                      <p:cBhvr>
                                        <p:cTn id="186" dur="1" fill="hold">
                                          <p:stCondLst>
                                            <p:cond delay="0"/>
                                          </p:stCondLst>
                                        </p:cTn>
                                        <p:tgtEl>
                                          <p:spTgt spid="10">
                                            <p:txEl>
                                              <p:pRg st="30" end="30"/>
                                            </p:txEl>
                                          </p:spTgt>
                                        </p:tgtEl>
                                        <p:attrNameLst>
                                          <p:attrName>style.visibility</p:attrName>
                                        </p:attrNameLst>
                                      </p:cBhvr>
                                      <p:to>
                                        <p:strVal val="visible"/>
                                      </p:to>
                                    </p:set>
                                    <p:animEffect transition="in" filter="fade">
                                      <p:cBhvr>
                                        <p:cTn id="187" dur="50"/>
                                        <p:tgtEl>
                                          <p:spTgt spid="10">
                                            <p:txEl>
                                              <p:pRg st="30" end="30"/>
                                            </p:txEl>
                                          </p:spTgt>
                                        </p:tgtEl>
                                      </p:cBhvr>
                                    </p:animEffect>
                                    <p:anim calcmode="lin" valueType="num">
                                      <p:cBhvr>
                                        <p:cTn id="188" dur="50" fill="hold"/>
                                        <p:tgtEl>
                                          <p:spTgt spid="10">
                                            <p:txEl>
                                              <p:pRg st="30" end="30"/>
                                            </p:txEl>
                                          </p:spTgt>
                                        </p:tgtEl>
                                        <p:attrNameLst>
                                          <p:attrName>ppt_x</p:attrName>
                                        </p:attrNameLst>
                                      </p:cBhvr>
                                      <p:tavLst>
                                        <p:tav tm="0">
                                          <p:val>
                                            <p:strVal val="#ppt_x"/>
                                          </p:val>
                                        </p:tav>
                                        <p:tav tm="100000">
                                          <p:val>
                                            <p:strVal val="#ppt_x"/>
                                          </p:val>
                                        </p:tav>
                                      </p:tavLst>
                                    </p:anim>
                                    <p:anim calcmode="lin" valueType="num">
                                      <p:cBhvr>
                                        <p:cTn id="189" dur="50" fill="hold"/>
                                        <p:tgtEl>
                                          <p:spTgt spid="10">
                                            <p:txEl>
                                              <p:pRg st="30" end="30"/>
                                            </p:txEl>
                                          </p:spTgt>
                                        </p:tgtEl>
                                        <p:attrNameLst>
                                          <p:attrName>ppt_y</p:attrName>
                                        </p:attrNameLst>
                                      </p:cBhvr>
                                      <p:tavLst>
                                        <p:tav tm="0">
                                          <p:val>
                                            <p:strVal val="#ppt_y+.1"/>
                                          </p:val>
                                        </p:tav>
                                        <p:tav tm="100000">
                                          <p:val>
                                            <p:strVal val="#ppt_y"/>
                                          </p:val>
                                        </p:tav>
                                      </p:tavLst>
                                    </p:anim>
                                  </p:childTnLst>
                                </p:cTn>
                              </p:par>
                            </p:childTnLst>
                          </p:cTn>
                        </p:par>
                        <p:par>
                          <p:cTn id="190" fill="hold">
                            <p:stCondLst>
                              <p:cond delay="1550"/>
                            </p:stCondLst>
                            <p:childTnLst>
                              <p:par>
                                <p:cTn id="191" presetID="42" presetClass="entr" presetSubtype="0" fill="hold" nodeType="afterEffect">
                                  <p:stCondLst>
                                    <p:cond delay="0"/>
                                  </p:stCondLst>
                                  <p:childTnLst>
                                    <p:set>
                                      <p:cBhvr>
                                        <p:cTn id="192" dur="1" fill="hold">
                                          <p:stCondLst>
                                            <p:cond delay="0"/>
                                          </p:stCondLst>
                                        </p:cTn>
                                        <p:tgtEl>
                                          <p:spTgt spid="10">
                                            <p:txEl>
                                              <p:pRg st="31" end="31"/>
                                            </p:txEl>
                                          </p:spTgt>
                                        </p:tgtEl>
                                        <p:attrNameLst>
                                          <p:attrName>style.visibility</p:attrName>
                                        </p:attrNameLst>
                                      </p:cBhvr>
                                      <p:to>
                                        <p:strVal val="visible"/>
                                      </p:to>
                                    </p:set>
                                    <p:animEffect transition="in" filter="fade">
                                      <p:cBhvr>
                                        <p:cTn id="193" dur="50"/>
                                        <p:tgtEl>
                                          <p:spTgt spid="10">
                                            <p:txEl>
                                              <p:pRg st="31" end="31"/>
                                            </p:txEl>
                                          </p:spTgt>
                                        </p:tgtEl>
                                      </p:cBhvr>
                                    </p:animEffect>
                                    <p:anim calcmode="lin" valueType="num">
                                      <p:cBhvr>
                                        <p:cTn id="194" dur="50" fill="hold"/>
                                        <p:tgtEl>
                                          <p:spTgt spid="10">
                                            <p:txEl>
                                              <p:pRg st="31" end="31"/>
                                            </p:txEl>
                                          </p:spTgt>
                                        </p:tgtEl>
                                        <p:attrNameLst>
                                          <p:attrName>ppt_x</p:attrName>
                                        </p:attrNameLst>
                                      </p:cBhvr>
                                      <p:tavLst>
                                        <p:tav tm="0">
                                          <p:val>
                                            <p:strVal val="#ppt_x"/>
                                          </p:val>
                                        </p:tav>
                                        <p:tav tm="100000">
                                          <p:val>
                                            <p:strVal val="#ppt_x"/>
                                          </p:val>
                                        </p:tav>
                                      </p:tavLst>
                                    </p:anim>
                                    <p:anim calcmode="lin" valueType="num">
                                      <p:cBhvr>
                                        <p:cTn id="195" dur="50" fill="hold"/>
                                        <p:tgtEl>
                                          <p:spTgt spid="10">
                                            <p:txEl>
                                              <p:pRg st="31" end="31"/>
                                            </p:txEl>
                                          </p:spTgt>
                                        </p:tgtEl>
                                        <p:attrNameLst>
                                          <p:attrName>ppt_y</p:attrName>
                                        </p:attrNameLst>
                                      </p:cBhvr>
                                      <p:tavLst>
                                        <p:tav tm="0">
                                          <p:val>
                                            <p:strVal val="#ppt_y+.1"/>
                                          </p:val>
                                        </p:tav>
                                        <p:tav tm="100000">
                                          <p:val>
                                            <p:strVal val="#ppt_y"/>
                                          </p:val>
                                        </p:tav>
                                      </p:tavLst>
                                    </p:anim>
                                  </p:childTnLst>
                                </p:cTn>
                              </p:par>
                            </p:childTnLst>
                          </p:cTn>
                        </p:par>
                        <p:par>
                          <p:cTn id="196" fill="hold">
                            <p:stCondLst>
                              <p:cond delay="1600"/>
                            </p:stCondLst>
                            <p:childTnLst>
                              <p:par>
                                <p:cTn id="197" presetID="42" presetClass="entr" presetSubtype="0" fill="hold" nodeType="afterEffect">
                                  <p:stCondLst>
                                    <p:cond delay="0"/>
                                  </p:stCondLst>
                                  <p:childTnLst>
                                    <p:set>
                                      <p:cBhvr>
                                        <p:cTn id="198" dur="1" fill="hold">
                                          <p:stCondLst>
                                            <p:cond delay="0"/>
                                          </p:stCondLst>
                                        </p:cTn>
                                        <p:tgtEl>
                                          <p:spTgt spid="10">
                                            <p:txEl>
                                              <p:pRg st="32" end="32"/>
                                            </p:txEl>
                                          </p:spTgt>
                                        </p:tgtEl>
                                        <p:attrNameLst>
                                          <p:attrName>style.visibility</p:attrName>
                                        </p:attrNameLst>
                                      </p:cBhvr>
                                      <p:to>
                                        <p:strVal val="visible"/>
                                      </p:to>
                                    </p:set>
                                    <p:animEffect transition="in" filter="fade">
                                      <p:cBhvr>
                                        <p:cTn id="199" dur="50"/>
                                        <p:tgtEl>
                                          <p:spTgt spid="10">
                                            <p:txEl>
                                              <p:pRg st="32" end="32"/>
                                            </p:txEl>
                                          </p:spTgt>
                                        </p:tgtEl>
                                      </p:cBhvr>
                                    </p:animEffect>
                                    <p:anim calcmode="lin" valueType="num">
                                      <p:cBhvr>
                                        <p:cTn id="200" dur="50" fill="hold"/>
                                        <p:tgtEl>
                                          <p:spTgt spid="10">
                                            <p:txEl>
                                              <p:pRg st="32" end="32"/>
                                            </p:txEl>
                                          </p:spTgt>
                                        </p:tgtEl>
                                        <p:attrNameLst>
                                          <p:attrName>ppt_x</p:attrName>
                                        </p:attrNameLst>
                                      </p:cBhvr>
                                      <p:tavLst>
                                        <p:tav tm="0">
                                          <p:val>
                                            <p:strVal val="#ppt_x"/>
                                          </p:val>
                                        </p:tav>
                                        <p:tav tm="100000">
                                          <p:val>
                                            <p:strVal val="#ppt_x"/>
                                          </p:val>
                                        </p:tav>
                                      </p:tavLst>
                                    </p:anim>
                                    <p:anim calcmode="lin" valueType="num">
                                      <p:cBhvr>
                                        <p:cTn id="201" dur="50" fill="hold"/>
                                        <p:tgtEl>
                                          <p:spTgt spid="10">
                                            <p:txEl>
                                              <p:pRg st="32" end="32"/>
                                            </p:txEl>
                                          </p:spTgt>
                                        </p:tgtEl>
                                        <p:attrNameLst>
                                          <p:attrName>ppt_y</p:attrName>
                                        </p:attrNameLst>
                                      </p:cBhvr>
                                      <p:tavLst>
                                        <p:tav tm="0">
                                          <p:val>
                                            <p:strVal val="#ppt_y+.1"/>
                                          </p:val>
                                        </p:tav>
                                        <p:tav tm="100000">
                                          <p:val>
                                            <p:strVal val="#ppt_y"/>
                                          </p:val>
                                        </p:tav>
                                      </p:tavLst>
                                    </p:anim>
                                  </p:childTnLst>
                                </p:cTn>
                              </p:par>
                            </p:childTnLst>
                          </p:cTn>
                        </p:par>
                        <p:par>
                          <p:cTn id="202" fill="hold">
                            <p:stCondLst>
                              <p:cond delay="1650"/>
                            </p:stCondLst>
                            <p:childTnLst>
                              <p:par>
                                <p:cTn id="203" presetID="42" presetClass="entr" presetSubtype="0" fill="hold" nodeType="afterEffect">
                                  <p:stCondLst>
                                    <p:cond delay="0"/>
                                  </p:stCondLst>
                                  <p:childTnLst>
                                    <p:set>
                                      <p:cBhvr>
                                        <p:cTn id="204" dur="1" fill="hold">
                                          <p:stCondLst>
                                            <p:cond delay="0"/>
                                          </p:stCondLst>
                                        </p:cTn>
                                        <p:tgtEl>
                                          <p:spTgt spid="10">
                                            <p:txEl>
                                              <p:pRg st="33" end="33"/>
                                            </p:txEl>
                                          </p:spTgt>
                                        </p:tgtEl>
                                        <p:attrNameLst>
                                          <p:attrName>style.visibility</p:attrName>
                                        </p:attrNameLst>
                                      </p:cBhvr>
                                      <p:to>
                                        <p:strVal val="visible"/>
                                      </p:to>
                                    </p:set>
                                    <p:animEffect transition="in" filter="fade">
                                      <p:cBhvr>
                                        <p:cTn id="205" dur="50"/>
                                        <p:tgtEl>
                                          <p:spTgt spid="10">
                                            <p:txEl>
                                              <p:pRg st="33" end="33"/>
                                            </p:txEl>
                                          </p:spTgt>
                                        </p:tgtEl>
                                      </p:cBhvr>
                                    </p:animEffect>
                                    <p:anim calcmode="lin" valueType="num">
                                      <p:cBhvr>
                                        <p:cTn id="206" dur="50" fill="hold"/>
                                        <p:tgtEl>
                                          <p:spTgt spid="10">
                                            <p:txEl>
                                              <p:pRg st="33" end="33"/>
                                            </p:txEl>
                                          </p:spTgt>
                                        </p:tgtEl>
                                        <p:attrNameLst>
                                          <p:attrName>ppt_x</p:attrName>
                                        </p:attrNameLst>
                                      </p:cBhvr>
                                      <p:tavLst>
                                        <p:tav tm="0">
                                          <p:val>
                                            <p:strVal val="#ppt_x"/>
                                          </p:val>
                                        </p:tav>
                                        <p:tav tm="100000">
                                          <p:val>
                                            <p:strVal val="#ppt_x"/>
                                          </p:val>
                                        </p:tav>
                                      </p:tavLst>
                                    </p:anim>
                                    <p:anim calcmode="lin" valueType="num">
                                      <p:cBhvr>
                                        <p:cTn id="207" dur="50" fill="hold"/>
                                        <p:tgtEl>
                                          <p:spTgt spid="10">
                                            <p:txEl>
                                              <p:pRg st="33" end="33"/>
                                            </p:txEl>
                                          </p:spTgt>
                                        </p:tgtEl>
                                        <p:attrNameLst>
                                          <p:attrName>ppt_y</p:attrName>
                                        </p:attrNameLst>
                                      </p:cBhvr>
                                      <p:tavLst>
                                        <p:tav tm="0">
                                          <p:val>
                                            <p:strVal val="#ppt_y+.1"/>
                                          </p:val>
                                        </p:tav>
                                        <p:tav tm="100000">
                                          <p:val>
                                            <p:strVal val="#ppt_y"/>
                                          </p:val>
                                        </p:tav>
                                      </p:tavLst>
                                    </p:anim>
                                  </p:childTnLst>
                                </p:cTn>
                              </p:par>
                            </p:childTnLst>
                          </p:cTn>
                        </p:par>
                        <p:par>
                          <p:cTn id="208" fill="hold">
                            <p:stCondLst>
                              <p:cond delay="1700"/>
                            </p:stCondLst>
                            <p:childTnLst>
                              <p:par>
                                <p:cTn id="209" presetID="42" presetClass="entr" presetSubtype="0" fill="hold" nodeType="afterEffect">
                                  <p:stCondLst>
                                    <p:cond delay="0"/>
                                  </p:stCondLst>
                                  <p:childTnLst>
                                    <p:set>
                                      <p:cBhvr>
                                        <p:cTn id="210" dur="1" fill="hold">
                                          <p:stCondLst>
                                            <p:cond delay="0"/>
                                          </p:stCondLst>
                                        </p:cTn>
                                        <p:tgtEl>
                                          <p:spTgt spid="10">
                                            <p:txEl>
                                              <p:pRg st="34" end="34"/>
                                            </p:txEl>
                                          </p:spTgt>
                                        </p:tgtEl>
                                        <p:attrNameLst>
                                          <p:attrName>style.visibility</p:attrName>
                                        </p:attrNameLst>
                                      </p:cBhvr>
                                      <p:to>
                                        <p:strVal val="visible"/>
                                      </p:to>
                                    </p:set>
                                    <p:animEffect transition="in" filter="fade">
                                      <p:cBhvr>
                                        <p:cTn id="211" dur="50"/>
                                        <p:tgtEl>
                                          <p:spTgt spid="10">
                                            <p:txEl>
                                              <p:pRg st="34" end="34"/>
                                            </p:txEl>
                                          </p:spTgt>
                                        </p:tgtEl>
                                      </p:cBhvr>
                                    </p:animEffect>
                                    <p:anim calcmode="lin" valueType="num">
                                      <p:cBhvr>
                                        <p:cTn id="212" dur="50" fill="hold"/>
                                        <p:tgtEl>
                                          <p:spTgt spid="10">
                                            <p:txEl>
                                              <p:pRg st="34" end="34"/>
                                            </p:txEl>
                                          </p:spTgt>
                                        </p:tgtEl>
                                        <p:attrNameLst>
                                          <p:attrName>ppt_x</p:attrName>
                                        </p:attrNameLst>
                                      </p:cBhvr>
                                      <p:tavLst>
                                        <p:tav tm="0">
                                          <p:val>
                                            <p:strVal val="#ppt_x"/>
                                          </p:val>
                                        </p:tav>
                                        <p:tav tm="100000">
                                          <p:val>
                                            <p:strVal val="#ppt_x"/>
                                          </p:val>
                                        </p:tav>
                                      </p:tavLst>
                                    </p:anim>
                                    <p:anim calcmode="lin" valueType="num">
                                      <p:cBhvr>
                                        <p:cTn id="213" dur="50" fill="hold"/>
                                        <p:tgtEl>
                                          <p:spTgt spid="10">
                                            <p:txEl>
                                              <p:pRg st="34" end="34"/>
                                            </p:txEl>
                                          </p:spTgt>
                                        </p:tgtEl>
                                        <p:attrNameLst>
                                          <p:attrName>ppt_y</p:attrName>
                                        </p:attrNameLst>
                                      </p:cBhvr>
                                      <p:tavLst>
                                        <p:tav tm="0">
                                          <p:val>
                                            <p:strVal val="#ppt_y+.1"/>
                                          </p:val>
                                        </p:tav>
                                        <p:tav tm="100000">
                                          <p:val>
                                            <p:strVal val="#ppt_y"/>
                                          </p:val>
                                        </p:tav>
                                      </p:tavLst>
                                    </p:anim>
                                  </p:childTnLst>
                                </p:cTn>
                              </p:par>
                            </p:childTnLst>
                          </p:cTn>
                        </p:par>
                        <p:par>
                          <p:cTn id="214" fill="hold">
                            <p:stCondLst>
                              <p:cond delay="1750"/>
                            </p:stCondLst>
                            <p:childTnLst>
                              <p:par>
                                <p:cTn id="215" presetID="42" presetClass="entr" presetSubtype="0" fill="hold" nodeType="afterEffect">
                                  <p:stCondLst>
                                    <p:cond delay="0"/>
                                  </p:stCondLst>
                                  <p:childTnLst>
                                    <p:set>
                                      <p:cBhvr>
                                        <p:cTn id="216" dur="1" fill="hold">
                                          <p:stCondLst>
                                            <p:cond delay="0"/>
                                          </p:stCondLst>
                                        </p:cTn>
                                        <p:tgtEl>
                                          <p:spTgt spid="10">
                                            <p:txEl>
                                              <p:pRg st="35" end="35"/>
                                            </p:txEl>
                                          </p:spTgt>
                                        </p:tgtEl>
                                        <p:attrNameLst>
                                          <p:attrName>style.visibility</p:attrName>
                                        </p:attrNameLst>
                                      </p:cBhvr>
                                      <p:to>
                                        <p:strVal val="visible"/>
                                      </p:to>
                                    </p:set>
                                    <p:animEffect transition="in" filter="fade">
                                      <p:cBhvr>
                                        <p:cTn id="217" dur="50"/>
                                        <p:tgtEl>
                                          <p:spTgt spid="10">
                                            <p:txEl>
                                              <p:pRg st="35" end="35"/>
                                            </p:txEl>
                                          </p:spTgt>
                                        </p:tgtEl>
                                      </p:cBhvr>
                                    </p:animEffect>
                                    <p:anim calcmode="lin" valueType="num">
                                      <p:cBhvr>
                                        <p:cTn id="218" dur="50" fill="hold"/>
                                        <p:tgtEl>
                                          <p:spTgt spid="10">
                                            <p:txEl>
                                              <p:pRg st="35" end="35"/>
                                            </p:txEl>
                                          </p:spTgt>
                                        </p:tgtEl>
                                        <p:attrNameLst>
                                          <p:attrName>ppt_x</p:attrName>
                                        </p:attrNameLst>
                                      </p:cBhvr>
                                      <p:tavLst>
                                        <p:tav tm="0">
                                          <p:val>
                                            <p:strVal val="#ppt_x"/>
                                          </p:val>
                                        </p:tav>
                                        <p:tav tm="100000">
                                          <p:val>
                                            <p:strVal val="#ppt_x"/>
                                          </p:val>
                                        </p:tav>
                                      </p:tavLst>
                                    </p:anim>
                                    <p:anim calcmode="lin" valueType="num">
                                      <p:cBhvr>
                                        <p:cTn id="219" dur="50" fill="hold"/>
                                        <p:tgtEl>
                                          <p:spTgt spid="10">
                                            <p:txEl>
                                              <p:pRg st="35" end="35"/>
                                            </p:txEl>
                                          </p:spTgt>
                                        </p:tgtEl>
                                        <p:attrNameLst>
                                          <p:attrName>ppt_y</p:attrName>
                                        </p:attrNameLst>
                                      </p:cBhvr>
                                      <p:tavLst>
                                        <p:tav tm="0">
                                          <p:val>
                                            <p:strVal val="#ppt_y+.1"/>
                                          </p:val>
                                        </p:tav>
                                        <p:tav tm="100000">
                                          <p:val>
                                            <p:strVal val="#ppt_y"/>
                                          </p:val>
                                        </p:tav>
                                      </p:tavLst>
                                    </p:anim>
                                  </p:childTnLst>
                                </p:cTn>
                              </p:par>
                            </p:childTnLst>
                          </p:cTn>
                        </p:par>
                        <p:par>
                          <p:cTn id="220" fill="hold">
                            <p:stCondLst>
                              <p:cond delay="1800"/>
                            </p:stCondLst>
                            <p:childTnLst>
                              <p:par>
                                <p:cTn id="221" presetID="42" presetClass="entr" presetSubtype="0" fill="hold" nodeType="afterEffect">
                                  <p:stCondLst>
                                    <p:cond delay="0"/>
                                  </p:stCondLst>
                                  <p:childTnLst>
                                    <p:set>
                                      <p:cBhvr>
                                        <p:cTn id="222" dur="1" fill="hold">
                                          <p:stCondLst>
                                            <p:cond delay="0"/>
                                          </p:stCondLst>
                                        </p:cTn>
                                        <p:tgtEl>
                                          <p:spTgt spid="10">
                                            <p:txEl>
                                              <p:pRg st="36" end="36"/>
                                            </p:txEl>
                                          </p:spTgt>
                                        </p:tgtEl>
                                        <p:attrNameLst>
                                          <p:attrName>style.visibility</p:attrName>
                                        </p:attrNameLst>
                                      </p:cBhvr>
                                      <p:to>
                                        <p:strVal val="visible"/>
                                      </p:to>
                                    </p:set>
                                    <p:animEffect transition="in" filter="fade">
                                      <p:cBhvr>
                                        <p:cTn id="223" dur="50"/>
                                        <p:tgtEl>
                                          <p:spTgt spid="10">
                                            <p:txEl>
                                              <p:pRg st="36" end="36"/>
                                            </p:txEl>
                                          </p:spTgt>
                                        </p:tgtEl>
                                      </p:cBhvr>
                                    </p:animEffect>
                                    <p:anim calcmode="lin" valueType="num">
                                      <p:cBhvr>
                                        <p:cTn id="224" dur="50" fill="hold"/>
                                        <p:tgtEl>
                                          <p:spTgt spid="10">
                                            <p:txEl>
                                              <p:pRg st="36" end="36"/>
                                            </p:txEl>
                                          </p:spTgt>
                                        </p:tgtEl>
                                        <p:attrNameLst>
                                          <p:attrName>ppt_x</p:attrName>
                                        </p:attrNameLst>
                                      </p:cBhvr>
                                      <p:tavLst>
                                        <p:tav tm="0">
                                          <p:val>
                                            <p:strVal val="#ppt_x"/>
                                          </p:val>
                                        </p:tav>
                                        <p:tav tm="100000">
                                          <p:val>
                                            <p:strVal val="#ppt_x"/>
                                          </p:val>
                                        </p:tav>
                                      </p:tavLst>
                                    </p:anim>
                                    <p:anim calcmode="lin" valueType="num">
                                      <p:cBhvr>
                                        <p:cTn id="225" dur="50" fill="hold"/>
                                        <p:tgtEl>
                                          <p:spTgt spid="10">
                                            <p:txEl>
                                              <p:pRg st="36" end="36"/>
                                            </p:txEl>
                                          </p:spTgt>
                                        </p:tgtEl>
                                        <p:attrNameLst>
                                          <p:attrName>ppt_y</p:attrName>
                                        </p:attrNameLst>
                                      </p:cBhvr>
                                      <p:tavLst>
                                        <p:tav tm="0">
                                          <p:val>
                                            <p:strVal val="#ppt_y+.1"/>
                                          </p:val>
                                        </p:tav>
                                        <p:tav tm="100000">
                                          <p:val>
                                            <p:strVal val="#ppt_y"/>
                                          </p:val>
                                        </p:tav>
                                      </p:tavLst>
                                    </p:anim>
                                  </p:childTnLst>
                                </p:cTn>
                              </p:par>
                            </p:childTnLst>
                          </p:cTn>
                        </p:par>
                        <p:par>
                          <p:cTn id="226" fill="hold">
                            <p:stCondLst>
                              <p:cond delay="1850"/>
                            </p:stCondLst>
                            <p:childTnLst>
                              <p:par>
                                <p:cTn id="227" presetID="42" presetClass="entr" presetSubtype="0" fill="hold" nodeType="afterEffect">
                                  <p:stCondLst>
                                    <p:cond delay="0"/>
                                  </p:stCondLst>
                                  <p:childTnLst>
                                    <p:set>
                                      <p:cBhvr>
                                        <p:cTn id="228" dur="1" fill="hold">
                                          <p:stCondLst>
                                            <p:cond delay="0"/>
                                          </p:stCondLst>
                                        </p:cTn>
                                        <p:tgtEl>
                                          <p:spTgt spid="10">
                                            <p:txEl>
                                              <p:pRg st="37" end="37"/>
                                            </p:txEl>
                                          </p:spTgt>
                                        </p:tgtEl>
                                        <p:attrNameLst>
                                          <p:attrName>style.visibility</p:attrName>
                                        </p:attrNameLst>
                                      </p:cBhvr>
                                      <p:to>
                                        <p:strVal val="visible"/>
                                      </p:to>
                                    </p:set>
                                    <p:animEffect transition="in" filter="fade">
                                      <p:cBhvr>
                                        <p:cTn id="229" dur="50"/>
                                        <p:tgtEl>
                                          <p:spTgt spid="10">
                                            <p:txEl>
                                              <p:pRg st="37" end="37"/>
                                            </p:txEl>
                                          </p:spTgt>
                                        </p:tgtEl>
                                      </p:cBhvr>
                                    </p:animEffect>
                                    <p:anim calcmode="lin" valueType="num">
                                      <p:cBhvr>
                                        <p:cTn id="230" dur="50" fill="hold"/>
                                        <p:tgtEl>
                                          <p:spTgt spid="10">
                                            <p:txEl>
                                              <p:pRg st="37" end="37"/>
                                            </p:txEl>
                                          </p:spTgt>
                                        </p:tgtEl>
                                        <p:attrNameLst>
                                          <p:attrName>ppt_x</p:attrName>
                                        </p:attrNameLst>
                                      </p:cBhvr>
                                      <p:tavLst>
                                        <p:tav tm="0">
                                          <p:val>
                                            <p:strVal val="#ppt_x"/>
                                          </p:val>
                                        </p:tav>
                                        <p:tav tm="100000">
                                          <p:val>
                                            <p:strVal val="#ppt_x"/>
                                          </p:val>
                                        </p:tav>
                                      </p:tavLst>
                                    </p:anim>
                                    <p:anim calcmode="lin" valueType="num">
                                      <p:cBhvr>
                                        <p:cTn id="231" dur="50" fill="hold"/>
                                        <p:tgtEl>
                                          <p:spTgt spid="10">
                                            <p:txEl>
                                              <p:pRg st="37" end="37"/>
                                            </p:txEl>
                                          </p:spTgt>
                                        </p:tgtEl>
                                        <p:attrNameLst>
                                          <p:attrName>ppt_y</p:attrName>
                                        </p:attrNameLst>
                                      </p:cBhvr>
                                      <p:tavLst>
                                        <p:tav tm="0">
                                          <p:val>
                                            <p:strVal val="#ppt_y+.1"/>
                                          </p:val>
                                        </p:tav>
                                        <p:tav tm="100000">
                                          <p:val>
                                            <p:strVal val="#ppt_y"/>
                                          </p:val>
                                        </p:tav>
                                      </p:tavLst>
                                    </p:anim>
                                  </p:childTnLst>
                                </p:cTn>
                              </p:par>
                            </p:childTnLst>
                          </p:cTn>
                        </p:par>
                        <p:par>
                          <p:cTn id="232" fill="hold">
                            <p:stCondLst>
                              <p:cond delay="1900"/>
                            </p:stCondLst>
                            <p:childTnLst>
                              <p:par>
                                <p:cTn id="233" presetID="42" presetClass="entr" presetSubtype="0" fill="hold" nodeType="afterEffect">
                                  <p:stCondLst>
                                    <p:cond delay="0"/>
                                  </p:stCondLst>
                                  <p:childTnLst>
                                    <p:set>
                                      <p:cBhvr>
                                        <p:cTn id="234" dur="1" fill="hold">
                                          <p:stCondLst>
                                            <p:cond delay="0"/>
                                          </p:stCondLst>
                                        </p:cTn>
                                        <p:tgtEl>
                                          <p:spTgt spid="10">
                                            <p:txEl>
                                              <p:pRg st="38" end="38"/>
                                            </p:txEl>
                                          </p:spTgt>
                                        </p:tgtEl>
                                        <p:attrNameLst>
                                          <p:attrName>style.visibility</p:attrName>
                                        </p:attrNameLst>
                                      </p:cBhvr>
                                      <p:to>
                                        <p:strVal val="visible"/>
                                      </p:to>
                                    </p:set>
                                    <p:animEffect transition="in" filter="fade">
                                      <p:cBhvr>
                                        <p:cTn id="235" dur="50"/>
                                        <p:tgtEl>
                                          <p:spTgt spid="10">
                                            <p:txEl>
                                              <p:pRg st="38" end="38"/>
                                            </p:txEl>
                                          </p:spTgt>
                                        </p:tgtEl>
                                      </p:cBhvr>
                                    </p:animEffect>
                                    <p:anim calcmode="lin" valueType="num">
                                      <p:cBhvr>
                                        <p:cTn id="236" dur="50" fill="hold"/>
                                        <p:tgtEl>
                                          <p:spTgt spid="10">
                                            <p:txEl>
                                              <p:pRg st="38" end="38"/>
                                            </p:txEl>
                                          </p:spTgt>
                                        </p:tgtEl>
                                        <p:attrNameLst>
                                          <p:attrName>ppt_x</p:attrName>
                                        </p:attrNameLst>
                                      </p:cBhvr>
                                      <p:tavLst>
                                        <p:tav tm="0">
                                          <p:val>
                                            <p:strVal val="#ppt_x"/>
                                          </p:val>
                                        </p:tav>
                                        <p:tav tm="100000">
                                          <p:val>
                                            <p:strVal val="#ppt_x"/>
                                          </p:val>
                                        </p:tav>
                                      </p:tavLst>
                                    </p:anim>
                                    <p:anim calcmode="lin" valueType="num">
                                      <p:cBhvr>
                                        <p:cTn id="237" dur="50" fill="hold"/>
                                        <p:tgtEl>
                                          <p:spTgt spid="10">
                                            <p:txEl>
                                              <p:pRg st="38" end="38"/>
                                            </p:txEl>
                                          </p:spTgt>
                                        </p:tgtEl>
                                        <p:attrNameLst>
                                          <p:attrName>ppt_y</p:attrName>
                                        </p:attrNameLst>
                                      </p:cBhvr>
                                      <p:tavLst>
                                        <p:tav tm="0">
                                          <p:val>
                                            <p:strVal val="#ppt_y+.1"/>
                                          </p:val>
                                        </p:tav>
                                        <p:tav tm="100000">
                                          <p:val>
                                            <p:strVal val="#ppt_y"/>
                                          </p:val>
                                        </p:tav>
                                      </p:tavLst>
                                    </p:anim>
                                  </p:childTnLst>
                                </p:cTn>
                              </p:par>
                            </p:childTnLst>
                          </p:cTn>
                        </p:par>
                        <p:par>
                          <p:cTn id="238" fill="hold">
                            <p:stCondLst>
                              <p:cond delay="1950"/>
                            </p:stCondLst>
                            <p:childTnLst>
                              <p:par>
                                <p:cTn id="239" presetID="42" presetClass="entr" presetSubtype="0" fill="hold" nodeType="afterEffect">
                                  <p:stCondLst>
                                    <p:cond delay="0"/>
                                  </p:stCondLst>
                                  <p:childTnLst>
                                    <p:set>
                                      <p:cBhvr>
                                        <p:cTn id="240" dur="1" fill="hold">
                                          <p:stCondLst>
                                            <p:cond delay="0"/>
                                          </p:stCondLst>
                                        </p:cTn>
                                        <p:tgtEl>
                                          <p:spTgt spid="10">
                                            <p:txEl>
                                              <p:pRg st="39" end="39"/>
                                            </p:txEl>
                                          </p:spTgt>
                                        </p:tgtEl>
                                        <p:attrNameLst>
                                          <p:attrName>style.visibility</p:attrName>
                                        </p:attrNameLst>
                                      </p:cBhvr>
                                      <p:to>
                                        <p:strVal val="visible"/>
                                      </p:to>
                                    </p:set>
                                    <p:animEffect transition="in" filter="fade">
                                      <p:cBhvr>
                                        <p:cTn id="241" dur="50"/>
                                        <p:tgtEl>
                                          <p:spTgt spid="10">
                                            <p:txEl>
                                              <p:pRg st="39" end="39"/>
                                            </p:txEl>
                                          </p:spTgt>
                                        </p:tgtEl>
                                      </p:cBhvr>
                                    </p:animEffect>
                                    <p:anim calcmode="lin" valueType="num">
                                      <p:cBhvr>
                                        <p:cTn id="242" dur="50" fill="hold"/>
                                        <p:tgtEl>
                                          <p:spTgt spid="10">
                                            <p:txEl>
                                              <p:pRg st="39" end="39"/>
                                            </p:txEl>
                                          </p:spTgt>
                                        </p:tgtEl>
                                        <p:attrNameLst>
                                          <p:attrName>ppt_x</p:attrName>
                                        </p:attrNameLst>
                                      </p:cBhvr>
                                      <p:tavLst>
                                        <p:tav tm="0">
                                          <p:val>
                                            <p:strVal val="#ppt_x"/>
                                          </p:val>
                                        </p:tav>
                                        <p:tav tm="100000">
                                          <p:val>
                                            <p:strVal val="#ppt_x"/>
                                          </p:val>
                                        </p:tav>
                                      </p:tavLst>
                                    </p:anim>
                                    <p:anim calcmode="lin" valueType="num">
                                      <p:cBhvr>
                                        <p:cTn id="243" dur="50" fill="hold"/>
                                        <p:tgtEl>
                                          <p:spTgt spid="10">
                                            <p:txEl>
                                              <p:pRg st="39" end="39"/>
                                            </p:txEl>
                                          </p:spTgt>
                                        </p:tgtEl>
                                        <p:attrNameLst>
                                          <p:attrName>ppt_y</p:attrName>
                                        </p:attrNameLst>
                                      </p:cBhvr>
                                      <p:tavLst>
                                        <p:tav tm="0">
                                          <p:val>
                                            <p:strVal val="#ppt_y+.1"/>
                                          </p:val>
                                        </p:tav>
                                        <p:tav tm="100000">
                                          <p:val>
                                            <p:strVal val="#ppt_y"/>
                                          </p:val>
                                        </p:tav>
                                      </p:tavLst>
                                    </p:anim>
                                  </p:childTnLst>
                                </p:cTn>
                              </p:par>
                            </p:childTnLst>
                          </p:cTn>
                        </p:par>
                        <p:par>
                          <p:cTn id="244" fill="hold">
                            <p:stCondLst>
                              <p:cond delay="2000"/>
                            </p:stCondLst>
                            <p:childTnLst>
                              <p:par>
                                <p:cTn id="245" presetID="42" presetClass="entr" presetSubtype="0" fill="hold" nodeType="afterEffect">
                                  <p:stCondLst>
                                    <p:cond delay="0"/>
                                  </p:stCondLst>
                                  <p:childTnLst>
                                    <p:set>
                                      <p:cBhvr>
                                        <p:cTn id="246" dur="1" fill="hold">
                                          <p:stCondLst>
                                            <p:cond delay="0"/>
                                          </p:stCondLst>
                                        </p:cTn>
                                        <p:tgtEl>
                                          <p:spTgt spid="10">
                                            <p:txEl>
                                              <p:pRg st="40" end="40"/>
                                            </p:txEl>
                                          </p:spTgt>
                                        </p:tgtEl>
                                        <p:attrNameLst>
                                          <p:attrName>style.visibility</p:attrName>
                                        </p:attrNameLst>
                                      </p:cBhvr>
                                      <p:to>
                                        <p:strVal val="visible"/>
                                      </p:to>
                                    </p:set>
                                    <p:animEffect transition="in" filter="fade">
                                      <p:cBhvr>
                                        <p:cTn id="247" dur="50"/>
                                        <p:tgtEl>
                                          <p:spTgt spid="10">
                                            <p:txEl>
                                              <p:pRg st="40" end="40"/>
                                            </p:txEl>
                                          </p:spTgt>
                                        </p:tgtEl>
                                      </p:cBhvr>
                                    </p:animEffect>
                                    <p:anim calcmode="lin" valueType="num">
                                      <p:cBhvr>
                                        <p:cTn id="248" dur="50" fill="hold"/>
                                        <p:tgtEl>
                                          <p:spTgt spid="10">
                                            <p:txEl>
                                              <p:pRg st="40" end="40"/>
                                            </p:txEl>
                                          </p:spTgt>
                                        </p:tgtEl>
                                        <p:attrNameLst>
                                          <p:attrName>ppt_x</p:attrName>
                                        </p:attrNameLst>
                                      </p:cBhvr>
                                      <p:tavLst>
                                        <p:tav tm="0">
                                          <p:val>
                                            <p:strVal val="#ppt_x"/>
                                          </p:val>
                                        </p:tav>
                                        <p:tav tm="100000">
                                          <p:val>
                                            <p:strVal val="#ppt_x"/>
                                          </p:val>
                                        </p:tav>
                                      </p:tavLst>
                                    </p:anim>
                                    <p:anim calcmode="lin" valueType="num">
                                      <p:cBhvr>
                                        <p:cTn id="249" dur="50" fill="hold"/>
                                        <p:tgtEl>
                                          <p:spTgt spid="10">
                                            <p:txEl>
                                              <p:pRg st="40" end="40"/>
                                            </p:txEl>
                                          </p:spTgt>
                                        </p:tgtEl>
                                        <p:attrNameLst>
                                          <p:attrName>ppt_y</p:attrName>
                                        </p:attrNameLst>
                                      </p:cBhvr>
                                      <p:tavLst>
                                        <p:tav tm="0">
                                          <p:val>
                                            <p:strVal val="#ppt_y+.1"/>
                                          </p:val>
                                        </p:tav>
                                        <p:tav tm="100000">
                                          <p:val>
                                            <p:strVal val="#ppt_y"/>
                                          </p:val>
                                        </p:tav>
                                      </p:tavLst>
                                    </p:anim>
                                  </p:childTnLst>
                                </p:cTn>
                              </p:par>
                            </p:childTnLst>
                          </p:cTn>
                        </p:par>
                        <p:par>
                          <p:cTn id="250" fill="hold">
                            <p:stCondLst>
                              <p:cond delay="2050"/>
                            </p:stCondLst>
                            <p:childTnLst>
                              <p:par>
                                <p:cTn id="251" presetID="42" presetClass="entr" presetSubtype="0" fill="hold" nodeType="afterEffect">
                                  <p:stCondLst>
                                    <p:cond delay="0"/>
                                  </p:stCondLst>
                                  <p:childTnLst>
                                    <p:set>
                                      <p:cBhvr>
                                        <p:cTn id="252" dur="1" fill="hold">
                                          <p:stCondLst>
                                            <p:cond delay="0"/>
                                          </p:stCondLst>
                                        </p:cTn>
                                        <p:tgtEl>
                                          <p:spTgt spid="10">
                                            <p:txEl>
                                              <p:pRg st="41" end="41"/>
                                            </p:txEl>
                                          </p:spTgt>
                                        </p:tgtEl>
                                        <p:attrNameLst>
                                          <p:attrName>style.visibility</p:attrName>
                                        </p:attrNameLst>
                                      </p:cBhvr>
                                      <p:to>
                                        <p:strVal val="visible"/>
                                      </p:to>
                                    </p:set>
                                    <p:animEffect transition="in" filter="fade">
                                      <p:cBhvr>
                                        <p:cTn id="253" dur="50"/>
                                        <p:tgtEl>
                                          <p:spTgt spid="10">
                                            <p:txEl>
                                              <p:pRg st="41" end="41"/>
                                            </p:txEl>
                                          </p:spTgt>
                                        </p:tgtEl>
                                      </p:cBhvr>
                                    </p:animEffect>
                                    <p:anim calcmode="lin" valueType="num">
                                      <p:cBhvr>
                                        <p:cTn id="254" dur="50" fill="hold"/>
                                        <p:tgtEl>
                                          <p:spTgt spid="10">
                                            <p:txEl>
                                              <p:pRg st="41" end="41"/>
                                            </p:txEl>
                                          </p:spTgt>
                                        </p:tgtEl>
                                        <p:attrNameLst>
                                          <p:attrName>ppt_x</p:attrName>
                                        </p:attrNameLst>
                                      </p:cBhvr>
                                      <p:tavLst>
                                        <p:tav tm="0">
                                          <p:val>
                                            <p:strVal val="#ppt_x"/>
                                          </p:val>
                                        </p:tav>
                                        <p:tav tm="100000">
                                          <p:val>
                                            <p:strVal val="#ppt_x"/>
                                          </p:val>
                                        </p:tav>
                                      </p:tavLst>
                                    </p:anim>
                                    <p:anim calcmode="lin" valueType="num">
                                      <p:cBhvr>
                                        <p:cTn id="255" dur="50" fill="hold"/>
                                        <p:tgtEl>
                                          <p:spTgt spid="10">
                                            <p:txEl>
                                              <p:pRg st="41" end="41"/>
                                            </p:txEl>
                                          </p:spTgt>
                                        </p:tgtEl>
                                        <p:attrNameLst>
                                          <p:attrName>ppt_y</p:attrName>
                                        </p:attrNameLst>
                                      </p:cBhvr>
                                      <p:tavLst>
                                        <p:tav tm="0">
                                          <p:val>
                                            <p:strVal val="#ppt_y+.1"/>
                                          </p:val>
                                        </p:tav>
                                        <p:tav tm="100000">
                                          <p:val>
                                            <p:strVal val="#ppt_y"/>
                                          </p:val>
                                        </p:tav>
                                      </p:tavLst>
                                    </p:anim>
                                  </p:childTnLst>
                                </p:cTn>
                              </p:par>
                            </p:childTnLst>
                          </p:cTn>
                        </p:par>
                        <p:par>
                          <p:cTn id="256" fill="hold">
                            <p:stCondLst>
                              <p:cond delay="2100"/>
                            </p:stCondLst>
                            <p:childTnLst>
                              <p:par>
                                <p:cTn id="257" presetID="42" presetClass="entr" presetSubtype="0" fill="hold" nodeType="afterEffect">
                                  <p:stCondLst>
                                    <p:cond delay="0"/>
                                  </p:stCondLst>
                                  <p:childTnLst>
                                    <p:set>
                                      <p:cBhvr>
                                        <p:cTn id="258" dur="1" fill="hold">
                                          <p:stCondLst>
                                            <p:cond delay="0"/>
                                          </p:stCondLst>
                                        </p:cTn>
                                        <p:tgtEl>
                                          <p:spTgt spid="10">
                                            <p:txEl>
                                              <p:pRg st="42" end="42"/>
                                            </p:txEl>
                                          </p:spTgt>
                                        </p:tgtEl>
                                        <p:attrNameLst>
                                          <p:attrName>style.visibility</p:attrName>
                                        </p:attrNameLst>
                                      </p:cBhvr>
                                      <p:to>
                                        <p:strVal val="visible"/>
                                      </p:to>
                                    </p:set>
                                    <p:animEffect transition="in" filter="fade">
                                      <p:cBhvr>
                                        <p:cTn id="259" dur="50"/>
                                        <p:tgtEl>
                                          <p:spTgt spid="10">
                                            <p:txEl>
                                              <p:pRg st="42" end="42"/>
                                            </p:txEl>
                                          </p:spTgt>
                                        </p:tgtEl>
                                      </p:cBhvr>
                                    </p:animEffect>
                                    <p:anim calcmode="lin" valueType="num">
                                      <p:cBhvr>
                                        <p:cTn id="260" dur="50" fill="hold"/>
                                        <p:tgtEl>
                                          <p:spTgt spid="10">
                                            <p:txEl>
                                              <p:pRg st="42" end="42"/>
                                            </p:txEl>
                                          </p:spTgt>
                                        </p:tgtEl>
                                        <p:attrNameLst>
                                          <p:attrName>ppt_x</p:attrName>
                                        </p:attrNameLst>
                                      </p:cBhvr>
                                      <p:tavLst>
                                        <p:tav tm="0">
                                          <p:val>
                                            <p:strVal val="#ppt_x"/>
                                          </p:val>
                                        </p:tav>
                                        <p:tav tm="100000">
                                          <p:val>
                                            <p:strVal val="#ppt_x"/>
                                          </p:val>
                                        </p:tav>
                                      </p:tavLst>
                                    </p:anim>
                                    <p:anim calcmode="lin" valueType="num">
                                      <p:cBhvr>
                                        <p:cTn id="261" dur="50" fill="hold"/>
                                        <p:tgtEl>
                                          <p:spTgt spid="10">
                                            <p:txEl>
                                              <p:pRg st="42" end="42"/>
                                            </p:txEl>
                                          </p:spTgt>
                                        </p:tgtEl>
                                        <p:attrNameLst>
                                          <p:attrName>ppt_y</p:attrName>
                                        </p:attrNameLst>
                                      </p:cBhvr>
                                      <p:tavLst>
                                        <p:tav tm="0">
                                          <p:val>
                                            <p:strVal val="#ppt_y+.1"/>
                                          </p:val>
                                        </p:tav>
                                        <p:tav tm="100000">
                                          <p:val>
                                            <p:strVal val="#ppt_y"/>
                                          </p:val>
                                        </p:tav>
                                      </p:tavLst>
                                    </p:anim>
                                  </p:childTnLst>
                                </p:cTn>
                              </p:par>
                            </p:childTnLst>
                          </p:cTn>
                        </p:par>
                        <p:par>
                          <p:cTn id="262" fill="hold">
                            <p:stCondLst>
                              <p:cond delay="2150"/>
                            </p:stCondLst>
                            <p:childTnLst>
                              <p:par>
                                <p:cTn id="263" presetID="42" presetClass="entr" presetSubtype="0" fill="hold" nodeType="afterEffect">
                                  <p:stCondLst>
                                    <p:cond delay="0"/>
                                  </p:stCondLst>
                                  <p:childTnLst>
                                    <p:set>
                                      <p:cBhvr>
                                        <p:cTn id="264" dur="1" fill="hold">
                                          <p:stCondLst>
                                            <p:cond delay="0"/>
                                          </p:stCondLst>
                                        </p:cTn>
                                        <p:tgtEl>
                                          <p:spTgt spid="10">
                                            <p:txEl>
                                              <p:pRg st="43" end="43"/>
                                            </p:txEl>
                                          </p:spTgt>
                                        </p:tgtEl>
                                        <p:attrNameLst>
                                          <p:attrName>style.visibility</p:attrName>
                                        </p:attrNameLst>
                                      </p:cBhvr>
                                      <p:to>
                                        <p:strVal val="visible"/>
                                      </p:to>
                                    </p:set>
                                    <p:animEffect transition="in" filter="fade">
                                      <p:cBhvr>
                                        <p:cTn id="265" dur="50"/>
                                        <p:tgtEl>
                                          <p:spTgt spid="10">
                                            <p:txEl>
                                              <p:pRg st="43" end="43"/>
                                            </p:txEl>
                                          </p:spTgt>
                                        </p:tgtEl>
                                      </p:cBhvr>
                                    </p:animEffect>
                                    <p:anim calcmode="lin" valueType="num">
                                      <p:cBhvr>
                                        <p:cTn id="266" dur="50" fill="hold"/>
                                        <p:tgtEl>
                                          <p:spTgt spid="10">
                                            <p:txEl>
                                              <p:pRg st="43" end="43"/>
                                            </p:txEl>
                                          </p:spTgt>
                                        </p:tgtEl>
                                        <p:attrNameLst>
                                          <p:attrName>ppt_x</p:attrName>
                                        </p:attrNameLst>
                                      </p:cBhvr>
                                      <p:tavLst>
                                        <p:tav tm="0">
                                          <p:val>
                                            <p:strVal val="#ppt_x"/>
                                          </p:val>
                                        </p:tav>
                                        <p:tav tm="100000">
                                          <p:val>
                                            <p:strVal val="#ppt_x"/>
                                          </p:val>
                                        </p:tav>
                                      </p:tavLst>
                                    </p:anim>
                                    <p:anim calcmode="lin" valueType="num">
                                      <p:cBhvr>
                                        <p:cTn id="267" dur="50" fill="hold"/>
                                        <p:tgtEl>
                                          <p:spTgt spid="10">
                                            <p:txEl>
                                              <p:pRg st="43" end="43"/>
                                            </p:txEl>
                                          </p:spTgt>
                                        </p:tgtEl>
                                        <p:attrNameLst>
                                          <p:attrName>ppt_y</p:attrName>
                                        </p:attrNameLst>
                                      </p:cBhvr>
                                      <p:tavLst>
                                        <p:tav tm="0">
                                          <p:val>
                                            <p:strVal val="#ppt_y+.1"/>
                                          </p:val>
                                        </p:tav>
                                        <p:tav tm="100000">
                                          <p:val>
                                            <p:strVal val="#ppt_y"/>
                                          </p:val>
                                        </p:tav>
                                      </p:tavLst>
                                    </p:anim>
                                  </p:childTnLst>
                                </p:cTn>
                              </p:par>
                            </p:childTnLst>
                          </p:cTn>
                        </p:par>
                        <p:par>
                          <p:cTn id="268" fill="hold">
                            <p:stCondLst>
                              <p:cond delay="2200"/>
                            </p:stCondLst>
                            <p:childTnLst>
                              <p:par>
                                <p:cTn id="269" presetID="42" presetClass="entr" presetSubtype="0" fill="hold" nodeType="afterEffect">
                                  <p:stCondLst>
                                    <p:cond delay="0"/>
                                  </p:stCondLst>
                                  <p:childTnLst>
                                    <p:set>
                                      <p:cBhvr>
                                        <p:cTn id="270" dur="1" fill="hold">
                                          <p:stCondLst>
                                            <p:cond delay="0"/>
                                          </p:stCondLst>
                                        </p:cTn>
                                        <p:tgtEl>
                                          <p:spTgt spid="10">
                                            <p:txEl>
                                              <p:pRg st="44" end="44"/>
                                            </p:txEl>
                                          </p:spTgt>
                                        </p:tgtEl>
                                        <p:attrNameLst>
                                          <p:attrName>style.visibility</p:attrName>
                                        </p:attrNameLst>
                                      </p:cBhvr>
                                      <p:to>
                                        <p:strVal val="visible"/>
                                      </p:to>
                                    </p:set>
                                    <p:animEffect transition="in" filter="fade">
                                      <p:cBhvr>
                                        <p:cTn id="271" dur="50"/>
                                        <p:tgtEl>
                                          <p:spTgt spid="10">
                                            <p:txEl>
                                              <p:pRg st="44" end="44"/>
                                            </p:txEl>
                                          </p:spTgt>
                                        </p:tgtEl>
                                      </p:cBhvr>
                                    </p:animEffect>
                                    <p:anim calcmode="lin" valueType="num">
                                      <p:cBhvr>
                                        <p:cTn id="272" dur="50" fill="hold"/>
                                        <p:tgtEl>
                                          <p:spTgt spid="10">
                                            <p:txEl>
                                              <p:pRg st="44" end="44"/>
                                            </p:txEl>
                                          </p:spTgt>
                                        </p:tgtEl>
                                        <p:attrNameLst>
                                          <p:attrName>ppt_x</p:attrName>
                                        </p:attrNameLst>
                                      </p:cBhvr>
                                      <p:tavLst>
                                        <p:tav tm="0">
                                          <p:val>
                                            <p:strVal val="#ppt_x"/>
                                          </p:val>
                                        </p:tav>
                                        <p:tav tm="100000">
                                          <p:val>
                                            <p:strVal val="#ppt_x"/>
                                          </p:val>
                                        </p:tav>
                                      </p:tavLst>
                                    </p:anim>
                                    <p:anim calcmode="lin" valueType="num">
                                      <p:cBhvr>
                                        <p:cTn id="273" dur="50" fill="hold"/>
                                        <p:tgtEl>
                                          <p:spTgt spid="10">
                                            <p:txEl>
                                              <p:pRg st="44" end="44"/>
                                            </p:txEl>
                                          </p:spTgt>
                                        </p:tgtEl>
                                        <p:attrNameLst>
                                          <p:attrName>ppt_y</p:attrName>
                                        </p:attrNameLst>
                                      </p:cBhvr>
                                      <p:tavLst>
                                        <p:tav tm="0">
                                          <p:val>
                                            <p:strVal val="#ppt_y+.1"/>
                                          </p:val>
                                        </p:tav>
                                        <p:tav tm="100000">
                                          <p:val>
                                            <p:strVal val="#ppt_y"/>
                                          </p:val>
                                        </p:tav>
                                      </p:tavLst>
                                    </p:anim>
                                  </p:childTnLst>
                                </p:cTn>
                              </p:par>
                            </p:childTnLst>
                          </p:cTn>
                        </p:par>
                        <p:par>
                          <p:cTn id="274" fill="hold">
                            <p:stCondLst>
                              <p:cond delay="2250"/>
                            </p:stCondLst>
                            <p:childTnLst>
                              <p:par>
                                <p:cTn id="275" presetID="42" presetClass="entr" presetSubtype="0" fill="hold" nodeType="afterEffect">
                                  <p:stCondLst>
                                    <p:cond delay="0"/>
                                  </p:stCondLst>
                                  <p:childTnLst>
                                    <p:set>
                                      <p:cBhvr>
                                        <p:cTn id="276" dur="1" fill="hold">
                                          <p:stCondLst>
                                            <p:cond delay="0"/>
                                          </p:stCondLst>
                                        </p:cTn>
                                        <p:tgtEl>
                                          <p:spTgt spid="10">
                                            <p:txEl>
                                              <p:pRg st="45" end="45"/>
                                            </p:txEl>
                                          </p:spTgt>
                                        </p:tgtEl>
                                        <p:attrNameLst>
                                          <p:attrName>style.visibility</p:attrName>
                                        </p:attrNameLst>
                                      </p:cBhvr>
                                      <p:to>
                                        <p:strVal val="visible"/>
                                      </p:to>
                                    </p:set>
                                    <p:animEffect transition="in" filter="fade">
                                      <p:cBhvr>
                                        <p:cTn id="277" dur="50"/>
                                        <p:tgtEl>
                                          <p:spTgt spid="10">
                                            <p:txEl>
                                              <p:pRg st="45" end="45"/>
                                            </p:txEl>
                                          </p:spTgt>
                                        </p:tgtEl>
                                      </p:cBhvr>
                                    </p:animEffect>
                                    <p:anim calcmode="lin" valueType="num">
                                      <p:cBhvr>
                                        <p:cTn id="278" dur="50" fill="hold"/>
                                        <p:tgtEl>
                                          <p:spTgt spid="10">
                                            <p:txEl>
                                              <p:pRg st="45" end="45"/>
                                            </p:txEl>
                                          </p:spTgt>
                                        </p:tgtEl>
                                        <p:attrNameLst>
                                          <p:attrName>ppt_x</p:attrName>
                                        </p:attrNameLst>
                                      </p:cBhvr>
                                      <p:tavLst>
                                        <p:tav tm="0">
                                          <p:val>
                                            <p:strVal val="#ppt_x"/>
                                          </p:val>
                                        </p:tav>
                                        <p:tav tm="100000">
                                          <p:val>
                                            <p:strVal val="#ppt_x"/>
                                          </p:val>
                                        </p:tav>
                                      </p:tavLst>
                                    </p:anim>
                                    <p:anim calcmode="lin" valueType="num">
                                      <p:cBhvr>
                                        <p:cTn id="279" dur="50" fill="hold"/>
                                        <p:tgtEl>
                                          <p:spTgt spid="10">
                                            <p:txEl>
                                              <p:pRg st="45" end="45"/>
                                            </p:txEl>
                                          </p:spTgt>
                                        </p:tgtEl>
                                        <p:attrNameLst>
                                          <p:attrName>ppt_y</p:attrName>
                                        </p:attrNameLst>
                                      </p:cBhvr>
                                      <p:tavLst>
                                        <p:tav tm="0">
                                          <p:val>
                                            <p:strVal val="#ppt_y+.1"/>
                                          </p:val>
                                        </p:tav>
                                        <p:tav tm="100000">
                                          <p:val>
                                            <p:strVal val="#ppt_y"/>
                                          </p:val>
                                        </p:tav>
                                      </p:tavLst>
                                    </p:anim>
                                  </p:childTnLst>
                                </p:cTn>
                              </p:par>
                            </p:childTnLst>
                          </p:cTn>
                        </p:par>
                        <p:par>
                          <p:cTn id="280" fill="hold">
                            <p:stCondLst>
                              <p:cond delay="2300"/>
                            </p:stCondLst>
                            <p:childTnLst>
                              <p:par>
                                <p:cTn id="281" presetID="42" presetClass="entr" presetSubtype="0" fill="hold" nodeType="afterEffect">
                                  <p:stCondLst>
                                    <p:cond delay="0"/>
                                  </p:stCondLst>
                                  <p:childTnLst>
                                    <p:set>
                                      <p:cBhvr>
                                        <p:cTn id="282" dur="1" fill="hold">
                                          <p:stCondLst>
                                            <p:cond delay="0"/>
                                          </p:stCondLst>
                                        </p:cTn>
                                        <p:tgtEl>
                                          <p:spTgt spid="10">
                                            <p:txEl>
                                              <p:pRg st="46" end="46"/>
                                            </p:txEl>
                                          </p:spTgt>
                                        </p:tgtEl>
                                        <p:attrNameLst>
                                          <p:attrName>style.visibility</p:attrName>
                                        </p:attrNameLst>
                                      </p:cBhvr>
                                      <p:to>
                                        <p:strVal val="visible"/>
                                      </p:to>
                                    </p:set>
                                    <p:animEffect transition="in" filter="fade">
                                      <p:cBhvr>
                                        <p:cTn id="283" dur="50"/>
                                        <p:tgtEl>
                                          <p:spTgt spid="10">
                                            <p:txEl>
                                              <p:pRg st="46" end="46"/>
                                            </p:txEl>
                                          </p:spTgt>
                                        </p:tgtEl>
                                      </p:cBhvr>
                                    </p:animEffect>
                                    <p:anim calcmode="lin" valueType="num">
                                      <p:cBhvr>
                                        <p:cTn id="284" dur="50" fill="hold"/>
                                        <p:tgtEl>
                                          <p:spTgt spid="10">
                                            <p:txEl>
                                              <p:pRg st="46" end="46"/>
                                            </p:txEl>
                                          </p:spTgt>
                                        </p:tgtEl>
                                        <p:attrNameLst>
                                          <p:attrName>ppt_x</p:attrName>
                                        </p:attrNameLst>
                                      </p:cBhvr>
                                      <p:tavLst>
                                        <p:tav tm="0">
                                          <p:val>
                                            <p:strVal val="#ppt_x"/>
                                          </p:val>
                                        </p:tav>
                                        <p:tav tm="100000">
                                          <p:val>
                                            <p:strVal val="#ppt_x"/>
                                          </p:val>
                                        </p:tav>
                                      </p:tavLst>
                                    </p:anim>
                                    <p:anim calcmode="lin" valueType="num">
                                      <p:cBhvr>
                                        <p:cTn id="285" dur="50" fill="hold"/>
                                        <p:tgtEl>
                                          <p:spTgt spid="10">
                                            <p:txEl>
                                              <p:pRg st="46" end="46"/>
                                            </p:txEl>
                                          </p:spTgt>
                                        </p:tgtEl>
                                        <p:attrNameLst>
                                          <p:attrName>ppt_y</p:attrName>
                                        </p:attrNameLst>
                                      </p:cBhvr>
                                      <p:tavLst>
                                        <p:tav tm="0">
                                          <p:val>
                                            <p:strVal val="#ppt_y+.1"/>
                                          </p:val>
                                        </p:tav>
                                        <p:tav tm="100000">
                                          <p:val>
                                            <p:strVal val="#ppt_y"/>
                                          </p:val>
                                        </p:tav>
                                      </p:tavLst>
                                    </p:anim>
                                  </p:childTnLst>
                                </p:cTn>
                              </p:par>
                            </p:childTnLst>
                          </p:cTn>
                        </p:par>
                        <p:par>
                          <p:cTn id="286" fill="hold">
                            <p:stCondLst>
                              <p:cond delay="2350"/>
                            </p:stCondLst>
                            <p:childTnLst>
                              <p:par>
                                <p:cTn id="287" presetID="42" presetClass="entr" presetSubtype="0" fill="hold" nodeType="afterEffect">
                                  <p:stCondLst>
                                    <p:cond delay="0"/>
                                  </p:stCondLst>
                                  <p:childTnLst>
                                    <p:set>
                                      <p:cBhvr>
                                        <p:cTn id="288" dur="1" fill="hold">
                                          <p:stCondLst>
                                            <p:cond delay="0"/>
                                          </p:stCondLst>
                                        </p:cTn>
                                        <p:tgtEl>
                                          <p:spTgt spid="10">
                                            <p:txEl>
                                              <p:pRg st="47" end="47"/>
                                            </p:txEl>
                                          </p:spTgt>
                                        </p:tgtEl>
                                        <p:attrNameLst>
                                          <p:attrName>style.visibility</p:attrName>
                                        </p:attrNameLst>
                                      </p:cBhvr>
                                      <p:to>
                                        <p:strVal val="visible"/>
                                      </p:to>
                                    </p:set>
                                    <p:animEffect transition="in" filter="fade">
                                      <p:cBhvr>
                                        <p:cTn id="289" dur="50"/>
                                        <p:tgtEl>
                                          <p:spTgt spid="10">
                                            <p:txEl>
                                              <p:pRg st="47" end="47"/>
                                            </p:txEl>
                                          </p:spTgt>
                                        </p:tgtEl>
                                      </p:cBhvr>
                                    </p:animEffect>
                                    <p:anim calcmode="lin" valueType="num">
                                      <p:cBhvr>
                                        <p:cTn id="290" dur="50" fill="hold"/>
                                        <p:tgtEl>
                                          <p:spTgt spid="10">
                                            <p:txEl>
                                              <p:pRg st="47" end="47"/>
                                            </p:txEl>
                                          </p:spTgt>
                                        </p:tgtEl>
                                        <p:attrNameLst>
                                          <p:attrName>ppt_x</p:attrName>
                                        </p:attrNameLst>
                                      </p:cBhvr>
                                      <p:tavLst>
                                        <p:tav tm="0">
                                          <p:val>
                                            <p:strVal val="#ppt_x"/>
                                          </p:val>
                                        </p:tav>
                                        <p:tav tm="100000">
                                          <p:val>
                                            <p:strVal val="#ppt_x"/>
                                          </p:val>
                                        </p:tav>
                                      </p:tavLst>
                                    </p:anim>
                                    <p:anim calcmode="lin" valueType="num">
                                      <p:cBhvr>
                                        <p:cTn id="291" dur="50" fill="hold"/>
                                        <p:tgtEl>
                                          <p:spTgt spid="10">
                                            <p:txEl>
                                              <p:pRg st="47" end="47"/>
                                            </p:txEl>
                                          </p:spTgt>
                                        </p:tgtEl>
                                        <p:attrNameLst>
                                          <p:attrName>ppt_y</p:attrName>
                                        </p:attrNameLst>
                                      </p:cBhvr>
                                      <p:tavLst>
                                        <p:tav tm="0">
                                          <p:val>
                                            <p:strVal val="#ppt_y+.1"/>
                                          </p:val>
                                        </p:tav>
                                        <p:tav tm="100000">
                                          <p:val>
                                            <p:strVal val="#ppt_y"/>
                                          </p:val>
                                        </p:tav>
                                      </p:tavLst>
                                    </p:anim>
                                  </p:childTnLst>
                                </p:cTn>
                              </p:par>
                            </p:childTnLst>
                          </p:cTn>
                        </p:par>
                        <p:par>
                          <p:cTn id="292" fill="hold">
                            <p:stCondLst>
                              <p:cond delay="2400"/>
                            </p:stCondLst>
                            <p:childTnLst>
                              <p:par>
                                <p:cTn id="293" presetID="42" presetClass="entr" presetSubtype="0" fill="hold" nodeType="afterEffect">
                                  <p:stCondLst>
                                    <p:cond delay="0"/>
                                  </p:stCondLst>
                                  <p:childTnLst>
                                    <p:set>
                                      <p:cBhvr>
                                        <p:cTn id="294" dur="1" fill="hold">
                                          <p:stCondLst>
                                            <p:cond delay="0"/>
                                          </p:stCondLst>
                                        </p:cTn>
                                        <p:tgtEl>
                                          <p:spTgt spid="10">
                                            <p:txEl>
                                              <p:pRg st="48" end="48"/>
                                            </p:txEl>
                                          </p:spTgt>
                                        </p:tgtEl>
                                        <p:attrNameLst>
                                          <p:attrName>style.visibility</p:attrName>
                                        </p:attrNameLst>
                                      </p:cBhvr>
                                      <p:to>
                                        <p:strVal val="visible"/>
                                      </p:to>
                                    </p:set>
                                    <p:animEffect transition="in" filter="fade">
                                      <p:cBhvr>
                                        <p:cTn id="295" dur="50"/>
                                        <p:tgtEl>
                                          <p:spTgt spid="10">
                                            <p:txEl>
                                              <p:pRg st="48" end="48"/>
                                            </p:txEl>
                                          </p:spTgt>
                                        </p:tgtEl>
                                      </p:cBhvr>
                                    </p:animEffect>
                                    <p:anim calcmode="lin" valueType="num">
                                      <p:cBhvr>
                                        <p:cTn id="296" dur="50" fill="hold"/>
                                        <p:tgtEl>
                                          <p:spTgt spid="10">
                                            <p:txEl>
                                              <p:pRg st="48" end="48"/>
                                            </p:txEl>
                                          </p:spTgt>
                                        </p:tgtEl>
                                        <p:attrNameLst>
                                          <p:attrName>ppt_x</p:attrName>
                                        </p:attrNameLst>
                                      </p:cBhvr>
                                      <p:tavLst>
                                        <p:tav tm="0">
                                          <p:val>
                                            <p:strVal val="#ppt_x"/>
                                          </p:val>
                                        </p:tav>
                                        <p:tav tm="100000">
                                          <p:val>
                                            <p:strVal val="#ppt_x"/>
                                          </p:val>
                                        </p:tav>
                                      </p:tavLst>
                                    </p:anim>
                                    <p:anim calcmode="lin" valueType="num">
                                      <p:cBhvr>
                                        <p:cTn id="297" dur="50" fill="hold"/>
                                        <p:tgtEl>
                                          <p:spTgt spid="10">
                                            <p:txEl>
                                              <p:pRg st="48" end="48"/>
                                            </p:txEl>
                                          </p:spTgt>
                                        </p:tgtEl>
                                        <p:attrNameLst>
                                          <p:attrName>ppt_y</p:attrName>
                                        </p:attrNameLst>
                                      </p:cBhvr>
                                      <p:tavLst>
                                        <p:tav tm="0">
                                          <p:val>
                                            <p:strVal val="#ppt_y+.1"/>
                                          </p:val>
                                        </p:tav>
                                        <p:tav tm="100000">
                                          <p:val>
                                            <p:strVal val="#ppt_y"/>
                                          </p:val>
                                        </p:tav>
                                      </p:tavLst>
                                    </p:anim>
                                  </p:childTnLst>
                                </p:cTn>
                              </p:par>
                            </p:childTnLst>
                          </p:cTn>
                        </p:par>
                        <p:par>
                          <p:cTn id="298" fill="hold">
                            <p:stCondLst>
                              <p:cond delay="2450"/>
                            </p:stCondLst>
                            <p:childTnLst>
                              <p:par>
                                <p:cTn id="299" presetID="42" presetClass="entr" presetSubtype="0" fill="hold" nodeType="afterEffect">
                                  <p:stCondLst>
                                    <p:cond delay="0"/>
                                  </p:stCondLst>
                                  <p:childTnLst>
                                    <p:set>
                                      <p:cBhvr>
                                        <p:cTn id="300" dur="1" fill="hold">
                                          <p:stCondLst>
                                            <p:cond delay="0"/>
                                          </p:stCondLst>
                                        </p:cTn>
                                        <p:tgtEl>
                                          <p:spTgt spid="5">
                                            <p:txEl>
                                              <p:pRg st="0" end="0"/>
                                            </p:txEl>
                                          </p:spTgt>
                                        </p:tgtEl>
                                        <p:attrNameLst>
                                          <p:attrName>style.visibility</p:attrName>
                                        </p:attrNameLst>
                                      </p:cBhvr>
                                      <p:to>
                                        <p:strVal val="visible"/>
                                      </p:to>
                                    </p:set>
                                    <p:animEffect transition="in" filter="fade">
                                      <p:cBhvr>
                                        <p:cTn id="301" dur="50"/>
                                        <p:tgtEl>
                                          <p:spTgt spid="5">
                                            <p:txEl>
                                              <p:pRg st="0" end="0"/>
                                            </p:txEl>
                                          </p:spTgt>
                                        </p:tgtEl>
                                      </p:cBhvr>
                                    </p:animEffect>
                                    <p:anim calcmode="lin" valueType="num">
                                      <p:cBhvr>
                                        <p:cTn id="302" dur="5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303" dur="5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304" fill="hold">
                            <p:stCondLst>
                              <p:cond delay="2500"/>
                            </p:stCondLst>
                            <p:childTnLst>
                              <p:par>
                                <p:cTn id="305" presetID="42" presetClass="entr" presetSubtype="0" fill="hold" nodeType="afterEffect">
                                  <p:stCondLst>
                                    <p:cond delay="0"/>
                                  </p:stCondLst>
                                  <p:childTnLst>
                                    <p:set>
                                      <p:cBhvr>
                                        <p:cTn id="306" dur="1" fill="hold">
                                          <p:stCondLst>
                                            <p:cond delay="0"/>
                                          </p:stCondLst>
                                        </p:cTn>
                                        <p:tgtEl>
                                          <p:spTgt spid="5">
                                            <p:txEl>
                                              <p:pRg st="1" end="1"/>
                                            </p:txEl>
                                          </p:spTgt>
                                        </p:tgtEl>
                                        <p:attrNameLst>
                                          <p:attrName>style.visibility</p:attrName>
                                        </p:attrNameLst>
                                      </p:cBhvr>
                                      <p:to>
                                        <p:strVal val="visible"/>
                                      </p:to>
                                    </p:set>
                                    <p:animEffect transition="in" filter="fade">
                                      <p:cBhvr>
                                        <p:cTn id="307" dur="50"/>
                                        <p:tgtEl>
                                          <p:spTgt spid="5">
                                            <p:txEl>
                                              <p:pRg st="1" end="1"/>
                                            </p:txEl>
                                          </p:spTgt>
                                        </p:tgtEl>
                                      </p:cBhvr>
                                    </p:animEffect>
                                    <p:anim calcmode="lin" valueType="num">
                                      <p:cBhvr>
                                        <p:cTn id="308" dur="5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309" dur="5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310" fill="hold">
                            <p:stCondLst>
                              <p:cond delay="2550"/>
                            </p:stCondLst>
                            <p:childTnLst>
                              <p:par>
                                <p:cTn id="311" presetID="42" presetClass="entr" presetSubtype="0" fill="hold" nodeType="afterEffect">
                                  <p:stCondLst>
                                    <p:cond delay="0"/>
                                  </p:stCondLst>
                                  <p:childTnLst>
                                    <p:set>
                                      <p:cBhvr>
                                        <p:cTn id="312" dur="1" fill="hold">
                                          <p:stCondLst>
                                            <p:cond delay="0"/>
                                          </p:stCondLst>
                                        </p:cTn>
                                        <p:tgtEl>
                                          <p:spTgt spid="5">
                                            <p:txEl>
                                              <p:pRg st="2" end="2"/>
                                            </p:txEl>
                                          </p:spTgt>
                                        </p:tgtEl>
                                        <p:attrNameLst>
                                          <p:attrName>style.visibility</p:attrName>
                                        </p:attrNameLst>
                                      </p:cBhvr>
                                      <p:to>
                                        <p:strVal val="visible"/>
                                      </p:to>
                                    </p:set>
                                    <p:animEffect transition="in" filter="fade">
                                      <p:cBhvr>
                                        <p:cTn id="313" dur="50"/>
                                        <p:tgtEl>
                                          <p:spTgt spid="5">
                                            <p:txEl>
                                              <p:pRg st="2" end="2"/>
                                            </p:txEl>
                                          </p:spTgt>
                                        </p:tgtEl>
                                      </p:cBhvr>
                                    </p:animEffect>
                                    <p:anim calcmode="lin" valueType="num">
                                      <p:cBhvr>
                                        <p:cTn id="314" dur="5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15" dur="5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316" fill="hold">
                            <p:stCondLst>
                              <p:cond delay="2600"/>
                            </p:stCondLst>
                            <p:childTnLst>
                              <p:par>
                                <p:cTn id="317" presetID="42" presetClass="entr" presetSubtype="0" fill="hold" nodeType="afterEffect">
                                  <p:stCondLst>
                                    <p:cond delay="0"/>
                                  </p:stCondLst>
                                  <p:childTnLst>
                                    <p:set>
                                      <p:cBhvr>
                                        <p:cTn id="318" dur="1" fill="hold">
                                          <p:stCondLst>
                                            <p:cond delay="0"/>
                                          </p:stCondLst>
                                        </p:cTn>
                                        <p:tgtEl>
                                          <p:spTgt spid="5">
                                            <p:txEl>
                                              <p:pRg st="3" end="3"/>
                                            </p:txEl>
                                          </p:spTgt>
                                        </p:tgtEl>
                                        <p:attrNameLst>
                                          <p:attrName>style.visibility</p:attrName>
                                        </p:attrNameLst>
                                      </p:cBhvr>
                                      <p:to>
                                        <p:strVal val="visible"/>
                                      </p:to>
                                    </p:set>
                                    <p:animEffect transition="in" filter="fade">
                                      <p:cBhvr>
                                        <p:cTn id="319" dur="50"/>
                                        <p:tgtEl>
                                          <p:spTgt spid="5">
                                            <p:txEl>
                                              <p:pRg st="3" end="3"/>
                                            </p:txEl>
                                          </p:spTgt>
                                        </p:tgtEl>
                                      </p:cBhvr>
                                    </p:animEffect>
                                    <p:anim calcmode="lin" valueType="num">
                                      <p:cBhvr>
                                        <p:cTn id="320" dur="5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21" dur="5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322" fill="hold">
                            <p:stCondLst>
                              <p:cond delay="2650"/>
                            </p:stCondLst>
                            <p:childTnLst>
                              <p:par>
                                <p:cTn id="323" presetID="42" presetClass="entr" presetSubtype="0" fill="hold" nodeType="afterEffect">
                                  <p:stCondLst>
                                    <p:cond delay="0"/>
                                  </p:stCondLst>
                                  <p:childTnLst>
                                    <p:set>
                                      <p:cBhvr>
                                        <p:cTn id="324" dur="1" fill="hold">
                                          <p:stCondLst>
                                            <p:cond delay="0"/>
                                          </p:stCondLst>
                                        </p:cTn>
                                        <p:tgtEl>
                                          <p:spTgt spid="5">
                                            <p:txEl>
                                              <p:pRg st="4" end="4"/>
                                            </p:txEl>
                                          </p:spTgt>
                                        </p:tgtEl>
                                        <p:attrNameLst>
                                          <p:attrName>style.visibility</p:attrName>
                                        </p:attrNameLst>
                                      </p:cBhvr>
                                      <p:to>
                                        <p:strVal val="visible"/>
                                      </p:to>
                                    </p:set>
                                    <p:animEffect transition="in" filter="fade">
                                      <p:cBhvr>
                                        <p:cTn id="325" dur="50"/>
                                        <p:tgtEl>
                                          <p:spTgt spid="5">
                                            <p:txEl>
                                              <p:pRg st="4" end="4"/>
                                            </p:txEl>
                                          </p:spTgt>
                                        </p:tgtEl>
                                      </p:cBhvr>
                                    </p:animEffect>
                                    <p:anim calcmode="lin" valueType="num">
                                      <p:cBhvr>
                                        <p:cTn id="326" dur="5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27" dur="5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328" fill="hold">
                            <p:stCondLst>
                              <p:cond delay="2700"/>
                            </p:stCondLst>
                            <p:childTnLst>
                              <p:par>
                                <p:cTn id="329" presetID="42" presetClass="entr" presetSubtype="0" fill="hold" nodeType="afterEffect">
                                  <p:stCondLst>
                                    <p:cond delay="0"/>
                                  </p:stCondLst>
                                  <p:childTnLst>
                                    <p:set>
                                      <p:cBhvr>
                                        <p:cTn id="330" dur="1" fill="hold">
                                          <p:stCondLst>
                                            <p:cond delay="0"/>
                                          </p:stCondLst>
                                        </p:cTn>
                                        <p:tgtEl>
                                          <p:spTgt spid="5">
                                            <p:txEl>
                                              <p:pRg st="5" end="5"/>
                                            </p:txEl>
                                          </p:spTgt>
                                        </p:tgtEl>
                                        <p:attrNameLst>
                                          <p:attrName>style.visibility</p:attrName>
                                        </p:attrNameLst>
                                      </p:cBhvr>
                                      <p:to>
                                        <p:strVal val="visible"/>
                                      </p:to>
                                    </p:set>
                                    <p:animEffect transition="in" filter="fade">
                                      <p:cBhvr>
                                        <p:cTn id="331" dur="50"/>
                                        <p:tgtEl>
                                          <p:spTgt spid="5">
                                            <p:txEl>
                                              <p:pRg st="5" end="5"/>
                                            </p:txEl>
                                          </p:spTgt>
                                        </p:tgtEl>
                                      </p:cBhvr>
                                    </p:animEffect>
                                    <p:anim calcmode="lin" valueType="num">
                                      <p:cBhvr>
                                        <p:cTn id="332" dur="5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33" dur="5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par>
                          <p:cTn id="334" fill="hold">
                            <p:stCondLst>
                              <p:cond delay="2750"/>
                            </p:stCondLst>
                            <p:childTnLst>
                              <p:par>
                                <p:cTn id="335" presetID="42" presetClass="entr" presetSubtype="0" fill="hold" nodeType="afterEffect">
                                  <p:stCondLst>
                                    <p:cond delay="0"/>
                                  </p:stCondLst>
                                  <p:childTnLst>
                                    <p:set>
                                      <p:cBhvr>
                                        <p:cTn id="336" dur="1" fill="hold">
                                          <p:stCondLst>
                                            <p:cond delay="0"/>
                                          </p:stCondLst>
                                        </p:cTn>
                                        <p:tgtEl>
                                          <p:spTgt spid="5">
                                            <p:txEl>
                                              <p:pRg st="6" end="6"/>
                                            </p:txEl>
                                          </p:spTgt>
                                        </p:tgtEl>
                                        <p:attrNameLst>
                                          <p:attrName>style.visibility</p:attrName>
                                        </p:attrNameLst>
                                      </p:cBhvr>
                                      <p:to>
                                        <p:strVal val="visible"/>
                                      </p:to>
                                    </p:set>
                                    <p:animEffect transition="in" filter="fade">
                                      <p:cBhvr>
                                        <p:cTn id="337" dur="50"/>
                                        <p:tgtEl>
                                          <p:spTgt spid="5">
                                            <p:txEl>
                                              <p:pRg st="6" end="6"/>
                                            </p:txEl>
                                          </p:spTgt>
                                        </p:tgtEl>
                                      </p:cBhvr>
                                    </p:animEffect>
                                    <p:anim calcmode="lin" valueType="num">
                                      <p:cBhvr>
                                        <p:cTn id="338" dur="5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39" dur="5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par>
                          <p:cTn id="340" fill="hold">
                            <p:stCondLst>
                              <p:cond delay="2800"/>
                            </p:stCondLst>
                            <p:childTnLst>
                              <p:par>
                                <p:cTn id="341" presetID="42" presetClass="entr" presetSubtype="0" fill="hold" nodeType="afterEffect">
                                  <p:stCondLst>
                                    <p:cond delay="0"/>
                                  </p:stCondLst>
                                  <p:childTnLst>
                                    <p:set>
                                      <p:cBhvr>
                                        <p:cTn id="342" dur="1" fill="hold">
                                          <p:stCondLst>
                                            <p:cond delay="0"/>
                                          </p:stCondLst>
                                        </p:cTn>
                                        <p:tgtEl>
                                          <p:spTgt spid="5">
                                            <p:txEl>
                                              <p:pRg st="7" end="7"/>
                                            </p:txEl>
                                          </p:spTgt>
                                        </p:tgtEl>
                                        <p:attrNameLst>
                                          <p:attrName>style.visibility</p:attrName>
                                        </p:attrNameLst>
                                      </p:cBhvr>
                                      <p:to>
                                        <p:strVal val="visible"/>
                                      </p:to>
                                    </p:set>
                                    <p:animEffect transition="in" filter="fade">
                                      <p:cBhvr>
                                        <p:cTn id="343" dur="50"/>
                                        <p:tgtEl>
                                          <p:spTgt spid="5">
                                            <p:txEl>
                                              <p:pRg st="7" end="7"/>
                                            </p:txEl>
                                          </p:spTgt>
                                        </p:tgtEl>
                                      </p:cBhvr>
                                    </p:animEffect>
                                    <p:anim calcmode="lin" valueType="num">
                                      <p:cBhvr>
                                        <p:cTn id="344" dur="5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345" dur="5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par>
                          <p:cTn id="346" fill="hold">
                            <p:stCondLst>
                              <p:cond delay="2850"/>
                            </p:stCondLst>
                            <p:childTnLst>
                              <p:par>
                                <p:cTn id="347" presetID="42" presetClass="entr" presetSubtype="0" fill="hold" nodeType="afterEffect">
                                  <p:stCondLst>
                                    <p:cond delay="0"/>
                                  </p:stCondLst>
                                  <p:childTnLst>
                                    <p:set>
                                      <p:cBhvr>
                                        <p:cTn id="348" dur="1" fill="hold">
                                          <p:stCondLst>
                                            <p:cond delay="0"/>
                                          </p:stCondLst>
                                        </p:cTn>
                                        <p:tgtEl>
                                          <p:spTgt spid="5">
                                            <p:txEl>
                                              <p:pRg st="8" end="8"/>
                                            </p:txEl>
                                          </p:spTgt>
                                        </p:tgtEl>
                                        <p:attrNameLst>
                                          <p:attrName>style.visibility</p:attrName>
                                        </p:attrNameLst>
                                      </p:cBhvr>
                                      <p:to>
                                        <p:strVal val="visible"/>
                                      </p:to>
                                    </p:set>
                                    <p:animEffect transition="in" filter="fade">
                                      <p:cBhvr>
                                        <p:cTn id="349" dur="50"/>
                                        <p:tgtEl>
                                          <p:spTgt spid="5">
                                            <p:txEl>
                                              <p:pRg st="8" end="8"/>
                                            </p:txEl>
                                          </p:spTgt>
                                        </p:tgtEl>
                                      </p:cBhvr>
                                    </p:animEffect>
                                    <p:anim calcmode="lin" valueType="num">
                                      <p:cBhvr>
                                        <p:cTn id="350" dur="5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51" dur="5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par>
                          <p:cTn id="352" fill="hold">
                            <p:stCondLst>
                              <p:cond delay="2900"/>
                            </p:stCondLst>
                            <p:childTnLst>
                              <p:par>
                                <p:cTn id="353" presetID="42" presetClass="entr" presetSubtype="0" fill="hold" nodeType="afterEffect">
                                  <p:stCondLst>
                                    <p:cond delay="0"/>
                                  </p:stCondLst>
                                  <p:childTnLst>
                                    <p:set>
                                      <p:cBhvr>
                                        <p:cTn id="354" dur="1" fill="hold">
                                          <p:stCondLst>
                                            <p:cond delay="0"/>
                                          </p:stCondLst>
                                        </p:cTn>
                                        <p:tgtEl>
                                          <p:spTgt spid="5">
                                            <p:txEl>
                                              <p:pRg st="9" end="9"/>
                                            </p:txEl>
                                          </p:spTgt>
                                        </p:tgtEl>
                                        <p:attrNameLst>
                                          <p:attrName>style.visibility</p:attrName>
                                        </p:attrNameLst>
                                      </p:cBhvr>
                                      <p:to>
                                        <p:strVal val="visible"/>
                                      </p:to>
                                    </p:set>
                                    <p:animEffect transition="in" filter="fade">
                                      <p:cBhvr>
                                        <p:cTn id="355" dur="50"/>
                                        <p:tgtEl>
                                          <p:spTgt spid="5">
                                            <p:txEl>
                                              <p:pRg st="9" end="9"/>
                                            </p:txEl>
                                          </p:spTgt>
                                        </p:tgtEl>
                                      </p:cBhvr>
                                    </p:animEffect>
                                    <p:anim calcmode="lin" valueType="num">
                                      <p:cBhvr>
                                        <p:cTn id="356" dur="5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357" dur="5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par>
                          <p:cTn id="358" fill="hold">
                            <p:stCondLst>
                              <p:cond delay="2950"/>
                            </p:stCondLst>
                            <p:childTnLst>
                              <p:par>
                                <p:cTn id="359" presetID="42" presetClass="entr" presetSubtype="0" fill="hold" nodeType="afterEffect">
                                  <p:stCondLst>
                                    <p:cond delay="0"/>
                                  </p:stCondLst>
                                  <p:childTnLst>
                                    <p:set>
                                      <p:cBhvr>
                                        <p:cTn id="360" dur="1" fill="hold">
                                          <p:stCondLst>
                                            <p:cond delay="0"/>
                                          </p:stCondLst>
                                        </p:cTn>
                                        <p:tgtEl>
                                          <p:spTgt spid="5">
                                            <p:txEl>
                                              <p:pRg st="10" end="10"/>
                                            </p:txEl>
                                          </p:spTgt>
                                        </p:tgtEl>
                                        <p:attrNameLst>
                                          <p:attrName>style.visibility</p:attrName>
                                        </p:attrNameLst>
                                      </p:cBhvr>
                                      <p:to>
                                        <p:strVal val="visible"/>
                                      </p:to>
                                    </p:set>
                                    <p:animEffect transition="in" filter="fade">
                                      <p:cBhvr>
                                        <p:cTn id="361" dur="50"/>
                                        <p:tgtEl>
                                          <p:spTgt spid="5">
                                            <p:txEl>
                                              <p:pRg st="10" end="10"/>
                                            </p:txEl>
                                          </p:spTgt>
                                        </p:tgtEl>
                                      </p:cBhvr>
                                    </p:animEffect>
                                    <p:anim calcmode="lin" valueType="num">
                                      <p:cBhvr>
                                        <p:cTn id="362" dur="5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363" dur="5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par>
                          <p:cTn id="364" fill="hold">
                            <p:stCondLst>
                              <p:cond delay="3000"/>
                            </p:stCondLst>
                            <p:childTnLst>
                              <p:par>
                                <p:cTn id="365" presetID="42" presetClass="entr" presetSubtype="0" fill="hold" nodeType="afterEffect">
                                  <p:stCondLst>
                                    <p:cond delay="0"/>
                                  </p:stCondLst>
                                  <p:childTnLst>
                                    <p:set>
                                      <p:cBhvr>
                                        <p:cTn id="366" dur="1" fill="hold">
                                          <p:stCondLst>
                                            <p:cond delay="0"/>
                                          </p:stCondLst>
                                        </p:cTn>
                                        <p:tgtEl>
                                          <p:spTgt spid="5">
                                            <p:txEl>
                                              <p:pRg st="11" end="11"/>
                                            </p:txEl>
                                          </p:spTgt>
                                        </p:tgtEl>
                                        <p:attrNameLst>
                                          <p:attrName>style.visibility</p:attrName>
                                        </p:attrNameLst>
                                      </p:cBhvr>
                                      <p:to>
                                        <p:strVal val="visible"/>
                                      </p:to>
                                    </p:set>
                                    <p:animEffect transition="in" filter="fade">
                                      <p:cBhvr>
                                        <p:cTn id="367" dur="50"/>
                                        <p:tgtEl>
                                          <p:spTgt spid="5">
                                            <p:txEl>
                                              <p:pRg st="11" end="11"/>
                                            </p:txEl>
                                          </p:spTgt>
                                        </p:tgtEl>
                                      </p:cBhvr>
                                    </p:animEffect>
                                    <p:anim calcmode="lin" valueType="num">
                                      <p:cBhvr>
                                        <p:cTn id="368" dur="50" fill="hold"/>
                                        <p:tgtEl>
                                          <p:spTgt spid="5">
                                            <p:txEl>
                                              <p:pRg st="11" end="11"/>
                                            </p:txEl>
                                          </p:spTgt>
                                        </p:tgtEl>
                                        <p:attrNameLst>
                                          <p:attrName>ppt_x</p:attrName>
                                        </p:attrNameLst>
                                      </p:cBhvr>
                                      <p:tavLst>
                                        <p:tav tm="0">
                                          <p:val>
                                            <p:strVal val="#ppt_x"/>
                                          </p:val>
                                        </p:tav>
                                        <p:tav tm="100000">
                                          <p:val>
                                            <p:strVal val="#ppt_x"/>
                                          </p:val>
                                        </p:tav>
                                      </p:tavLst>
                                    </p:anim>
                                    <p:anim calcmode="lin" valueType="num">
                                      <p:cBhvr>
                                        <p:cTn id="369" dur="50" fill="hold"/>
                                        <p:tgtEl>
                                          <p:spTgt spid="5">
                                            <p:txEl>
                                              <p:pRg st="11" end="11"/>
                                            </p:txEl>
                                          </p:spTgt>
                                        </p:tgtEl>
                                        <p:attrNameLst>
                                          <p:attrName>ppt_y</p:attrName>
                                        </p:attrNameLst>
                                      </p:cBhvr>
                                      <p:tavLst>
                                        <p:tav tm="0">
                                          <p:val>
                                            <p:strVal val="#ppt_y+.1"/>
                                          </p:val>
                                        </p:tav>
                                        <p:tav tm="100000">
                                          <p:val>
                                            <p:strVal val="#ppt_y"/>
                                          </p:val>
                                        </p:tav>
                                      </p:tavLst>
                                    </p:anim>
                                  </p:childTnLst>
                                </p:cTn>
                              </p:par>
                            </p:childTnLst>
                          </p:cTn>
                        </p:par>
                        <p:par>
                          <p:cTn id="370" fill="hold">
                            <p:stCondLst>
                              <p:cond delay="3050"/>
                            </p:stCondLst>
                            <p:childTnLst>
                              <p:par>
                                <p:cTn id="371" presetID="42" presetClass="entr" presetSubtype="0" fill="hold" nodeType="afterEffect">
                                  <p:stCondLst>
                                    <p:cond delay="0"/>
                                  </p:stCondLst>
                                  <p:childTnLst>
                                    <p:set>
                                      <p:cBhvr>
                                        <p:cTn id="372" dur="1" fill="hold">
                                          <p:stCondLst>
                                            <p:cond delay="0"/>
                                          </p:stCondLst>
                                        </p:cTn>
                                        <p:tgtEl>
                                          <p:spTgt spid="5">
                                            <p:txEl>
                                              <p:pRg st="12" end="12"/>
                                            </p:txEl>
                                          </p:spTgt>
                                        </p:tgtEl>
                                        <p:attrNameLst>
                                          <p:attrName>style.visibility</p:attrName>
                                        </p:attrNameLst>
                                      </p:cBhvr>
                                      <p:to>
                                        <p:strVal val="visible"/>
                                      </p:to>
                                    </p:set>
                                    <p:animEffect transition="in" filter="fade">
                                      <p:cBhvr>
                                        <p:cTn id="373" dur="50"/>
                                        <p:tgtEl>
                                          <p:spTgt spid="5">
                                            <p:txEl>
                                              <p:pRg st="12" end="12"/>
                                            </p:txEl>
                                          </p:spTgt>
                                        </p:tgtEl>
                                      </p:cBhvr>
                                    </p:animEffect>
                                    <p:anim calcmode="lin" valueType="num">
                                      <p:cBhvr>
                                        <p:cTn id="374" dur="50" fill="hold"/>
                                        <p:tgtEl>
                                          <p:spTgt spid="5">
                                            <p:txEl>
                                              <p:pRg st="12" end="12"/>
                                            </p:txEl>
                                          </p:spTgt>
                                        </p:tgtEl>
                                        <p:attrNameLst>
                                          <p:attrName>ppt_x</p:attrName>
                                        </p:attrNameLst>
                                      </p:cBhvr>
                                      <p:tavLst>
                                        <p:tav tm="0">
                                          <p:val>
                                            <p:strVal val="#ppt_x"/>
                                          </p:val>
                                        </p:tav>
                                        <p:tav tm="100000">
                                          <p:val>
                                            <p:strVal val="#ppt_x"/>
                                          </p:val>
                                        </p:tav>
                                      </p:tavLst>
                                    </p:anim>
                                    <p:anim calcmode="lin" valueType="num">
                                      <p:cBhvr>
                                        <p:cTn id="375" dur="50" fill="hold"/>
                                        <p:tgtEl>
                                          <p:spTgt spid="5">
                                            <p:txEl>
                                              <p:pRg st="12" end="12"/>
                                            </p:txEl>
                                          </p:spTgt>
                                        </p:tgtEl>
                                        <p:attrNameLst>
                                          <p:attrName>ppt_y</p:attrName>
                                        </p:attrNameLst>
                                      </p:cBhvr>
                                      <p:tavLst>
                                        <p:tav tm="0">
                                          <p:val>
                                            <p:strVal val="#ppt_y+.1"/>
                                          </p:val>
                                        </p:tav>
                                        <p:tav tm="100000">
                                          <p:val>
                                            <p:strVal val="#ppt_y"/>
                                          </p:val>
                                        </p:tav>
                                      </p:tavLst>
                                    </p:anim>
                                  </p:childTnLst>
                                </p:cTn>
                              </p:par>
                            </p:childTnLst>
                          </p:cTn>
                        </p:par>
                        <p:par>
                          <p:cTn id="376" fill="hold">
                            <p:stCondLst>
                              <p:cond delay="3100"/>
                            </p:stCondLst>
                            <p:childTnLst>
                              <p:par>
                                <p:cTn id="377" presetID="42" presetClass="entr" presetSubtype="0" fill="hold" nodeType="afterEffect">
                                  <p:stCondLst>
                                    <p:cond delay="0"/>
                                  </p:stCondLst>
                                  <p:childTnLst>
                                    <p:set>
                                      <p:cBhvr>
                                        <p:cTn id="378" dur="1" fill="hold">
                                          <p:stCondLst>
                                            <p:cond delay="0"/>
                                          </p:stCondLst>
                                        </p:cTn>
                                        <p:tgtEl>
                                          <p:spTgt spid="5">
                                            <p:txEl>
                                              <p:pRg st="13" end="13"/>
                                            </p:txEl>
                                          </p:spTgt>
                                        </p:tgtEl>
                                        <p:attrNameLst>
                                          <p:attrName>style.visibility</p:attrName>
                                        </p:attrNameLst>
                                      </p:cBhvr>
                                      <p:to>
                                        <p:strVal val="visible"/>
                                      </p:to>
                                    </p:set>
                                    <p:animEffect transition="in" filter="fade">
                                      <p:cBhvr>
                                        <p:cTn id="379" dur="50"/>
                                        <p:tgtEl>
                                          <p:spTgt spid="5">
                                            <p:txEl>
                                              <p:pRg st="13" end="13"/>
                                            </p:txEl>
                                          </p:spTgt>
                                        </p:tgtEl>
                                      </p:cBhvr>
                                    </p:animEffect>
                                    <p:anim calcmode="lin" valueType="num">
                                      <p:cBhvr>
                                        <p:cTn id="380" dur="50" fill="hold"/>
                                        <p:tgtEl>
                                          <p:spTgt spid="5">
                                            <p:txEl>
                                              <p:pRg st="13" end="13"/>
                                            </p:txEl>
                                          </p:spTgt>
                                        </p:tgtEl>
                                        <p:attrNameLst>
                                          <p:attrName>ppt_x</p:attrName>
                                        </p:attrNameLst>
                                      </p:cBhvr>
                                      <p:tavLst>
                                        <p:tav tm="0">
                                          <p:val>
                                            <p:strVal val="#ppt_x"/>
                                          </p:val>
                                        </p:tav>
                                        <p:tav tm="100000">
                                          <p:val>
                                            <p:strVal val="#ppt_x"/>
                                          </p:val>
                                        </p:tav>
                                      </p:tavLst>
                                    </p:anim>
                                    <p:anim calcmode="lin" valueType="num">
                                      <p:cBhvr>
                                        <p:cTn id="381" dur="50" fill="hold"/>
                                        <p:tgtEl>
                                          <p:spTgt spid="5">
                                            <p:txEl>
                                              <p:pRg st="13" end="13"/>
                                            </p:txEl>
                                          </p:spTgt>
                                        </p:tgtEl>
                                        <p:attrNameLst>
                                          <p:attrName>ppt_y</p:attrName>
                                        </p:attrNameLst>
                                      </p:cBhvr>
                                      <p:tavLst>
                                        <p:tav tm="0">
                                          <p:val>
                                            <p:strVal val="#ppt_y+.1"/>
                                          </p:val>
                                        </p:tav>
                                        <p:tav tm="100000">
                                          <p:val>
                                            <p:strVal val="#ppt_y"/>
                                          </p:val>
                                        </p:tav>
                                      </p:tavLst>
                                    </p:anim>
                                  </p:childTnLst>
                                </p:cTn>
                              </p:par>
                            </p:childTnLst>
                          </p:cTn>
                        </p:par>
                        <p:par>
                          <p:cTn id="382" fill="hold">
                            <p:stCondLst>
                              <p:cond delay="3150"/>
                            </p:stCondLst>
                            <p:childTnLst>
                              <p:par>
                                <p:cTn id="383" presetID="42" presetClass="entr" presetSubtype="0" fill="hold" nodeType="afterEffect">
                                  <p:stCondLst>
                                    <p:cond delay="0"/>
                                  </p:stCondLst>
                                  <p:childTnLst>
                                    <p:set>
                                      <p:cBhvr>
                                        <p:cTn id="384" dur="1" fill="hold">
                                          <p:stCondLst>
                                            <p:cond delay="0"/>
                                          </p:stCondLst>
                                        </p:cTn>
                                        <p:tgtEl>
                                          <p:spTgt spid="5">
                                            <p:txEl>
                                              <p:pRg st="14" end="14"/>
                                            </p:txEl>
                                          </p:spTgt>
                                        </p:tgtEl>
                                        <p:attrNameLst>
                                          <p:attrName>style.visibility</p:attrName>
                                        </p:attrNameLst>
                                      </p:cBhvr>
                                      <p:to>
                                        <p:strVal val="visible"/>
                                      </p:to>
                                    </p:set>
                                    <p:animEffect transition="in" filter="fade">
                                      <p:cBhvr>
                                        <p:cTn id="385" dur="50"/>
                                        <p:tgtEl>
                                          <p:spTgt spid="5">
                                            <p:txEl>
                                              <p:pRg st="14" end="14"/>
                                            </p:txEl>
                                          </p:spTgt>
                                        </p:tgtEl>
                                      </p:cBhvr>
                                    </p:animEffect>
                                    <p:anim calcmode="lin" valueType="num">
                                      <p:cBhvr>
                                        <p:cTn id="386" dur="50" fill="hold"/>
                                        <p:tgtEl>
                                          <p:spTgt spid="5">
                                            <p:txEl>
                                              <p:pRg st="14" end="14"/>
                                            </p:txEl>
                                          </p:spTgt>
                                        </p:tgtEl>
                                        <p:attrNameLst>
                                          <p:attrName>ppt_x</p:attrName>
                                        </p:attrNameLst>
                                      </p:cBhvr>
                                      <p:tavLst>
                                        <p:tav tm="0">
                                          <p:val>
                                            <p:strVal val="#ppt_x"/>
                                          </p:val>
                                        </p:tav>
                                        <p:tav tm="100000">
                                          <p:val>
                                            <p:strVal val="#ppt_x"/>
                                          </p:val>
                                        </p:tav>
                                      </p:tavLst>
                                    </p:anim>
                                    <p:anim calcmode="lin" valueType="num">
                                      <p:cBhvr>
                                        <p:cTn id="387" dur="50" fill="hold"/>
                                        <p:tgtEl>
                                          <p:spTgt spid="5">
                                            <p:txEl>
                                              <p:pRg st="14" end="14"/>
                                            </p:txEl>
                                          </p:spTgt>
                                        </p:tgtEl>
                                        <p:attrNameLst>
                                          <p:attrName>ppt_y</p:attrName>
                                        </p:attrNameLst>
                                      </p:cBhvr>
                                      <p:tavLst>
                                        <p:tav tm="0">
                                          <p:val>
                                            <p:strVal val="#ppt_y+.1"/>
                                          </p:val>
                                        </p:tav>
                                        <p:tav tm="100000">
                                          <p:val>
                                            <p:strVal val="#ppt_y"/>
                                          </p:val>
                                        </p:tav>
                                      </p:tavLst>
                                    </p:anim>
                                  </p:childTnLst>
                                </p:cTn>
                              </p:par>
                            </p:childTnLst>
                          </p:cTn>
                        </p:par>
                        <p:par>
                          <p:cTn id="388" fill="hold">
                            <p:stCondLst>
                              <p:cond delay="3200"/>
                            </p:stCondLst>
                            <p:childTnLst>
                              <p:par>
                                <p:cTn id="389" presetID="42" presetClass="entr" presetSubtype="0" fill="hold" nodeType="afterEffect">
                                  <p:stCondLst>
                                    <p:cond delay="0"/>
                                  </p:stCondLst>
                                  <p:childTnLst>
                                    <p:set>
                                      <p:cBhvr>
                                        <p:cTn id="390" dur="1" fill="hold">
                                          <p:stCondLst>
                                            <p:cond delay="0"/>
                                          </p:stCondLst>
                                        </p:cTn>
                                        <p:tgtEl>
                                          <p:spTgt spid="5">
                                            <p:txEl>
                                              <p:pRg st="15" end="15"/>
                                            </p:txEl>
                                          </p:spTgt>
                                        </p:tgtEl>
                                        <p:attrNameLst>
                                          <p:attrName>style.visibility</p:attrName>
                                        </p:attrNameLst>
                                      </p:cBhvr>
                                      <p:to>
                                        <p:strVal val="visible"/>
                                      </p:to>
                                    </p:set>
                                    <p:animEffect transition="in" filter="fade">
                                      <p:cBhvr>
                                        <p:cTn id="391" dur="50"/>
                                        <p:tgtEl>
                                          <p:spTgt spid="5">
                                            <p:txEl>
                                              <p:pRg st="15" end="15"/>
                                            </p:txEl>
                                          </p:spTgt>
                                        </p:tgtEl>
                                      </p:cBhvr>
                                    </p:animEffect>
                                    <p:anim calcmode="lin" valueType="num">
                                      <p:cBhvr>
                                        <p:cTn id="392" dur="50" fill="hold"/>
                                        <p:tgtEl>
                                          <p:spTgt spid="5">
                                            <p:txEl>
                                              <p:pRg st="15" end="15"/>
                                            </p:txEl>
                                          </p:spTgt>
                                        </p:tgtEl>
                                        <p:attrNameLst>
                                          <p:attrName>ppt_x</p:attrName>
                                        </p:attrNameLst>
                                      </p:cBhvr>
                                      <p:tavLst>
                                        <p:tav tm="0">
                                          <p:val>
                                            <p:strVal val="#ppt_x"/>
                                          </p:val>
                                        </p:tav>
                                        <p:tav tm="100000">
                                          <p:val>
                                            <p:strVal val="#ppt_x"/>
                                          </p:val>
                                        </p:tav>
                                      </p:tavLst>
                                    </p:anim>
                                    <p:anim calcmode="lin" valueType="num">
                                      <p:cBhvr>
                                        <p:cTn id="393" dur="50" fill="hold"/>
                                        <p:tgtEl>
                                          <p:spTgt spid="5">
                                            <p:txEl>
                                              <p:pRg st="15" end="15"/>
                                            </p:txEl>
                                          </p:spTgt>
                                        </p:tgtEl>
                                        <p:attrNameLst>
                                          <p:attrName>ppt_y</p:attrName>
                                        </p:attrNameLst>
                                      </p:cBhvr>
                                      <p:tavLst>
                                        <p:tav tm="0">
                                          <p:val>
                                            <p:strVal val="#ppt_y+.1"/>
                                          </p:val>
                                        </p:tav>
                                        <p:tav tm="100000">
                                          <p:val>
                                            <p:strVal val="#ppt_y"/>
                                          </p:val>
                                        </p:tav>
                                      </p:tavLst>
                                    </p:anim>
                                  </p:childTnLst>
                                </p:cTn>
                              </p:par>
                            </p:childTnLst>
                          </p:cTn>
                        </p:par>
                        <p:par>
                          <p:cTn id="394" fill="hold">
                            <p:stCondLst>
                              <p:cond delay="3250"/>
                            </p:stCondLst>
                            <p:childTnLst>
                              <p:par>
                                <p:cTn id="395" presetID="42" presetClass="entr" presetSubtype="0" fill="hold" nodeType="afterEffect">
                                  <p:stCondLst>
                                    <p:cond delay="0"/>
                                  </p:stCondLst>
                                  <p:childTnLst>
                                    <p:set>
                                      <p:cBhvr>
                                        <p:cTn id="396" dur="1" fill="hold">
                                          <p:stCondLst>
                                            <p:cond delay="0"/>
                                          </p:stCondLst>
                                        </p:cTn>
                                        <p:tgtEl>
                                          <p:spTgt spid="5">
                                            <p:txEl>
                                              <p:pRg st="16" end="16"/>
                                            </p:txEl>
                                          </p:spTgt>
                                        </p:tgtEl>
                                        <p:attrNameLst>
                                          <p:attrName>style.visibility</p:attrName>
                                        </p:attrNameLst>
                                      </p:cBhvr>
                                      <p:to>
                                        <p:strVal val="visible"/>
                                      </p:to>
                                    </p:set>
                                    <p:animEffect transition="in" filter="fade">
                                      <p:cBhvr>
                                        <p:cTn id="397" dur="50"/>
                                        <p:tgtEl>
                                          <p:spTgt spid="5">
                                            <p:txEl>
                                              <p:pRg st="16" end="16"/>
                                            </p:txEl>
                                          </p:spTgt>
                                        </p:tgtEl>
                                      </p:cBhvr>
                                    </p:animEffect>
                                    <p:anim calcmode="lin" valueType="num">
                                      <p:cBhvr>
                                        <p:cTn id="398" dur="50" fill="hold"/>
                                        <p:tgtEl>
                                          <p:spTgt spid="5">
                                            <p:txEl>
                                              <p:pRg st="16" end="16"/>
                                            </p:txEl>
                                          </p:spTgt>
                                        </p:tgtEl>
                                        <p:attrNameLst>
                                          <p:attrName>ppt_x</p:attrName>
                                        </p:attrNameLst>
                                      </p:cBhvr>
                                      <p:tavLst>
                                        <p:tav tm="0">
                                          <p:val>
                                            <p:strVal val="#ppt_x"/>
                                          </p:val>
                                        </p:tav>
                                        <p:tav tm="100000">
                                          <p:val>
                                            <p:strVal val="#ppt_x"/>
                                          </p:val>
                                        </p:tav>
                                      </p:tavLst>
                                    </p:anim>
                                    <p:anim calcmode="lin" valueType="num">
                                      <p:cBhvr>
                                        <p:cTn id="399" dur="50" fill="hold"/>
                                        <p:tgtEl>
                                          <p:spTgt spid="5">
                                            <p:txEl>
                                              <p:pRg st="16" end="16"/>
                                            </p:txEl>
                                          </p:spTgt>
                                        </p:tgtEl>
                                        <p:attrNameLst>
                                          <p:attrName>ppt_y</p:attrName>
                                        </p:attrNameLst>
                                      </p:cBhvr>
                                      <p:tavLst>
                                        <p:tav tm="0">
                                          <p:val>
                                            <p:strVal val="#ppt_y+.1"/>
                                          </p:val>
                                        </p:tav>
                                        <p:tav tm="100000">
                                          <p:val>
                                            <p:strVal val="#ppt_y"/>
                                          </p:val>
                                        </p:tav>
                                      </p:tavLst>
                                    </p:anim>
                                  </p:childTnLst>
                                </p:cTn>
                              </p:par>
                            </p:childTnLst>
                          </p:cTn>
                        </p:par>
                        <p:par>
                          <p:cTn id="400" fill="hold">
                            <p:stCondLst>
                              <p:cond delay="3300"/>
                            </p:stCondLst>
                            <p:childTnLst>
                              <p:par>
                                <p:cTn id="401" presetID="42" presetClass="entr" presetSubtype="0" fill="hold" nodeType="afterEffect">
                                  <p:stCondLst>
                                    <p:cond delay="0"/>
                                  </p:stCondLst>
                                  <p:childTnLst>
                                    <p:set>
                                      <p:cBhvr>
                                        <p:cTn id="402" dur="1" fill="hold">
                                          <p:stCondLst>
                                            <p:cond delay="0"/>
                                          </p:stCondLst>
                                        </p:cTn>
                                        <p:tgtEl>
                                          <p:spTgt spid="5">
                                            <p:txEl>
                                              <p:pRg st="17" end="17"/>
                                            </p:txEl>
                                          </p:spTgt>
                                        </p:tgtEl>
                                        <p:attrNameLst>
                                          <p:attrName>style.visibility</p:attrName>
                                        </p:attrNameLst>
                                      </p:cBhvr>
                                      <p:to>
                                        <p:strVal val="visible"/>
                                      </p:to>
                                    </p:set>
                                    <p:animEffect transition="in" filter="fade">
                                      <p:cBhvr>
                                        <p:cTn id="403" dur="50"/>
                                        <p:tgtEl>
                                          <p:spTgt spid="5">
                                            <p:txEl>
                                              <p:pRg st="17" end="17"/>
                                            </p:txEl>
                                          </p:spTgt>
                                        </p:tgtEl>
                                      </p:cBhvr>
                                    </p:animEffect>
                                    <p:anim calcmode="lin" valueType="num">
                                      <p:cBhvr>
                                        <p:cTn id="404" dur="50" fill="hold"/>
                                        <p:tgtEl>
                                          <p:spTgt spid="5">
                                            <p:txEl>
                                              <p:pRg st="17" end="17"/>
                                            </p:txEl>
                                          </p:spTgt>
                                        </p:tgtEl>
                                        <p:attrNameLst>
                                          <p:attrName>ppt_x</p:attrName>
                                        </p:attrNameLst>
                                      </p:cBhvr>
                                      <p:tavLst>
                                        <p:tav tm="0">
                                          <p:val>
                                            <p:strVal val="#ppt_x"/>
                                          </p:val>
                                        </p:tav>
                                        <p:tav tm="100000">
                                          <p:val>
                                            <p:strVal val="#ppt_x"/>
                                          </p:val>
                                        </p:tav>
                                      </p:tavLst>
                                    </p:anim>
                                    <p:anim calcmode="lin" valueType="num">
                                      <p:cBhvr>
                                        <p:cTn id="405" dur="50" fill="hold"/>
                                        <p:tgtEl>
                                          <p:spTgt spid="5">
                                            <p:txEl>
                                              <p:pRg st="17" end="17"/>
                                            </p:txEl>
                                          </p:spTgt>
                                        </p:tgtEl>
                                        <p:attrNameLst>
                                          <p:attrName>ppt_y</p:attrName>
                                        </p:attrNameLst>
                                      </p:cBhvr>
                                      <p:tavLst>
                                        <p:tav tm="0">
                                          <p:val>
                                            <p:strVal val="#ppt_y+.1"/>
                                          </p:val>
                                        </p:tav>
                                        <p:tav tm="100000">
                                          <p:val>
                                            <p:strVal val="#ppt_y"/>
                                          </p:val>
                                        </p:tav>
                                      </p:tavLst>
                                    </p:anim>
                                  </p:childTnLst>
                                </p:cTn>
                              </p:par>
                            </p:childTnLst>
                          </p:cTn>
                        </p:par>
                        <p:par>
                          <p:cTn id="406" fill="hold">
                            <p:stCondLst>
                              <p:cond delay="3350"/>
                            </p:stCondLst>
                            <p:childTnLst>
                              <p:par>
                                <p:cTn id="407" presetID="42" presetClass="entr" presetSubtype="0" fill="hold" nodeType="afterEffect">
                                  <p:stCondLst>
                                    <p:cond delay="0"/>
                                  </p:stCondLst>
                                  <p:childTnLst>
                                    <p:set>
                                      <p:cBhvr>
                                        <p:cTn id="408" dur="1" fill="hold">
                                          <p:stCondLst>
                                            <p:cond delay="0"/>
                                          </p:stCondLst>
                                        </p:cTn>
                                        <p:tgtEl>
                                          <p:spTgt spid="5">
                                            <p:txEl>
                                              <p:pRg st="18" end="18"/>
                                            </p:txEl>
                                          </p:spTgt>
                                        </p:tgtEl>
                                        <p:attrNameLst>
                                          <p:attrName>style.visibility</p:attrName>
                                        </p:attrNameLst>
                                      </p:cBhvr>
                                      <p:to>
                                        <p:strVal val="visible"/>
                                      </p:to>
                                    </p:set>
                                    <p:animEffect transition="in" filter="fade">
                                      <p:cBhvr>
                                        <p:cTn id="409" dur="50"/>
                                        <p:tgtEl>
                                          <p:spTgt spid="5">
                                            <p:txEl>
                                              <p:pRg st="18" end="18"/>
                                            </p:txEl>
                                          </p:spTgt>
                                        </p:tgtEl>
                                      </p:cBhvr>
                                    </p:animEffect>
                                    <p:anim calcmode="lin" valueType="num">
                                      <p:cBhvr>
                                        <p:cTn id="410" dur="50" fill="hold"/>
                                        <p:tgtEl>
                                          <p:spTgt spid="5">
                                            <p:txEl>
                                              <p:pRg st="18" end="18"/>
                                            </p:txEl>
                                          </p:spTgt>
                                        </p:tgtEl>
                                        <p:attrNameLst>
                                          <p:attrName>ppt_x</p:attrName>
                                        </p:attrNameLst>
                                      </p:cBhvr>
                                      <p:tavLst>
                                        <p:tav tm="0">
                                          <p:val>
                                            <p:strVal val="#ppt_x"/>
                                          </p:val>
                                        </p:tav>
                                        <p:tav tm="100000">
                                          <p:val>
                                            <p:strVal val="#ppt_x"/>
                                          </p:val>
                                        </p:tav>
                                      </p:tavLst>
                                    </p:anim>
                                    <p:anim calcmode="lin" valueType="num">
                                      <p:cBhvr>
                                        <p:cTn id="411" dur="50" fill="hold"/>
                                        <p:tgtEl>
                                          <p:spTgt spid="5">
                                            <p:txEl>
                                              <p:pRg st="18" end="18"/>
                                            </p:txEl>
                                          </p:spTgt>
                                        </p:tgtEl>
                                        <p:attrNameLst>
                                          <p:attrName>ppt_y</p:attrName>
                                        </p:attrNameLst>
                                      </p:cBhvr>
                                      <p:tavLst>
                                        <p:tav tm="0">
                                          <p:val>
                                            <p:strVal val="#ppt_y+.1"/>
                                          </p:val>
                                        </p:tav>
                                        <p:tav tm="100000">
                                          <p:val>
                                            <p:strVal val="#ppt_y"/>
                                          </p:val>
                                        </p:tav>
                                      </p:tavLst>
                                    </p:anim>
                                  </p:childTnLst>
                                </p:cTn>
                              </p:par>
                            </p:childTnLst>
                          </p:cTn>
                        </p:par>
                        <p:par>
                          <p:cTn id="412" fill="hold">
                            <p:stCondLst>
                              <p:cond delay="3400"/>
                            </p:stCondLst>
                            <p:childTnLst>
                              <p:par>
                                <p:cTn id="413" presetID="42" presetClass="entr" presetSubtype="0" fill="hold" nodeType="afterEffect">
                                  <p:stCondLst>
                                    <p:cond delay="0"/>
                                  </p:stCondLst>
                                  <p:childTnLst>
                                    <p:set>
                                      <p:cBhvr>
                                        <p:cTn id="414" dur="1" fill="hold">
                                          <p:stCondLst>
                                            <p:cond delay="0"/>
                                          </p:stCondLst>
                                        </p:cTn>
                                        <p:tgtEl>
                                          <p:spTgt spid="5">
                                            <p:txEl>
                                              <p:pRg st="19" end="19"/>
                                            </p:txEl>
                                          </p:spTgt>
                                        </p:tgtEl>
                                        <p:attrNameLst>
                                          <p:attrName>style.visibility</p:attrName>
                                        </p:attrNameLst>
                                      </p:cBhvr>
                                      <p:to>
                                        <p:strVal val="visible"/>
                                      </p:to>
                                    </p:set>
                                    <p:animEffect transition="in" filter="fade">
                                      <p:cBhvr>
                                        <p:cTn id="415" dur="50"/>
                                        <p:tgtEl>
                                          <p:spTgt spid="5">
                                            <p:txEl>
                                              <p:pRg st="19" end="19"/>
                                            </p:txEl>
                                          </p:spTgt>
                                        </p:tgtEl>
                                      </p:cBhvr>
                                    </p:animEffect>
                                    <p:anim calcmode="lin" valueType="num">
                                      <p:cBhvr>
                                        <p:cTn id="416" dur="50" fill="hold"/>
                                        <p:tgtEl>
                                          <p:spTgt spid="5">
                                            <p:txEl>
                                              <p:pRg st="19" end="19"/>
                                            </p:txEl>
                                          </p:spTgt>
                                        </p:tgtEl>
                                        <p:attrNameLst>
                                          <p:attrName>ppt_x</p:attrName>
                                        </p:attrNameLst>
                                      </p:cBhvr>
                                      <p:tavLst>
                                        <p:tav tm="0">
                                          <p:val>
                                            <p:strVal val="#ppt_x"/>
                                          </p:val>
                                        </p:tav>
                                        <p:tav tm="100000">
                                          <p:val>
                                            <p:strVal val="#ppt_x"/>
                                          </p:val>
                                        </p:tav>
                                      </p:tavLst>
                                    </p:anim>
                                    <p:anim calcmode="lin" valueType="num">
                                      <p:cBhvr>
                                        <p:cTn id="417" dur="50" fill="hold"/>
                                        <p:tgtEl>
                                          <p:spTgt spid="5">
                                            <p:txEl>
                                              <p:pRg st="19" end="19"/>
                                            </p:txEl>
                                          </p:spTgt>
                                        </p:tgtEl>
                                        <p:attrNameLst>
                                          <p:attrName>ppt_y</p:attrName>
                                        </p:attrNameLst>
                                      </p:cBhvr>
                                      <p:tavLst>
                                        <p:tav tm="0">
                                          <p:val>
                                            <p:strVal val="#ppt_y+.1"/>
                                          </p:val>
                                        </p:tav>
                                        <p:tav tm="100000">
                                          <p:val>
                                            <p:strVal val="#ppt_y"/>
                                          </p:val>
                                        </p:tav>
                                      </p:tavLst>
                                    </p:anim>
                                  </p:childTnLst>
                                </p:cTn>
                              </p:par>
                            </p:childTnLst>
                          </p:cTn>
                        </p:par>
                        <p:par>
                          <p:cTn id="418" fill="hold">
                            <p:stCondLst>
                              <p:cond delay="3450"/>
                            </p:stCondLst>
                            <p:childTnLst>
                              <p:par>
                                <p:cTn id="419" presetID="42" presetClass="entr" presetSubtype="0" fill="hold" nodeType="afterEffect">
                                  <p:stCondLst>
                                    <p:cond delay="0"/>
                                  </p:stCondLst>
                                  <p:childTnLst>
                                    <p:set>
                                      <p:cBhvr>
                                        <p:cTn id="420" dur="1" fill="hold">
                                          <p:stCondLst>
                                            <p:cond delay="0"/>
                                          </p:stCondLst>
                                        </p:cTn>
                                        <p:tgtEl>
                                          <p:spTgt spid="5">
                                            <p:txEl>
                                              <p:pRg st="20" end="20"/>
                                            </p:txEl>
                                          </p:spTgt>
                                        </p:tgtEl>
                                        <p:attrNameLst>
                                          <p:attrName>style.visibility</p:attrName>
                                        </p:attrNameLst>
                                      </p:cBhvr>
                                      <p:to>
                                        <p:strVal val="visible"/>
                                      </p:to>
                                    </p:set>
                                    <p:animEffect transition="in" filter="fade">
                                      <p:cBhvr>
                                        <p:cTn id="421" dur="50"/>
                                        <p:tgtEl>
                                          <p:spTgt spid="5">
                                            <p:txEl>
                                              <p:pRg st="20" end="20"/>
                                            </p:txEl>
                                          </p:spTgt>
                                        </p:tgtEl>
                                      </p:cBhvr>
                                    </p:animEffect>
                                    <p:anim calcmode="lin" valueType="num">
                                      <p:cBhvr>
                                        <p:cTn id="422" dur="50" fill="hold"/>
                                        <p:tgtEl>
                                          <p:spTgt spid="5">
                                            <p:txEl>
                                              <p:pRg st="20" end="20"/>
                                            </p:txEl>
                                          </p:spTgt>
                                        </p:tgtEl>
                                        <p:attrNameLst>
                                          <p:attrName>ppt_x</p:attrName>
                                        </p:attrNameLst>
                                      </p:cBhvr>
                                      <p:tavLst>
                                        <p:tav tm="0">
                                          <p:val>
                                            <p:strVal val="#ppt_x"/>
                                          </p:val>
                                        </p:tav>
                                        <p:tav tm="100000">
                                          <p:val>
                                            <p:strVal val="#ppt_x"/>
                                          </p:val>
                                        </p:tav>
                                      </p:tavLst>
                                    </p:anim>
                                    <p:anim calcmode="lin" valueType="num">
                                      <p:cBhvr>
                                        <p:cTn id="423" dur="50" fill="hold"/>
                                        <p:tgtEl>
                                          <p:spTgt spid="5">
                                            <p:txEl>
                                              <p:pRg st="20" end="20"/>
                                            </p:txEl>
                                          </p:spTgt>
                                        </p:tgtEl>
                                        <p:attrNameLst>
                                          <p:attrName>ppt_y</p:attrName>
                                        </p:attrNameLst>
                                      </p:cBhvr>
                                      <p:tavLst>
                                        <p:tav tm="0">
                                          <p:val>
                                            <p:strVal val="#ppt_y+.1"/>
                                          </p:val>
                                        </p:tav>
                                        <p:tav tm="100000">
                                          <p:val>
                                            <p:strVal val="#ppt_y"/>
                                          </p:val>
                                        </p:tav>
                                      </p:tavLst>
                                    </p:anim>
                                  </p:childTnLst>
                                </p:cTn>
                              </p:par>
                            </p:childTnLst>
                          </p:cTn>
                        </p:par>
                        <p:par>
                          <p:cTn id="424" fill="hold">
                            <p:stCondLst>
                              <p:cond delay="3500"/>
                            </p:stCondLst>
                            <p:childTnLst>
                              <p:par>
                                <p:cTn id="425" presetID="42" presetClass="entr" presetSubtype="0" fill="hold" nodeType="afterEffect">
                                  <p:stCondLst>
                                    <p:cond delay="0"/>
                                  </p:stCondLst>
                                  <p:childTnLst>
                                    <p:set>
                                      <p:cBhvr>
                                        <p:cTn id="426" dur="1" fill="hold">
                                          <p:stCondLst>
                                            <p:cond delay="0"/>
                                          </p:stCondLst>
                                        </p:cTn>
                                        <p:tgtEl>
                                          <p:spTgt spid="5">
                                            <p:txEl>
                                              <p:pRg st="21" end="21"/>
                                            </p:txEl>
                                          </p:spTgt>
                                        </p:tgtEl>
                                        <p:attrNameLst>
                                          <p:attrName>style.visibility</p:attrName>
                                        </p:attrNameLst>
                                      </p:cBhvr>
                                      <p:to>
                                        <p:strVal val="visible"/>
                                      </p:to>
                                    </p:set>
                                    <p:animEffect transition="in" filter="fade">
                                      <p:cBhvr>
                                        <p:cTn id="427" dur="50"/>
                                        <p:tgtEl>
                                          <p:spTgt spid="5">
                                            <p:txEl>
                                              <p:pRg st="21" end="21"/>
                                            </p:txEl>
                                          </p:spTgt>
                                        </p:tgtEl>
                                      </p:cBhvr>
                                    </p:animEffect>
                                    <p:anim calcmode="lin" valueType="num">
                                      <p:cBhvr>
                                        <p:cTn id="428" dur="50" fill="hold"/>
                                        <p:tgtEl>
                                          <p:spTgt spid="5">
                                            <p:txEl>
                                              <p:pRg st="21" end="21"/>
                                            </p:txEl>
                                          </p:spTgt>
                                        </p:tgtEl>
                                        <p:attrNameLst>
                                          <p:attrName>ppt_x</p:attrName>
                                        </p:attrNameLst>
                                      </p:cBhvr>
                                      <p:tavLst>
                                        <p:tav tm="0">
                                          <p:val>
                                            <p:strVal val="#ppt_x"/>
                                          </p:val>
                                        </p:tav>
                                        <p:tav tm="100000">
                                          <p:val>
                                            <p:strVal val="#ppt_x"/>
                                          </p:val>
                                        </p:tav>
                                      </p:tavLst>
                                    </p:anim>
                                    <p:anim calcmode="lin" valueType="num">
                                      <p:cBhvr>
                                        <p:cTn id="429" dur="50" fill="hold"/>
                                        <p:tgtEl>
                                          <p:spTgt spid="5">
                                            <p:txEl>
                                              <p:pRg st="21" end="21"/>
                                            </p:txEl>
                                          </p:spTgt>
                                        </p:tgtEl>
                                        <p:attrNameLst>
                                          <p:attrName>ppt_y</p:attrName>
                                        </p:attrNameLst>
                                      </p:cBhvr>
                                      <p:tavLst>
                                        <p:tav tm="0">
                                          <p:val>
                                            <p:strVal val="#ppt_y+.1"/>
                                          </p:val>
                                        </p:tav>
                                        <p:tav tm="100000">
                                          <p:val>
                                            <p:strVal val="#ppt_y"/>
                                          </p:val>
                                        </p:tav>
                                      </p:tavLst>
                                    </p:anim>
                                  </p:childTnLst>
                                </p:cTn>
                              </p:par>
                            </p:childTnLst>
                          </p:cTn>
                        </p:par>
                        <p:par>
                          <p:cTn id="430" fill="hold">
                            <p:stCondLst>
                              <p:cond delay="3550"/>
                            </p:stCondLst>
                            <p:childTnLst>
                              <p:par>
                                <p:cTn id="431" presetID="42" presetClass="entr" presetSubtype="0" fill="hold" nodeType="afterEffect">
                                  <p:stCondLst>
                                    <p:cond delay="0"/>
                                  </p:stCondLst>
                                  <p:childTnLst>
                                    <p:set>
                                      <p:cBhvr>
                                        <p:cTn id="432" dur="1" fill="hold">
                                          <p:stCondLst>
                                            <p:cond delay="0"/>
                                          </p:stCondLst>
                                        </p:cTn>
                                        <p:tgtEl>
                                          <p:spTgt spid="5">
                                            <p:txEl>
                                              <p:pRg st="22" end="22"/>
                                            </p:txEl>
                                          </p:spTgt>
                                        </p:tgtEl>
                                        <p:attrNameLst>
                                          <p:attrName>style.visibility</p:attrName>
                                        </p:attrNameLst>
                                      </p:cBhvr>
                                      <p:to>
                                        <p:strVal val="visible"/>
                                      </p:to>
                                    </p:set>
                                    <p:animEffect transition="in" filter="fade">
                                      <p:cBhvr>
                                        <p:cTn id="433" dur="50"/>
                                        <p:tgtEl>
                                          <p:spTgt spid="5">
                                            <p:txEl>
                                              <p:pRg st="22" end="22"/>
                                            </p:txEl>
                                          </p:spTgt>
                                        </p:tgtEl>
                                      </p:cBhvr>
                                    </p:animEffect>
                                    <p:anim calcmode="lin" valueType="num">
                                      <p:cBhvr>
                                        <p:cTn id="434" dur="50" fill="hold"/>
                                        <p:tgtEl>
                                          <p:spTgt spid="5">
                                            <p:txEl>
                                              <p:pRg st="22" end="22"/>
                                            </p:txEl>
                                          </p:spTgt>
                                        </p:tgtEl>
                                        <p:attrNameLst>
                                          <p:attrName>ppt_x</p:attrName>
                                        </p:attrNameLst>
                                      </p:cBhvr>
                                      <p:tavLst>
                                        <p:tav tm="0">
                                          <p:val>
                                            <p:strVal val="#ppt_x"/>
                                          </p:val>
                                        </p:tav>
                                        <p:tav tm="100000">
                                          <p:val>
                                            <p:strVal val="#ppt_x"/>
                                          </p:val>
                                        </p:tav>
                                      </p:tavLst>
                                    </p:anim>
                                    <p:anim calcmode="lin" valueType="num">
                                      <p:cBhvr>
                                        <p:cTn id="435" dur="50" fill="hold"/>
                                        <p:tgtEl>
                                          <p:spTgt spid="5">
                                            <p:txEl>
                                              <p:pRg st="22" end="22"/>
                                            </p:txEl>
                                          </p:spTgt>
                                        </p:tgtEl>
                                        <p:attrNameLst>
                                          <p:attrName>ppt_y</p:attrName>
                                        </p:attrNameLst>
                                      </p:cBhvr>
                                      <p:tavLst>
                                        <p:tav tm="0">
                                          <p:val>
                                            <p:strVal val="#ppt_y+.1"/>
                                          </p:val>
                                        </p:tav>
                                        <p:tav tm="100000">
                                          <p:val>
                                            <p:strVal val="#ppt_y"/>
                                          </p:val>
                                        </p:tav>
                                      </p:tavLst>
                                    </p:anim>
                                  </p:childTnLst>
                                </p:cTn>
                              </p:par>
                            </p:childTnLst>
                          </p:cTn>
                        </p:par>
                        <p:par>
                          <p:cTn id="436" fill="hold">
                            <p:stCondLst>
                              <p:cond delay="3600"/>
                            </p:stCondLst>
                            <p:childTnLst>
                              <p:par>
                                <p:cTn id="437" presetID="42" presetClass="entr" presetSubtype="0" fill="hold" nodeType="afterEffect">
                                  <p:stCondLst>
                                    <p:cond delay="0"/>
                                  </p:stCondLst>
                                  <p:childTnLst>
                                    <p:set>
                                      <p:cBhvr>
                                        <p:cTn id="438" dur="1" fill="hold">
                                          <p:stCondLst>
                                            <p:cond delay="0"/>
                                          </p:stCondLst>
                                        </p:cTn>
                                        <p:tgtEl>
                                          <p:spTgt spid="5">
                                            <p:txEl>
                                              <p:pRg st="23" end="23"/>
                                            </p:txEl>
                                          </p:spTgt>
                                        </p:tgtEl>
                                        <p:attrNameLst>
                                          <p:attrName>style.visibility</p:attrName>
                                        </p:attrNameLst>
                                      </p:cBhvr>
                                      <p:to>
                                        <p:strVal val="visible"/>
                                      </p:to>
                                    </p:set>
                                    <p:animEffect transition="in" filter="fade">
                                      <p:cBhvr>
                                        <p:cTn id="439" dur="50"/>
                                        <p:tgtEl>
                                          <p:spTgt spid="5">
                                            <p:txEl>
                                              <p:pRg st="23" end="23"/>
                                            </p:txEl>
                                          </p:spTgt>
                                        </p:tgtEl>
                                      </p:cBhvr>
                                    </p:animEffect>
                                    <p:anim calcmode="lin" valueType="num">
                                      <p:cBhvr>
                                        <p:cTn id="440" dur="50" fill="hold"/>
                                        <p:tgtEl>
                                          <p:spTgt spid="5">
                                            <p:txEl>
                                              <p:pRg st="23" end="23"/>
                                            </p:txEl>
                                          </p:spTgt>
                                        </p:tgtEl>
                                        <p:attrNameLst>
                                          <p:attrName>ppt_x</p:attrName>
                                        </p:attrNameLst>
                                      </p:cBhvr>
                                      <p:tavLst>
                                        <p:tav tm="0">
                                          <p:val>
                                            <p:strVal val="#ppt_x"/>
                                          </p:val>
                                        </p:tav>
                                        <p:tav tm="100000">
                                          <p:val>
                                            <p:strVal val="#ppt_x"/>
                                          </p:val>
                                        </p:tav>
                                      </p:tavLst>
                                    </p:anim>
                                    <p:anim calcmode="lin" valueType="num">
                                      <p:cBhvr>
                                        <p:cTn id="441" dur="50" fill="hold"/>
                                        <p:tgtEl>
                                          <p:spTgt spid="5">
                                            <p:txEl>
                                              <p:pRg st="23" end="23"/>
                                            </p:txEl>
                                          </p:spTgt>
                                        </p:tgtEl>
                                        <p:attrNameLst>
                                          <p:attrName>ppt_y</p:attrName>
                                        </p:attrNameLst>
                                      </p:cBhvr>
                                      <p:tavLst>
                                        <p:tav tm="0">
                                          <p:val>
                                            <p:strVal val="#ppt_y+.1"/>
                                          </p:val>
                                        </p:tav>
                                        <p:tav tm="100000">
                                          <p:val>
                                            <p:strVal val="#ppt_y"/>
                                          </p:val>
                                        </p:tav>
                                      </p:tavLst>
                                    </p:anim>
                                  </p:childTnLst>
                                </p:cTn>
                              </p:par>
                            </p:childTnLst>
                          </p:cTn>
                        </p:par>
                        <p:par>
                          <p:cTn id="442" fill="hold">
                            <p:stCondLst>
                              <p:cond delay="3650"/>
                            </p:stCondLst>
                            <p:childTnLst>
                              <p:par>
                                <p:cTn id="443" presetID="42" presetClass="entr" presetSubtype="0" fill="hold" nodeType="afterEffect">
                                  <p:stCondLst>
                                    <p:cond delay="0"/>
                                  </p:stCondLst>
                                  <p:childTnLst>
                                    <p:set>
                                      <p:cBhvr>
                                        <p:cTn id="444" dur="1" fill="hold">
                                          <p:stCondLst>
                                            <p:cond delay="0"/>
                                          </p:stCondLst>
                                        </p:cTn>
                                        <p:tgtEl>
                                          <p:spTgt spid="5">
                                            <p:txEl>
                                              <p:pRg st="24" end="24"/>
                                            </p:txEl>
                                          </p:spTgt>
                                        </p:tgtEl>
                                        <p:attrNameLst>
                                          <p:attrName>style.visibility</p:attrName>
                                        </p:attrNameLst>
                                      </p:cBhvr>
                                      <p:to>
                                        <p:strVal val="visible"/>
                                      </p:to>
                                    </p:set>
                                    <p:animEffect transition="in" filter="fade">
                                      <p:cBhvr>
                                        <p:cTn id="445" dur="50"/>
                                        <p:tgtEl>
                                          <p:spTgt spid="5">
                                            <p:txEl>
                                              <p:pRg st="24" end="24"/>
                                            </p:txEl>
                                          </p:spTgt>
                                        </p:tgtEl>
                                      </p:cBhvr>
                                    </p:animEffect>
                                    <p:anim calcmode="lin" valueType="num">
                                      <p:cBhvr>
                                        <p:cTn id="446" dur="50" fill="hold"/>
                                        <p:tgtEl>
                                          <p:spTgt spid="5">
                                            <p:txEl>
                                              <p:pRg st="24" end="24"/>
                                            </p:txEl>
                                          </p:spTgt>
                                        </p:tgtEl>
                                        <p:attrNameLst>
                                          <p:attrName>ppt_x</p:attrName>
                                        </p:attrNameLst>
                                      </p:cBhvr>
                                      <p:tavLst>
                                        <p:tav tm="0">
                                          <p:val>
                                            <p:strVal val="#ppt_x"/>
                                          </p:val>
                                        </p:tav>
                                        <p:tav tm="100000">
                                          <p:val>
                                            <p:strVal val="#ppt_x"/>
                                          </p:val>
                                        </p:tav>
                                      </p:tavLst>
                                    </p:anim>
                                    <p:anim calcmode="lin" valueType="num">
                                      <p:cBhvr>
                                        <p:cTn id="447" dur="50" fill="hold"/>
                                        <p:tgtEl>
                                          <p:spTgt spid="5">
                                            <p:txEl>
                                              <p:pRg st="24" end="24"/>
                                            </p:txEl>
                                          </p:spTgt>
                                        </p:tgtEl>
                                        <p:attrNameLst>
                                          <p:attrName>ppt_y</p:attrName>
                                        </p:attrNameLst>
                                      </p:cBhvr>
                                      <p:tavLst>
                                        <p:tav tm="0">
                                          <p:val>
                                            <p:strVal val="#ppt_y+.1"/>
                                          </p:val>
                                        </p:tav>
                                        <p:tav tm="100000">
                                          <p:val>
                                            <p:strVal val="#ppt_y"/>
                                          </p:val>
                                        </p:tav>
                                      </p:tavLst>
                                    </p:anim>
                                  </p:childTnLst>
                                </p:cTn>
                              </p:par>
                            </p:childTnLst>
                          </p:cTn>
                        </p:par>
                        <p:par>
                          <p:cTn id="448" fill="hold">
                            <p:stCondLst>
                              <p:cond delay="3700"/>
                            </p:stCondLst>
                            <p:childTnLst>
                              <p:par>
                                <p:cTn id="449" presetID="42" presetClass="entr" presetSubtype="0" fill="hold" nodeType="afterEffect">
                                  <p:stCondLst>
                                    <p:cond delay="0"/>
                                  </p:stCondLst>
                                  <p:childTnLst>
                                    <p:set>
                                      <p:cBhvr>
                                        <p:cTn id="450" dur="1" fill="hold">
                                          <p:stCondLst>
                                            <p:cond delay="0"/>
                                          </p:stCondLst>
                                        </p:cTn>
                                        <p:tgtEl>
                                          <p:spTgt spid="5">
                                            <p:txEl>
                                              <p:pRg st="25" end="25"/>
                                            </p:txEl>
                                          </p:spTgt>
                                        </p:tgtEl>
                                        <p:attrNameLst>
                                          <p:attrName>style.visibility</p:attrName>
                                        </p:attrNameLst>
                                      </p:cBhvr>
                                      <p:to>
                                        <p:strVal val="visible"/>
                                      </p:to>
                                    </p:set>
                                    <p:animEffect transition="in" filter="fade">
                                      <p:cBhvr>
                                        <p:cTn id="451" dur="50"/>
                                        <p:tgtEl>
                                          <p:spTgt spid="5">
                                            <p:txEl>
                                              <p:pRg st="25" end="25"/>
                                            </p:txEl>
                                          </p:spTgt>
                                        </p:tgtEl>
                                      </p:cBhvr>
                                    </p:animEffect>
                                    <p:anim calcmode="lin" valueType="num">
                                      <p:cBhvr>
                                        <p:cTn id="452" dur="50" fill="hold"/>
                                        <p:tgtEl>
                                          <p:spTgt spid="5">
                                            <p:txEl>
                                              <p:pRg st="25" end="25"/>
                                            </p:txEl>
                                          </p:spTgt>
                                        </p:tgtEl>
                                        <p:attrNameLst>
                                          <p:attrName>ppt_x</p:attrName>
                                        </p:attrNameLst>
                                      </p:cBhvr>
                                      <p:tavLst>
                                        <p:tav tm="0">
                                          <p:val>
                                            <p:strVal val="#ppt_x"/>
                                          </p:val>
                                        </p:tav>
                                        <p:tav tm="100000">
                                          <p:val>
                                            <p:strVal val="#ppt_x"/>
                                          </p:val>
                                        </p:tav>
                                      </p:tavLst>
                                    </p:anim>
                                    <p:anim calcmode="lin" valueType="num">
                                      <p:cBhvr>
                                        <p:cTn id="453" dur="50" fill="hold"/>
                                        <p:tgtEl>
                                          <p:spTgt spid="5">
                                            <p:txEl>
                                              <p:pRg st="25" end="25"/>
                                            </p:txEl>
                                          </p:spTgt>
                                        </p:tgtEl>
                                        <p:attrNameLst>
                                          <p:attrName>ppt_y</p:attrName>
                                        </p:attrNameLst>
                                      </p:cBhvr>
                                      <p:tavLst>
                                        <p:tav tm="0">
                                          <p:val>
                                            <p:strVal val="#ppt_y+.1"/>
                                          </p:val>
                                        </p:tav>
                                        <p:tav tm="100000">
                                          <p:val>
                                            <p:strVal val="#ppt_y"/>
                                          </p:val>
                                        </p:tav>
                                      </p:tavLst>
                                    </p:anim>
                                  </p:childTnLst>
                                </p:cTn>
                              </p:par>
                            </p:childTnLst>
                          </p:cTn>
                        </p:par>
                        <p:par>
                          <p:cTn id="454" fill="hold">
                            <p:stCondLst>
                              <p:cond delay="3750"/>
                            </p:stCondLst>
                            <p:childTnLst>
                              <p:par>
                                <p:cTn id="455" presetID="42" presetClass="entr" presetSubtype="0" fill="hold" nodeType="afterEffect">
                                  <p:stCondLst>
                                    <p:cond delay="0"/>
                                  </p:stCondLst>
                                  <p:childTnLst>
                                    <p:set>
                                      <p:cBhvr>
                                        <p:cTn id="456" dur="1" fill="hold">
                                          <p:stCondLst>
                                            <p:cond delay="0"/>
                                          </p:stCondLst>
                                        </p:cTn>
                                        <p:tgtEl>
                                          <p:spTgt spid="5">
                                            <p:txEl>
                                              <p:pRg st="26" end="26"/>
                                            </p:txEl>
                                          </p:spTgt>
                                        </p:tgtEl>
                                        <p:attrNameLst>
                                          <p:attrName>style.visibility</p:attrName>
                                        </p:attrNameLst>
                                      </p:cBhvr>
                                      <p:to>
                                        <p:strVal val="visible"/>
                                      </p:to>
                                    </p:set>
                                    <p:animEffect transition="in" filter="fade">
                                      <p:cBhvr>
                                        <p:cTn id="457" dur="50"/>
                                        <p:tgtEl>
                                          <p:spTgt spid="5">
                                            <p:txEl>
                                              <p:pRg st="26" end="26"/>
                                            </p:txEl>
                                          </p:spTgt>
                                        </p:tgtEl>
                                      </p:cBhvr>
                                    </p:animEffect>
                                    <p:anim calcmode="lin" valueType="num">
                                      <p:cBhvr>
                                        <p:cTn id="458" dur="50" fill="hold"/>
                                        <p:tgtEl>
                                          <p:spTgt spid="5">
                                            <p:txEl>
                                              <p:pRg st="26" end="26"/>
                                            </p:txEl>
                                          </p:spTgt>
                                        </p:tgtEl>
                                        <p:attrNameLst>
                                          <p:attrName>ppt_x</p:attrName>
                                        </p:attrNameLst>
                                      </p:cBhvr>
                                      <p:tavLst>
                                        <p:tav tm="0">
                                          <p:val>
                                            <p:strVal val="#ppt_x"/>
                                          </p:val>
                                        </p:tav>
                                        <p:tav tm="100000">
                                          <p:val>
                                            <p:strVal val="#ppt_x"/>
                                          </p:val>
                                        </p:tav>
                                      </p:tavLst>
                                    </p:anim>
                                    <p:anim calcmode="lin" valueType="num">
                                      <p:cBhvr>
                                        <p:cTn id="459" dur="50" fill="hold"/>
                                        <p:tgtEl>
                                          <p:spTgt spid="5">
                                            <p:txEl>
                                              <p:pRg st="26" end="26"/>
                                            </p:txEl>
                                          </p:spTgt>
                                        </p:tgtEl>
                                        <p:attrNameLst>
                                          <p:attrName>ppt_y</p:attrName>
                                        </p:attrNameLst>
                                      </p:cBhvr>
                                      <p:tavLst>
                                        <p:tav tm="0">
                                          <p:val>
                                            <p:strVal val="#ppt_y+.1"/>
                                          </p:val>
                                        </p:tav>
                                        <p:tav tm="100000">
                                          <p:val>
                                            <p:strVal val="#ppt_y"/>
                                          </p:val>
                                        </p:tav>
                                      </p:tavLst>
                                    </p:anim>
                                  </p:childTnLst>
                                </p:cTn>
                              </p:par>
                            </p:childTnLst>
                          </p:cTn>
                        </p:par>
                        <p:par>
                          <p:cTn id="460" fill="hold">
                            <p:stCondLst>
                              <p:cond delay="3800"/>
                            </p:stCondLst>
                            <p:childTnLst>
                              <p:par>
                                <p:cTn id="461" presetID="42" presetClass="entr" presetSubtype="0" fill="hold" nodeType="afterEffect">
                                  <p:stCondLst>
                                    <p:cond delay="0"/>
                                  </p:stCondLst>
                                  <p:childTnLst>
                                    <p:set>
                                      <p:cBhvr>
                                        <p:cTn id="462" dur="1" fill="hold">
                                          <p:stCondLst>
                                            <p:cond delay="0"/>
                                          </p:stCondLst>
                                        </p:cTn>
                                        <p:tgtEl>
                                          <p:spTgt spid="5">
                                            <p:txEl>
                                              <p:pRg st="27" end="27"/>
                                            </p:txEl>
                                          </p:spTgt>
                                        </p:tgtEl>
                                        <p:attrNameLst>
                                          <p:attrName>style.visibility</p:attrName>
                                        </p:attrNameLst>
                                      </p:cBhvr>
                                      <p:to>
                                        <p:strVal val="visible"/>
                                      </p:to>
                                    </p:set>
                                    <p:animEffect transition="in" filter="fade">
                                      <p:cBhvr>
                                        <p:cTn id="463" dur="50"/>
                                        <p:tgtEl>
                                          <p:spTgt spid="5">
                                            <p:txEl>
                                              <p:pRg st="27" end="27"/>
                                            </p:txEl>
                                          </p:spTgt>
                                        </p:tgtEl>
                                      </p:cBhvr>
                                    </p:animEffect>
                                    <p:anim calcmode="lin" valueType="num">
                                      <p:cBhvr>
                                        <p:cTn id="464" dur="50" fill="hold"/>
                                        <p:tgtEl>
                                          <p:spTgt spid="5">
                                            <p:txEl>
                                              <p:pRg st="27" end="27"/>
                                            </p:txEl>
                                          </p:spTgt>
                                        </p:tgtEl>
                                        <p:attrNameLst>
                                          <p:attrName>ppt_x</p:attrName>
                                        </p:attrNameLst>
                                      </p:cBhvr>
                                      <p:tavLst>
                                        <p:tav tm="0">
                                          <p:val>
                                            <p:strVal val="#ppt_x"/>
                                          </p:val>
                                        </p:tav>
                                        <p:tav tm="100000">
                                          <p:val>
                                            <p:strVal val="#ppt_x"/>
                                          </p:val>
                                        </p:tav>
                                      </p:tavLst>
                                    </p:anim>
                                    <p:anim calcmode="lin" valueType="num">
                                      <p:cBhvr>
                                        <p:cTn id="465" dur="50" fill="hold"/>
                                        <p:tgtEl>
                                          <p:spTgt spid="5">
                                            <p:txEl>
                                              <p:pRg st="27" end="27"/>
                                            </p:txEl>
                                          </p:spTgt>
                                        </p:tgtEl>
                                        <p:attrNameLst>
                                          <p:attrName>ppt_y</p:attrName>
                                        </p:attrNameLst>
                                      </p:cBhvr>
                                      <p:tavLst>
                                        <p:tav tm="0">
                                          <p:val>
                                            <p:strVal val="#ppt_y+.1"/>
                                          </p:val>
                                        </p:tav>
                                        <p:tav tm="100000">
                                          <p:val>
                                            <p:strVal val="#ppt_y"/>
                                          </p:val>
                                        </p:tav>
                                      </p:tavLst>
                                    </p:anim>
                                  </p:childTnLst>
                                </p:cTn>
                              </p:par>
                            </p:childTnLst>
                          </p:cTn>
                        </p:par>
                        <p:par>
                          <p:cTn id="466" fill="hold">
                            <p:stCondLst>
                              <p:cond delay="3850"/>
                            </p:stCondLst>
                            <p:childTnLst>
                              <p:par>
                                <p:cTn id="467" presetID="42" presetClass="entr" presetSubtype="0" fill="hold" nodeType="afterEffect">
                                  <p:stCondLst>
                                    <p:cond delay="0"/>
                                  </p:stCondLst>
                                  <p:childTnLst>
                                    <p:set>
                                      <p:cBhvr>
                                        <p:cTn id="468" dur="1" fill="hold">
                                          <p:stCondLst>
                                            <p:cond delay="0"/>
                                          </p:stCondLst>
                                        </p:cTn>
                                        <p:tgtEl>
                                          <p:spTgt spid="5">
                                            <p:txEl>
                                              <p:pRg st="28" end="28"/>
                                            </p:txEl>
                                          </p:spTgt>
                                        </p:tgtEl>
                                        <p:attrNameLst>
                                          <p:attrName>style.visibility</p:attrName>
                                        </p:attrNameLst>
                                      </p:cBhvr>
                                      <p:to>
                                        <p:strVal val="visible"/>
                                      </p:to>
                                    </p:set>
                                    <p:animEffect transition="in" filter="fade">
                                      <p:cBhvr>
                                        <p:cTn id="469" dur="50"/>
                                        <p:tgtEl>
                                          <p:spTgt spid="5">
                                            <p:txEl>
                                              <p:pRg st="28" end="28"/>
                                            </p:txEl>
                                          </p:spTgt>
                                        </p:tgtEl>
                                      </p:cBhvr>
                                    </p:animEffect>
                                    <p:anim calcmode="lin" valueType="num">
                                      <p:cBhvr>
                                        <p:cTn id="470" dur="50" fill="hold"/>
                                        <p:tgtEl>
                                          <p:spTgt spid="5">
                                            <p:txEl>
                                              <p:pRg st="28" end="28"/>
                                            </p:txEl>
                                          </p:spTgt>
                                        </p:tgtEl>
                                        <p:attrNameLst>
                                          <p:attrName>ppt_x</p:attrName>
                                        </p:attrNameLst>
                                      </p:cBhvr>
                                      <p:tavLst>
                                        <p:tav tm="0">
                                          <p:val>
                                            <p:strVal val="#ppt_x"/>
                                          </p:val>
                                        </p:tav>
                                        <p:tav tm="100000">
                                          <p:val>
                                            <p:strVal val="#ppt_x"/>
                                          </p:val>
                                        </p:tav>
                                      </p:tavLst>
                                    </p:anim>
                                    <p:anim calcmode="lin" valueType="num">
                                      <p:cBhvr>
                                        <p:cTn id="471" dur="50" fill="hold"/>
                                        <p:tgtEl>
                                          <p:spTgt spid="5">
                                            <p:txEl>
                                              <p:pRg st="28" end="28"/>
                                            </p:txEl>
                                          </p:spTgt>
                                        </p:tgtEl>
                                        <p:attrNameLst>
                                          <p:attrName>ppt_y</p:attrName>
                                        </p:attrNameLst>
                                      </p:cBhvr>
                                      <p:tavLst>
                                        <p:tav tm="0">
                                          <p:val>
                                            <p:strVal val="#ppt_y+.1"/>
                                          </p:val>
                                        </p:tav>
                                        <p:tav tm="100000">
                                          <p:val>
                                            <p:strVal val="#ppt_y"/>
                                          </p:val>
                                        </p:tav>
                                      </p:tavLst>
                                    </p:anim>
                                  </p:childTnLst>
                                </p:cTn>
                              </p:par>
                            </p:childTnLst>
                          </p:cTn>
                        </p:par>
                        <p:par>
                          <p:cTn id="472" fill="hold">
                            <p:stCondLst>
                              <p:cond delay="3900"/>
                            </p:stCondLst>
                            <p:childTnLst>
                              <p:par>
                                <p:cTn id="473" presetID="42" presetClass="entr" presetSubtype="0" fill="hold" nodeType="afterEffect">
                                  <p:stCondLst>
                                    <p:cond delay="0"/>
                                  </p:stCondLst>
                                  <p:childTnLst>
                                    <p:set>
                                      <p:cBhvr>
                                        <p:cTn id="474" dur="1" fill="hold">
                                          <p:stCondLst>
                                            <p:cond delay="0"/>
                                          </p:stCondLst>
                                        </p:cTn>
                                        <p:tgtEl>
                                          <p:spTgt spid="5">
                                            <p:txEl>
                                              <p:pRg st="29" end="29"/>
                                            </p:txEl>
                                          </p:spTgt>
                                        </p:tgtEl>
                                        <p:attrNameLst>
                                          <p:attrName>style.visibility</p:attrName>
                                        </p:attrNameLst>
                                      </p:cBhvr>
                                      <p:to>
                                        <p:strVal val="visible"/>
                                      </p:to>
                                    </p:set>
                                    <p:animEffect transition="in" filter="fade">
                                      <p:cBhvr>
                                        <p:cTn id="475" dur="50"/>
                                        <p:tgtEl>
                                          <p:spTgt spid="5">
                                            <p:txEl>
                                              <p:pRg st="29" end="29"/>
                                            </p:txEl>
                                          </p:spTgt>
                                        </p:tgtEl>
                                      </p:cBhvr>
                                    </p:animEffect>
                                    <p:anim calcmode="lin" valueType="num">
                                      <p:cBhvr>
                                        <p:cTn id="476" dur="50" fill="hold"/>
                                        <p:tgtEl>
                                          <p:spTgt spid="5">
                                            <p:txEl>
                                              <p:pRg st="29" end="29"/>
                                            </p:txEl>
                                          </p:spTgt>
                                        </p:tgtEl>
                                        <p:attrNameLst>
                                          <p:attrName>ppt_x</p:attrName>
                                        </p:attrNameLst>
                                      </p:cBhvr>
                                      <p:tavLst>
                                        <p:tav tm="0">
                                          <p:val>
                                            <p:strVal val="#ppt_x"/>
                                          </p:val>
                                        </p:tav>
                                        <p:tav tm="100000">
                                          <p:val>
                                            <p:strVal val="#ppt_x"/>
                                          </p:val>
                                        </p:tav>
                                      </p:tavLst>
                                    </p:anim>
                                    <p:anim calcmode="lin" valueType="num">
                                      <p:cBhvr>
                                        <p:cTn id="477" dur="50" fill="hold"/>
                                        <p:tgtEl>
                                          <p:spTgt spid="5">
                                            <p:txEl>
                                              <p:pRg st="29" end="29"/>
                                            </p:txEl>
                                          </p:spTgt>
                                        </p:tgtEl>
                                        <p:attrNameLst>
                                          <p:attrName>ppt_y</p:attrName>
                                        </p:attrNameLst>
                                      </p:cBhvr>
                                      <p:tavLst>
                                        <p:tav tm="0">
                                          <p:val>
                                            <p:strVal val="#ppt_y+.1"/>
                                          </p:val>
                                        </p:tav>
                                        <p:tav tm="100000">
                                          <p:val>
                                            <p:strVal val="#ppt_y"/>
                                          </p:val>
                                        </p:tav>
                                      </p:tavLst>
                                    </p:anim>
                                  </p:childTnLst>
                                </p:cTn>
                              </p:par>
                            </p:childTnLst>
                          </p:cTn>
                        </p:par>
                        <p:par>
                          <p:cTn id="478" fill="hold">
                            <p:stCondLst>
                              <p:cond delay="3950"/>
                            </p:stCondLst>
                            <p:childTnLst>
                              <p:par>
                                <p:cTn id="479" presetID="42" presetClass="entr" presetSubtype="0" fill="hold" nodeType="afterEffect">
                                  <p:stCondLst>
                                    <p:cond delay="0"/>
                                  </p:stCondLst>
                                  <p:childTnLst>
                                    <p:set>
                                      <p:cBhvr>
                                        <p:cTn id="480" dur="1" fill="hold">
                                          <p:stCondLst>
                                            <p:cond delay="0"/>
                                          </p:stCondLst>
                                        </p:cTn>
                                        <p:tgtEl>
                                          <p:spTgt spid="5">
                                            <p:txEl>
                                              <p:pRg st="30" end="30"/>
                                            </p:txEl>
                                          </p:spTgt>
                                        </p:tgtEl>
                                        <p:attrNameLst>
                                          <p:attrName>style.visibility</p:attrName>
                                        </p:attrNameLst>
                                      </p:cBhvr>
                                      <p:to>
                                        <p:strVal val="visible"/>
                                      </p:to>
                                    </p:set>
                                    <p:animEffect transition="in" filter="fade">
                                      <p:cBhvr>
                                        <p:cTn id="481" dur="50"/>
                                        <p:tgtEl>
                                          <p:spTgt spid="5">
                                            <p:txEl>
                                              <p:pRg st="30" end="30"/>
                                            </p:txEl>
                                          </p:spTgt>
                                        </p:tgtEl>
                                      </p:cBhvr>
                                    </p:animEffect>
                                    <p:anim calcmode="lin" valueType="num">
                                      <p:cBhvr>
                                        <p:cTn id="482" dur="50" fill="hold"/>
                                        <p:tgtEl>
                                          <p:spTgt spid="5">
                                            <p:txEl>
                                              <p:pRg st="30" end="30"/>
                                            </p:txEl>
                                          </p:spTgt>
                                        </p:tgtEl>
                                        <p:attrNameLst>
                                          <p:attrName>ppt_x</p:attrName>
                                        </p:attrNameLst>
                                      </p:cBhvr>
                                      <p:tavLst>
                                        <p:tav tm="0">
                                          <p:val>
                                            <p:strVal val="#ppt_x"/>
                                          </p:val>
                                        </p:tav>
                                        <p:tav tm="100000">
                                          <p:val>
                                            <p:strVal val="#ppt_x"/>
                                          </p:val>
                                        </p:tav>
                                      </p:tavLst>
                                    </p:anim>
                                    <p:anim calcmode="lin" valueType="num">
                                      <p:cBhvr>
                                        <p:cTn id="483" dur="50" fill="hold"/>
                                        <p:tgtEl>
                                          <p:spTgt spid="5">
                                            <p:txEl>
                                              <p:pRg st="30" end="30"/>
                                            </p:txEl>
                                          </p:spTgt>
                                        </p:tgtEl>
                                        <p:attrNameLst>
                                          <p:attrName>ppt_y</p:attrName>
                                        </p:attrNameLst>
                                      </p:cBhvr>
                                      <p:tavLst>
                                        <p:tav tm="0">
                                          <p:val>
                                            <p:strVal val="#ppt_y+.1"/>
                                          </p:val>
                                        </p:tav>
                                        <p:tav tm="100000">
                                          <p:val>
                                            <p:strVal val="#ppt_y"/>
                                          </p:val>
                                        </p:tav>
                                      </p:tavLst>
                                    </p:anim>
                                  </p:childTnLst>
                                </p:cTn>
                              </p:par>
                            </p:childTnLst>
                          </p:cTn>
                        </p:par>
                        <p:par>
                          <p:cTn id="484" fill="hold">
                            <p:stCondLst>
                              <p:cond delay="4000"/>
                            </p:stCondLst>
                            <p:childTnLst>
                              <p:par>
                                <p:cTn id="485" presetID="42" presetClass="entr" presetSubtype="0" fill="hold" nodeType="afterEffect">
                                  <p:stCondLst>
                                    <p:cond delay="0"/>
                                  </p:stCondLst>
                                  <p:childTnLst>
                                    <p:set>
                                      <p:cBhvr>
                                        <p:cTn id="486" dur="1" fill="hold">
                                          <p:stCondLst>
                                            <p:cond delay="0"/>
                                          </p:stCondLst>
                                        </p:cTn>
                                        <p:tgtEl>
                                          <p:spTgt spid="5">
                                            <p:txEl>
                                              <p:pRg st="31" end="31"/>
                                            </p:txEl>
                                          </p:spTgt>
                                        </p:tgtEl>
                                        <p:attrNameLst>
                                          <p:attrName>style.visibility</p:attrName>
                                        </p:attrNameLst>
                                      </p:cBhvr>
                                      <p:to>
                                        <p:strVal val="visible"/>
                                      </p:to>
                                    </p:set>
                                    <p:animEffect transition="in" filter="fade">
                                      <p:cBhvr>
                                        <p:cTn id="487" dur="50"/>
                                        <p:tgtEl>
                                          <p:spTgt spid="5">
                                            <p:txEl>
                                              <p:pRg st="31" end="31"/>
                                            </p:txEl>
                                          </p:spTgt>
                                        </p:tgtEl>
                                      </p:cBhvr>
                                    </p:animEffect>
                                    <p:anim calcmode="lin" valueType="num">
                                      <p:cBhvr>
                                        <p:cTn id="488" dur="50" fill="hold"/>
                                        <p:tgtEl>
                                          <p:spTgt spid="5">
                                            <p:txEl>
                                              <p:pRg st="31" end="31"/>
                                            </p:txEl>
                                          </p:spTgt>
                                        </p:tgtEl>
                                        <p:attrNameLst>
                                          <p:attrName>ppt_x</p:attrName>
                                        </p:attrNameLst>
                                      </p:cBhvr>
                                      <p:tavLst>
                                        <p:tav tm="0">
                                          <p:val>
                                            <p:strVal val="#ppt_x"/>
                                          </p:val>
                                        </p:tav>
                                        <p:tav tm="100000">
                                          <p:val>
                                            <p:strVal val="#ppt_x"/>
                                          </p:val>
                                        </p:tav>
                                      </p:tavLst>
                                    </p:anim>
                                    <p:anim calcmode="lin" valueType="num">
                                      <p:cBhvr>
                                        <p:cTn id="489" dur="50" fill="hold"/>
                                        <p:tgtEl>
                                          <p:spTgt spid="5">
                                            <p:txEl>
                                              <p:pRg st="31" end="31"/>
                                            </p:txEl>
                                          </p:spTgt>
                                        </p:tgtEl>
                                        <p:attrNameLst>
                                          <p:attrName>ppt_y</p:attrName>
                                        </p:attrNameLst>
                                      </p:cBhvr>
                                      <p:tavLst>
                                        <p:tav tm="0">
                                          <p:val>
                                            <p:strVal val="#ppt_y+.1"/>
                                          </p:val>
                                        </p:tav>
                                        <p:tav tm="100000">
                                          <p:val>
                                            <p:strVal val="#ppt_y"/>
                                          </p:val>
                                        </p:tav>
                                      </p:tavLst>
                                    </p:anim>
                                  </p:childTnLst>
                                </p:cTn>
                              </p:par>
                            </p:childTnLst>
                          </p:cTn>
                        </p:par>
                        <p:par>
                          <p:cTn id="490" fill="hold">
                            <p:stCondLst>
                              <p:cond delay="4050"/>
                            </p:stCondLst>
                            <p:childTnLst>
                              <p:par>
                                <p:cTn id="491" presetID="42" presetClass="entr" presetSubtype="0" fill="hold" nodeType="afterEffect">
                                  <p:stCondLst>
                                    <p:cond delay="0"/>
                                  </p:stCondLst>
                                  <p:childTnLst>
                                    <p:set>
                                      <p:cBhvr>
                                        <p:cTn id="492" dur="1" fill="hold">
                                          <p:stCondLst>
                                            <p:cond delay="0"/>
                                          </p:stCondLst>
                                        </p:cTn>
                                        <p:tgtEl>
                                          <p:spTgt spid="5">
                                            <p:txEl>
                                              <p:pRg st="32" end="32"/>
                                            </p:txEl>
                                          </p:spTgt>
                                        </p:tgtEl>
                                        <p:attrNameLst>
                                          <p:attrName>style.visibility</p:attrName>
                                        </p:attrNameLst>
                                      </p:cBhvr>
                                      <p:to>
                                        <p:strVal val="visible"/>
                                      </p:to>
                                    </p:set>
                                    <p:animEffect transition="in" filter="fade">
                                      <p:cBhvr>
                                        <p:cTn id="493" dur="50"/>
                                        <p:tgtEl>
                                          <p:spTgt spid="5">
                                            <p:txEl>
                                              <p:pRg st="32" end="32"/>
                                            </p:txEl>
                                          </p:spTgt>
                                        </p:tgtEl>
                                      </p:cBhvr>
                                    </p:animEffect>
                                    <p:anim calcmode="lin" valueType="num">
                                      <p:cBhvr>
                                        <p:cTn id="494" dur="50" fill="hold"/>
                                        <p:tgtEl>
                                          <p:spTgt spid="5">
                                            <p:txEl>
                                              <p:pRg st="32" end="32"/>
                                            </p:txEl>
                                          </p:spTgt>
                                        </p:tgtEl>
                                        <p:attrNameLst>
                                          <p:attrName>ppt_x</p:attrName>
                                        </p:attrNameLst>
                                      </p:cBhvr>
                                      <p:tavLst>
                                        <p:tav tm="0">
                                          <p:val>
                                            <p:strVal val="#ppt_x"/>
                                          </p:val>
                                        </p:tav>
                                        <p:tav tm="100000">
                                          <p:val>
                                            <p:strVal val="#ppt_x"/>
                                          </p:val>
                                        </p:tav>
                                      </p:tavLst>
                                    </p:anim>
                                    <p:anim calcmode="lin" valueType="num">
                                      <p:cBhvr>
                                        <p:cTn id="495" dur="50" fill="hold"/>
                                        <p:tgtEl>
                                          <p:spTgt spid="5">
                                            <p:txEl>
                                              <p:pRg st="32" end="32"/>
                                            </p:txEl>
                                          </p:spTgt>
                                        </p:tgtEl>
                                        <p:attrNameLst>
                                          <p:attrName>ppt_y</p:attrName>
                                        </p:attrNameLst>
                                      </p:cBhvr>
                                      <p:tavLst>
                                        <p:tav tm="0">
                                          <p:val>
                                            <p:strVal val="#ppt_y+.1"/>
                                          </p:val>
                                        </p:tav>
                                        <p:tav tm="100000">
                                          <p:val>
                                            <p:strVal val="#ppt_y"/>
                                          </p:val>
                                        </p:tav>
                                      </p:tavLst>
                                    </p:anim>
                                  </p:childTnLst>
                                </p:cTn>
                              </p:par>
                            </p:childTnLst>
                          </p:cTn>
                        </p:par>
                        <p:par>
                          <p:cTn id="496" fill="hold">
                            <p:stCondLst>
                              <p:cond delay="4100"/>
                            </p:stCondLst>
                            <p:childTnLst>
                              <p:par>
                                <p:cTn id="497" presetID="42" presetClass="entr" presetSubtype="0" fill="hold" nodeType="afterEffect">
                                  <p:stCondLst>
                                    <p:cond delay="0"/>
                                  </p:stCondLst>
                                  <p:childTnLst>
                                    <p:set>
                                      <p:cBhvr>
                                        <p:cTn id="498" dur="1" fill="hold">
                                          <p:stCondLst>
                                            <p:cond delay="0"/>
                                          </p:stCondLst>
                                        </p:cTn>
                                        <p:tgtEl>
                                          <p:spTgt spid="5">
                                            <p:txEl>
                                              <p:pRg st="33" end="33"/>
                                            </p:txEl>
                                          </p:spTgt>
                                        </p:tgtEl>
                                        <p:attrNameLst>
                                          <p:attrName>style.visibility</p:attrName>
                                        </p:attrNameLst>
                                      </p:cBhvr>
                                      <p:to>
                                        <p:strVal val="visible"/>
                                      </p:to>
                                    </p:set>
                                    <p:animEffect transition="in" filter="fade">
                                      <p:cBhvr>
                                        <p:cTn id="499" dur="50"/>
                                        <p:tgtEl>
                                          <p:spTgt spid="5">
                                            <p:txEl>
                                              <p:pRg st="33" end="33"/>
                                            </p:txEl>
                                          </p:spTgt>
                                        </p:tgtEl>
                                      </p:cBhvr>
                                    </p:animEffect>
                                    <p:anim calcmode="lin" valueType="num">
                                      <p:cBhvr>
                                        <p:cTn id="500" dur="50" fill="hold"/>
                                        <p:tgtEl>
                                          <p:spTgt spid="5">
                                            <p:txEl>
                                              <p:pRg st="33" end="33"/>
                                            </p:txEl>
                                          </p:spTgt>
                                        </p:tgtEl>
                                        <p:attrNameLst>
                                          <p:attrName>ppt_x</p:attrName>
                                        </p:attrNameLst>
                                      </p:cBhvr>
                                      <p:tavLst>
                                        <p:tav tm="0">
                                          <p:val>
                                            <p:strVal val="#ppt_x"/>
                                          </p:val>
                                        </p:tav>
                                        <p:tav tm="100000">
                                          <p:val>
                                            <p:strVal val="#ppt_x"/>
                                          </p:val>
                                        </p:tav>
                                      </p:tavLst>
                                    </p:anim>
                                    <p:anim calcmode="lin" valueType="num">
                                      <p:cBhvr>
                                        <p:cTn id="501" dur="50" fill="hold"/>
                                        <p:tgtEl>
                                          <p:spTgt spid="5">
                                            <p:txEl>
                                              <p:pRg st="33" end="33"/>
                                            </p:txEl>
                                          </p:spTgt>
                                        </p:tgtEl>
                                        <p:attrNameLst>
                                          <p:attrName>ppt_y</p:attrName>
                                        </p:attrNameLst>
                                      </p:cBhvr>
                                      <p:tavLst>
                                        <p:tav tm="0">
                                          <p:val>
                                            <p:strVal val="#ppt_y+.1"/>
                                          </p:val>
                                        </p:tav>
                                        <p:tav tm="100000">
                                          <p:val>
                                            <p:strVal val="#ppt_y"/>
                                          </p:val>
                                        </p:tav>
                                      </p:tavLst>
                                    </p:anim>
                                  </p:childTnLst>
                                </p:cTn>
                              </p:par>
                            </p:childTnLst>
                          </p:cTn>
                        </p:par>
                        <p:par>
                          <p:cTn id="502" fill="hold">
                            <p:stCondLst>
                              <p:cond delay="4150"/>
                            </p:stCondLst>
                            <p:childTnLst>
                              <p:par>
                                <p:cTn id="503" presetID="42" presetClass="entr" presetSubtype="0" fill="hold" nodeType="afterEffect">
                                  <p:stCondLst>
                                    <p:cond delay="0"/>
                                  </p:stCondLst>
                                  <p:childTnLst>
                                    <p:set>
                                      <p:cBhvr>
                                        <p:cTn id="504" dur="1" fill="hold">
                                          <p:stCondLst>
                                            <p:cond delay="0"/>
                                          </p:stCondLst>
                                        </p:cTn>
                                        <p:tgtEl>
                                          <p:spTgt spid="5">
                                            <p:txEl>
                                              <p:pRg st="34" end="34"/>
                                            </p:txEl>
                                          </p:spTgt>
                                        </p:tgtEl>
                                        <p:attrNameLst>
                                          <p:attrName>style.visibility</p:attrName>
                                        </p:attrNameLst>
                                      </p:cBhvr>
                                      <p:to>
                                        <p:strVal val="visible"/>
                                      </p:to>
                                    </p:set>
                                    <p:animEffect transition="in" filter="fade">
                                      <p:cBhvr>
                                        <p:cTn id="505" dur="50"/>
                                        <p:tgtEl>
                                          <p:spTgt spid="5">
                                            <p:txEl>
                                              <p:pRg st="34" end="34"/>
                                            </p:txEl>
                                          </p:spTgt>
                                        </p:tgtEl>
                                      </p:cBhvr>
                                    </p:animEffect>
                                    <p:anim calcmode="lin" valueType="num">
                                      <p:cBhvr>
                                        <p:cTn id="506" dur="50" fill="hold"/>
                                        <p:tgtEl>
                                          <p:spTgt spid="5">
                                            <p:txEl>
                                              <p:pRg st="34" end="34"/>
                                            </p:txEl>
                                          </p:spTgt>
                                        </p:tgtEl>
                                        <p:attrNameLst>
                                          <p:attrName>ppt_x</p:attrName>
                                        </p:attrNameLst>
                                      </p:cBhvr>
                                      <p:tavLst>
                                        <p:tav tm="0">
                                          <p:val>
                                            <p:strVal val="#ppt_x"/>
                                          </p:val>
                                        </p:tav>
                                        <p:tav tm="100000">
                                          <p:val>
                                            <p:strVal val="#ppt_x"/>
                                          </p:val>
                                        </p:tav>
                                      </p:tavLst>
                                    </p:anim>
                                    <p:anim calcmode="lin" valueType="num">
                                      <p:cBhvr>
                                        <p:cTn id="507" dur="50" fill="hold"/>
                                        <p:tgtEl>
                                          <p:spTgt spid="5">
                                            <p:txEl>
                                              <p:pRg st="34" end="34"/>
                                            </p:txEl>
                                          </p:spTgt>
                                        </p:tgtEl>
                                        <p:attrNameLst>
                                          <p:attrName>ppt_y</p:attrName>
                                        </p:attrNameLst>
                                      </p:cBhvr>
                                      <p:tavLst>
                                        <p:tav tm="0">
                                          <p:val>
                                            <p:strVal val="#ppt_y+.1"/>
                                          </p:val>
                                        </p:tav>
                                        <p:tav tm="100000">
                                          <p:val>
                                            <p:strVal val="#ppt_y"/>
                                          </p:val>
                                        </p:tav>
                                      </p:tavLst>
                                    </p:anim>
                                  </p:childTnLst>
                                </p:cTn>
                              </p:par>
                            </p:childTnLst>
                          </p:cTn>
                        </p:par>
                        <p:par>
                          <p:cTn id="508" fill="hold">
                            <p:stCondLst>
                              <p:cond delay="4200"/>
                            </p:stCondLst>
                            <p:childTnLst>
                              <p:par>
                                <p:cTn id="509" presetID="42" presetClass="entr" presetSubtype="0" fill="hold" nodeType="afterEffect">
                                  <p:stCondLst>
                                    <p:cond delay="0"/>
                                  </p:stCondLst>
                                  <p:childTnLst>
                                    <p:set>
                                      <p:cBhvr>
                                        <p:cTn id="510" dur="1" fill="hold">
                                          <p:stCondLst>
                                            <p:cond delay="0"/>
                                          </p:stCondLst>
                                        </p:cTn>
                                        <p:tgtEl>
                                          <p:spTgt spid="5">
                                            <p:txEl>
                                              <p:pRg st="35" end="35"/>
                                            </p:txEl>
                                          </p:spTgt>
                                        </p:tgtEl>
                                        <p:attrNameLst>
                                          <p:attrName>style.visibility</p:attrName>
                                        </p:attrNameLst>
                                      </p:cBhvr>
                                      <p:to>
                                        <p:strVal val="visible"/>
                                      </p:to>
                                    </p:set>
                                    <p:animEffect transition="in" filter="fade">
                                      <p:cBhvr>
                                        <p:cTn id="511" dur="50"/>
                                        <p:tgtEl>
                                          <p:spTgt spid="5">
                                            <p:txEl>
                                              <p:pRg st="35" end="35"/>
                                            </p:txEl>
                                          </p:spTgt>
                                        </p:tgtEl>
                                      </p:cBhvr>
                                    </p:animEffect>
                                    <p:anim calcmode="lin" valueType="num">
                                      <p:cBhvr>
                                        <p:cTn id="512" dur="50" fill="hold"/>
                                        <p:tgtEl>
                                          <p:spTgt spid="5">
                                            <p:txEl>
                                              <p:pRg st="35" end="35"/>
                                            </p:txEl>
                                          </p:spTgt>
                                        </p:tgtEl>
                                        <p:attrNameLst>
                                          <p:attrName>ppt_x</p:attrName>
                                        </p:attrNameLst>
                                      </p:cBhvr>
                                      <p:tavLst>
                                        <p:tav tm="0">
                                          <p:val>
                                            <p:strVal val="#ppt_x"/>
                                          </p:val>
                                        </p:tav>
                                        <p:tav tm="100000">
                                          <p:val>
                                            <p:strVal val="#ppt_x"/>
                                          </p:val>
                                        </p:tav>
                                      </p:tavLst>
                                    </p:anim>
                                    <p:anim calcmode="lin" valueType="num">
                                      <p:cBhvr>
                                        <p:cTn id="513" dur="50" fill="hold"/>
                                        <p:tgtEl>
                                          <p:spTgt spid="5">
                                            <p:txEl>
                                              <p:pRg st="35" end="35"/>
                                            </p:txEl>
                                          </p:spTgt>
                                        </p:tgtEl>
                                        <p:attrNameLst>
                                          <p:attrName>ppt_y</p:attrName>
                                        </p:attrNameLst>
                                      </p:cBhvr>
                                      <p:tavLst>
                                        <p:tav tm="0">
                                          <p:val>
                                            <p:strVal val="#ppt_y+.1"/>
                                          </p:val>
                                        </p:tav>
                                        <p:tav tm="100000">
                                          <p:val>
                                            <p:strVal val="#ppt_y"/>
                                          </p:val>
                                        </p:tav>
                                      </p:tavLst>
                                    </p:anim>
                                  </p:childTnLst>
                                </p:cTn>
                              </p:par>
                            </p:childTnLst>
                          </p:cTn>
                        </p:par>
                        <p:par>
                          <p:cTn id="514" fill="hold">
                            <p:stCondLst>
                              <p:cond delay="4250"/>
                            </p:stCondLst>
                            <p:childTnLst>
                              <p:par>
                                <p:cTn id="515" presetID="42" presetClass="entr" presetSubtype="0" fill="hold" nodeType="afterEffect">
                                  <p:stCondLst>
                                    <p:cond delay="0"/>
                                  </p:stCondLst>
                                  <p:childTnLst>
                                    <p:set>
                                      <p:cBhvr>
                                        <p:cTn id="516" dur="1" fill="hold">
                                          <p:stCondLst>
                                            <p:cond delay="0"/>
                                          </p:stCondLst>
                                        </p:cTn>
                                        <p:tgtEl>
                                          <p:spTgt spid="5">
                                            <p:txEl>
                                              <p:pRg st="36" end="36"/>
                                            </p:txEl>
                                          </p:spTgt>
                                        </p:tgtEl>
                                        <p:attrNameLst>
                                          <p:attrName>style.visibility</p:attrName>
                                        </p:attrNameLst>
                                      </p:cBhvr>
                                      <p:to>
                                        <p:strVal val="visible"/>
                                      </p:to>
                                    </p:set>
                                    <p:animEffect transition="in" filter="fade">
                                      <p:cBhvr>
                                        <p:cTn id="517" dur="50"/>
                                        <p:tgtEl>
                                          <p:spTgt spid="5">
                                            <p:txEl>
                                              <p:pRg st="36" end="36"/>
                                            </p:txEl>
                                          </p:spTgt>
                                        </p:tgtEl>
                                      </p:cBhvr>
                                    </p:animEffect>
                                    <p:anim calcmode="lin" valueType="num">
                                      <p:cBhvr>
                                        <p:cTn id="518" dur="50" fill="hold"/>
                                        <p:tgtEl>
                                          <p:spTgt spid="5">
                                            <p:txEl>
                                              <p:pRg st="36" end="36"/>
                                            </p:txEl>
                                          </p:spTgt>
                                        </p:tgtEl>
                                        <p:attrNameLst>
                                          <p:attrName>ppt_x</p:attrName>
                                        </p:attrNameLst>
                                      </p:cBhvr>
                                      <p:tavLst>
                                        <p:tav tm="0">
                                          <p:val>
                                            <p:strVal val="#ppt_x"/>
                                          </p:val>
                                        </p:tav>
                                        <p:tav tm="100000">
                                          <p:val>
                                            <p:strVal val="#ppt_x"/>
                                          </p:val>
                                        </p:tav>
                                      </p:tavLst>
                                    </p:anim>
                                    <p:anim calcmode="lin" valueType="num">
                                      <p:cBhvr>
                                        <p:cTn id="519" dur="50" fill="hold"/>
                                        <p:tgtEl>
                                          <p:spTgt spid="5">
                                            <p:txEl>
                                              <p:pRg st="36" end="36"/>
                                            </p:txEl>
                                          </p:spTgt>
                                        </p:tgtEl>
                                        <p:attrNameLst>
                                          <p:attrName>ppt_y</p:attrName>
                                        </p:attrNameLst>
                                      </p:cBhvr>
                                      <p:tavLst>
                                        <p:tav tm="0">
                                          <p:val>
                                            <p:strVal val="#ppt_y+.1"/>
                                          </p:val>
                                        </p:tav>
                                        <p:tav tm="100000">
                                          <p:val>
                                            <p:strVal val="#ppt_y"/>
                                          </p:val>
                                        </p:tav>
                                      </p:tavLst>
                                    </p:anim>
                                  </p:childTnLst>
                                </p:cTn>
                              </p:par>
                            </p:childTnLst>
                          </p:cTn>
                        </p:par>
                        <p:par>
                          <p:cTn id="520" fill="hold">
                            <p:stCondLst>
                              <p:cond delay="4300"/>
                            </p:stCondLst>
                            <p:childTnLst>
                              <p:par>
                                <p:cTn id="521" presetID="42" presetClass="entr" presetSubtype="0" fill="hold" nodeType="afterEffect">
                                  <p:stCondLst>
                                    <p:cond delay="0"/>
                                  </p:stCondLst>
                                  <p:childTnLst>
                                    <p:set>
                                      <p:cBhvr>
                                        <p:cTn id="522" dur="1" fill="hold">
                                          <p:stCondLst>
                                            <p:cond delay="0"/>
                                          </p:stCondLst>
                                        </p:cTn>
                                        <p:tgtEl>
                                          <p:spTgt spid="5">
                                            <p:txEl>
                                              <p:pRg st="37" end="37"/>
                                            </p:txEl>
                                          </p:spTgt>
                                        </p:tgtEl>
                                        <p:attrNameLst>
                                          <p:attrName>style.visibility</p:attrName>
                                        </p:attrNameLst>
                                      </p:cBhvr>
                                      <p:to>
                                        <p:strVal val="visible"/>
                                      </p:to>
                                    </p:set>
                                    <p:animEffect transition="in" filter="fade">
                                      <p:cBhvr>
                                        <p:cTn id="523" dur="50"/>
                                        <p:tgtEl>
                                          <p:spTgt spid="5">
                                            <p:txEl>
                                              <p:pRg st="37" end="37"/>
                                            </p:txEl>
                                          </p:spTgt>
                                        </p:tgtEl>
                                      </p:cBhvr>
                                    </p:animEffect>
                                    <p:anim calcmode="lin" valueType="num">
                                      <p:cBhvr>
                                        <p:cTn id="524" dur="50" fill="hold"/>
                                        <p:tgtEl>
                                          <p:spTgt spid="5">
                                            <p:txEl>
                                              <p:pRg st="37" end="37"/>
                                            </p:txEl>
                                          </p:spTgt>
                                        </p:tgtEl>
                                        <p:attrNameLst>
                                          <p:attrName>ppt_x</p:attrName>
                                        </p:attrNameLst>
                                      </p:cBhvr>
                                      <p:tavLst>
                                        <p:tav tm="0">
                                          <p:val>
                                            <p:strVal val="#ppt_x"/>
                                          </p:val>
                                        </p:tav>
                                        <p:tav tm="100000">
                                          <p:val>
                                            <p:strVal val="#ppt_x"/>
                                          </p:val>
                                        </p:tav>
                                      </p:tavLst>
                                    </p:anim>
                                    <p:anim calcmode="lin" valueType="num">
                                      <p:cBhvr>
                                        <p:cTn id="525" dur="50" fill="hold"/>
                                        <p:tgtEl>
                                          <p:spTgt spid="5">
                                            <p:txEl>
                                              <p:pRg st="37" end="37"/>
                                            </p:txEl>
                                          </p:spTgt>
                                        </p:tgtEl>
                                        <p:attrNameLst>
                                          <p:attrName>ppt_y</p:attrName>
                                        </p:attrNameLst>
                                      </p:cBhvr>
                                      <p:tavLst>
                                        <p:tav tm="0">
                                          <p:val>
                                            <p:strVal val="#ppt_y+.1"/>
                                          </p:val>
                                        </p:tav>
                                        <p:tav tm="100000">
                                          <p:val>
                                            <p:strVal val="#ppt_y"/>
                                          </p:val>
                                        </p:tav>
                                      </p:tavLst>
                                    </p:anim>
                                  </p:childTnLst>
                                </p:cTn>
                              </p:par>
                            </p:childTnLst>
                          </p:cTn>
                        </p:par>
                        <p:par>
                          <p:cTn id="526" fill="hold">
                            <p:stCondLst>
                              <p:cond delay="4350"/>
                            </p:stCondLst>
                            <p:childTnLst>
                              <p:par>
                                <p:cTn id="527" presetID="42" presetClass="entr" presetSubtype="0" fill="hold" nodeType="afterEffect">
                                  <p:stCondLst>
                                    <p:cond delay="0"/>
                                  </p:stCondLst>
                                  <p:childTnLst>
                                    <p:set>
                                      <p:cBhvr>
                                        <p:cTn id="528" dur="1" fill="hold">
                                          <p:stCondLst>
                                            <p:cond delay="0"/>
                                          </p:stCondLst>
                                        </p:cTn>
                                        <p:tgtEl>
                                          <p:spTgt spid="5">
                                            <p:txEl>
                                              <p:pRg st="38" end="38"/>
                                            </p:txEl>
                                          </p:spTgt>
                                        </p:tgtEl>
                                        <p:attrNameLst>
                                          <p:attrName>style.visibility</p:attrName>
                                        </p:attrNameLst>
                                      </p:cBhvr>
                                      <p:to>
                                        <p:strVal val="visible"/>
                                      </p:to>
                                    </p:set>
                                    <p:animEffect transition="in" filter="fade">
                                      <p:cBhvr>
                                        <p:cTn id="529" dur="50"/>
                                        <p:tgtEl>
                                          <p:spTgt spid="5">
                                            <p:txEl>
                                              <p:pRg st="38" end="38"/>
                                            </p:txEl>
                                          </p:spTgt>
                                        </p:tgtEl>
                                      </p:cBhvr>
                                    </p:animEffect>
                                    <p:anim calcmode="lin" valueType="num">
                                      <p:cBhvr>
                                        <p:cTn id="530" dur="50" fill="hold"/>
                                        <p:tgtEl>
                                          <p:spTgt spid="5">
                                            <p:txEl>
                                              <p:pRg st="38" end="38"/>
                                            </p:txEl>
                                          </p:spTgt>
                                        </p:tgtEl>
                                        <p:attrNameLst>
                                          <p:attrName>ppt_x</p:attrName>
                                        </p:attrNameLst>
                                      </p:cBhvr>
                                      <p:tavLst>
                                        <p:tav tm="0">
                                          <p:val>
                                            <p:strVal val="#ppt_x"/>
                                          </p:val>
                                        </p:tav>
                                        <p:tav tm="100000">
                                          <p:val>
                                            <p:strVal val="#ppt_x"/>
                                          </p:val>
                                        </p:tav>
                                      </p:tavLst>
                                    </p:anim>
                                    <p:anim calcmode="lin" valueType="num">
                                      <p:cBhvr>
                                        <p:cTn id="531" dur="50" fill="hold"/>
                                        <p:tgtEl>
                                          <p:spTgt spid="5">
                                            <p:txEl>
                                              <p:pRg st="38" end="38"/>
                                            </p:txEl>
                                          </p:spTgt>
                                        </p:tgtEl>
                                        <p:attrNameLst>
                                          <p:attrName>ppt_y</p:attrName>
                                        </p:attrNameLst>
                                      </p:cBhvr>
                                      <p:tavLst>
                                        <p:tav tm="0">
                                          <p:val>
                                            <p:strVal val="#ppt_y+.1"/>
                                          </p:val>
                                        </p:tav>
                                        <p:tav tm="100000">
                                          <p:val>
                                            <p:strVal val="#ppt_y"/>
                                          </p:val>
                                        </p:tav>
                                      </p:tavLst>
                                    </p:anim>
                                  </p:childTnLst>
                                </p:cTn>
                              </p:par>
                            </p:childTnLst>
                          </p:cTn>
                        </p:par>
                        <p:par>
                          <p:cTn id="532" fill="hold">
                            <p:stCondLst>
                              <p:cond delay="4400"/>
                            </p:stCondLst>
                            <p:childTnLst>
                              <p:par>
                                <p:cTn id="533" presetID="42" presetClass="entr" presetSubtype="0" fill="hold" nodeType="afterEffect">
                                  <p:stCondLst>
                                    <p:cond delay="0"/>
                                  </p:stCondLst>
                                  <p:childTnLst>
                                    <p:set>
                                      <p:cBhvr>
                                        <p:cTn id="534" dur="1" fill="hold">
                                          <p:stCondLst>
                                            <p:cond delay="0"/>
                                          </p:stCondLst>
                                        </p:cTn>
                                        <p:tgtEl>
                                          <p:spTgt spid="5">
                                            <p:txEl>
                                              <p:pRg st="39" end="39"/>
                                            </p:txEl>
                                          </p:spTgt>
                                        </p:tgtEl>
                                        <p:attrNameLst>
                                          <p:attrName>style.visibility</p:attrName>
                                        </p:attrNameLst>
                                      </p:cBhvr>
                                      <p:to>
                                        <p:strVal val="visible"/>
                                      </p:to>
                                    </p:set>
                                    <p:animEffect transition="in" filter="fade">
                                      <p:cBhvr>
                                        <p:cTn id="535" dur="50"/>
                                        <p:tgtEl>
                                          <p:spTgt spid="5">
                                            <p:txEl>
                                              <p:pRg st="39" end="39"/>
                                            </p:txEl>
                                          </p:spTgt>
                                        </p:tgtEl>
                                      </p:cBhvr>
                                    </p:animEffect>
                                    <p:anim calcmode="lin" valueType="num">
                                      <p:cBhvr>
                                        <p:cTn id="536" dur="50" fill="hold"/>
                                        <p:tgtEl>
                                          <p:spTgt spid="5">
                                            <p:txEl>
                                              <p:pRg st="39" end="39"/>
                                            </p:txEl>
                                          </p:spTgt>
                                        </p:tgtEl>
                                        <p:attrNameLst>
                                          <p:attrName>ppt_x</p:attrName>
                                        </p:attrNameLst>
                                      </p:cBhvr>
                                      <p:tavLst>
                                        <p:tav tm="0">
                                          <p:val>
                                            <p:strVal val="#ppt_x"/>
                                          </p:val>
                                        </p:tav>
                                        <p:tav tm="100000">
                                          <p:val>
                                            <p:strVal val="#ppt_x"/>
                                          </p:val>
                                        </p:tav>
                                      </p:tavLst>
                                    </p:anim>
                                    <p:anim calcmode="lin" valueType="num">
                                      <p:cBhvr>
                                        <p:cTn id="537" dur="50" fill="hold"/>
                                        <p:tgtEl>
                                          <p:spTgt spid="5">
                                            <p:txEl>
                                              <p:pRg st="39" end="39"/>
                                            </p:txEl>
                                          </p:spTgt>
                                        </p:tgtEl>
                                        <p:attrNameLst>
                                          <p:attrName>ppt_y</p:attrName>
                                        </p:attrNameLst>
                                      </p:cBhvr>
                                      <p:tavLst>
                                        <p:tav tm="0">
                                          <p:val>
                                            <p:strVal val="#ppt_y+.1"/>
                                          </p:val>
                                        </p:tav>
                                        <p:tav tm="100000">
                                          <p:val>
                                            <p:strVal val="#ppt_y"/>
                                          </p:val>
                                        </p:tav>
                                      </p:tavLst>
                                    </p:anim>
                                  </p:childTnLst>
                                </p:cTn>
                              </p:par>
                            </p:childTnLst>
                          </p:cTn>
                        </p:par>
                        <p:par>
                          <p:cTn id="538" fill="hold">
                            <p:stCondLst>
                              <p:cond delay="4450"/>
                            </p:stCondLst>
                            <p:childTnLst>
                              <p:par>
                                <p:cTn id="539" presetID="42" presetClass="entr" presetSubtype="0" fill="hold" nodeType="afterEffect">
                                  <p:stCondLst>
                                    <p:cond delay="0"/>
                                  </p:stCondLst>
                                  <p:childTnLst>
                                    <p:set>
                                      <p:cBhvr>
                                        <p:cTn id="540" dur="1" fill="hold">
                                          <p:stCondLst>
                                            <p:cond delay="0"/>
                                          </p:stCondLst>
                                        </p:cTn>
                                        <p:tgtEl>
                                          <p:spTgt spid="5">
                                            <p:txEl>
                                              <p:pRg st="40" end="40"/>
                                            </p:txEl>
                                          </p:spTgt>
                                        </p:tgtEl>
                                        <p:attrNameLst>
                                          <p:attrName>style.visibility</p:attrName>
                                        </p:attrNameLst>
                                      </p:cBhvr>
                                      <p:to>
                                        <p:strVal val="visible"/>
                                      </p:to>
                                    </p:set>
                                    <p:animEffect transition="in" filter="fade">
                                      <p:cBhvr>
                                        <p:cTn id="541" dur="50"/>
                                        <p:tgtEl>
                                          <p:spTgt spid="5">
                                            <p:txEl>
                                              <p:pRg st="40" end="40"/>
                                            </p:txEl>
                                          </p:spTgt>
                                        </p:tgtEl>
                                      </p:cBhvr>
                                    </p:animEffect>
                                    <p:anim calcmode="lin" valueType="num">
                                      <p:cBhvr>
                                        <p:cTn id="542" dur="50" fill="hold"/>
                                        <p:tgtEl>
                                          <p:spTgt spid="5">
                                            <p:txEl>
                                              <p:pRg st="40" end="40"/>
                                            </p:txEl>
                                          </p:spTgt>
                                        </p:tgtEl>
                                        <p:attrNameLst>
                                          <p:attrName>ppt_x</p:attrName>
                                        </p:attrNameLst>
                                      </p:cBhvr>
                                      <p:tavLst>
                                        <p:tav tm="0">
                                          <p:val>
                                            <p:strVal val="#ppt_x"/>
                                          </p:val>
                                        </p:tav>
                                        <p:tav tm="100000">
                                          <p:val>
                                            <p:strVal val="#ppt_x"/>
                                          </p:val>
                                        </p:tav>
                                      </p:tavLst>
                                    </p:anim>
                                    <p:anim calcmode="lin" valueType="num">
                                      <p:cBhvr>
                                        <p:cTn id="543" dur="50" fill="hold"/>
                                        <p:tgtEl>
                                          <p:spTgt spid="5">
                                            <p:txEl>
                                              <p:pRg st="40" end="40"/>
                                            </p:txEl>
                                          </p:spTgt>
                                        </p:tgtEl>
                                        <p:attrNameLst>
                                          <p:attrName>ppt_y</p:attrName>
                                        </p:attrNameLst>
                                      </p:cBhvr>
                                      <p:tavLst>
                                        <p:tav tm="0">
                                          <p:val>
                                            <p:strVal val="#ppt_y+.1"/>
                                          </p:val>
                                        </p:tav>
                                        <p:tav tm="100000">
                                          <p:val>
                                            <p:strVal val="#ppt_y"/>
                                          </p:val>
                                        </p:tav>
                                      </p:tavLst>
                                    </p:anim>
                                  </p:childTnLst>
                                </p:cTn>
                              </p:par>
                            </p:childTnLst>
                          </p:cTn>
                        </p:par>
                        <p:par>
                          <p:cTn id="544" fill="hold">
                            <p:stCondLst>
                              <p:cond delay="4500"/>
                            </p:stCondLst>
                            <p:childTnLst>
                              <p:par>
                                <p:cTn id="545" presetID="42" presetClass="entr" presetSubtype="0" fill="hold" nodeType="afterEffect">
                                  <p:stCondLst>
                                    <p:cond delay="0"/>
                                  </p:stCondLst>
                                  <p:childTnLst>
                                    <p:set>
                                      <p:cBhvr>
                                        <p:cTn id="546" dur="1" fill="hold">
                                          <p:stCondLst>
                                            <p:cond delay="0"/>
                                          </p:stCondLst>
                                        </p:cTn>
                                        <p:tgtEl>
                                          <p:spTgt spid="5">
                                            <p:txEl>
                                              <p:pRg st="41" end="41"/>
                                            </p:txEl>
                                          </p:spTgt>
                                        </p:tgtEl>
                                        <p:attrNameLst>
                                          <p:attrName>style.visibility</p:attrName>
                                        </p:attrNameLst>
                                      </p:cBhvr>
                                      <p:to>
                                        <p:strVal val="visible"/>
                                      </p:to>
                                    </p:set>
                                    <p:animEffect transition="in" filter="fade">
                                      <p:cBhvr>
                                        <p:cTn id="547" dur="50"/>
                                        <p:tgtEl>
                                          <p:spTgt spid="5">
                                            <p:txEl>
                                              <p:pRg st="41" end="41"/>
                                            </p:txEl>
                                          </p:spTgt>
                                        </p:tgtEl>
                                      </p:cBhvr>
                                    </p:animEffect>
                                    <p:anim calcmode="lin" valueType="num">
                                      <p:cBhvr>
                                        <p:cTn id="548" dur="50" fill="hold"/>
                                        <p:tgtEl>
                                          <p:spTgt spid="5">
                                            <p:txEl>
                                              <p:pRg st="41" end="41"/>
                                            </p:txEl>
                                          </p:spTgt>
                                        </p:tgtEl>
                                        <p:attrNameLst>
                                          <p:attrName>ppt_x</p:attrName>
                                        </p:attrNameLst>
                                      </p:cBhvr>
                                      <p:tavLst>
                                        <p:tav tm="0">
                                          <p:val>
                                            <p:strVal val="#ppt_x"/>
                                          </p:val>
                                        </p:tav>
                                        <p:tav tm="100000">
                                          <p:val>
                                            <p:strVal val="#ppt_x"/>
                                          </p:val>
                                        </p:tav>
                                      </p:tavLst>
                                    </p:anim>
                                    <p:anim calcmode="lin" valueType="num">
                                      <p:cBhvr>
                                        <p:cTn id="549" dur="50" fill="hold"/>
                                        <p:tgtEl>
                                          <p:spTgt spid="5">
                                            <p:txEl>
                                              <p:pRg st="41" end="41"/>
                                            </p:txEl>
                                          </p:spTgt>
                                        </p:tgtEl>
                                        <p:attrNameLst>
                                          <p:attrName>ppt_y</p:attrName>
                                        </p:attrNameLst>
                                      </p:cBhvr>
                                      <p:tavLst>
                                        <p:tav tm="0">
                                          <p:val>
                                            <p:strVal val="#ppt_y+.1"/>
                                          </p:val>
                                        </p:tav>
                                        <p:tav tm="100000">
                                          <p:val>
                                            <p:strVal val="#ppt_y"/>
                                          </p:val>
                                        </p:tav>
                                      </p:tavLst>
                                    </p:anim>
                                  </p:childTnLst>
                                </p:cTn>
                              </p:par>
                            </p:childTnLst>
                          </p:cTn>
                        </p:par>
                        <p:par>
                          <p:cTn id="550" fill="hold">
                            <p:stCondLst>
                              <p:cond delay="4550"/>
                            </p:stCondLst>
                            <p:childTnLst>
                              <p:par>
                                <p:cTn id="551" presetID="42" presetClass="entr" presetSubtype="0" fill="hold" nodeType="afterEffect">
                                  <p:stCondLst>
                                    <p:cond delay="0"/>
                                  </p:stCondLst>
                                  <p:childTnLst>
                                    <p:set>
                                      <p:cBhvr>
                                        <p:cTn id="552" dur="1" fill="hold">
                                          <p:stCondLst>
                                            <p:cond delay="0"/>
                                          </p:stCondLst>
                                        </p:cTn>
                                        <p:tgtEl>
                                          <p:spTgt spid="5">
                                            <p:txEl>
                                              <p:pRg st="42" end="42"/>
                                            </p:txEl>
                                          </p:spTgt>
                                        </p:tgtEl>
                                        <p:attrNameLst>
                                          <p:attrName>style.visibility</p:attrName>
                                        </p:attrNameLst>
                                      </p:cBhvr>
                                      <p:to>
                                        <p:strVal val="visible"/>
                                      </p:to>
                                    </p:set>
                                    <p:animEffect transition="in" filter="fade">
                                      <p:cBhvr>
                                        <p:cTn id="553" dur="50"/>
                                        <p:tgtEl>
                                          <p:spTgt spid="5">
                                            <p:txEl>
                                              <p:pRg st="42" end="42"/>
                                            </p:txEl>
                                          </p:spTgt>
                                        </p:tgtEl>
                                      </p:cBhvr>
                                    </p:animEffect>
                                    <p:anim calcmode="lin" valueType="num">
                                      <p:cBhvr>
                                        <p:cTn id="554" dur="50" fill="hold"/>
                                        <p:tgtEl>
                                          <p:spTgt spid="5">
                                            <p:txEl>
                                              <p:pRg st="42" end="42"/>
                                            </p:txEl>
                                          </p:spTgt>
                                        </p:tgtEl>
                                        <p:attrNameLst>
                                          <p:attrName>ppt_x</p:attrName>
                                        </p:attrNameLst>
                                      </p:cBhvr>
                                      <p:tavLst>
                                        <p:tav tm="0">
                                          <p:val>
                                            <p:strVal val="#ppt_x"/>
                                          </p:val>
                                        </p:tav>
                                        <p:tav tm="100000">
                                          <p:val>
                                            <p:strVal val="#ppt_x"/>
                                          </p:val>
                                        </p:tav>
                                      </p:tavLst>
                                    </p:anim>
                                    <p:anim calcmode="lin" valueType="num">
                                      <p:cBhvr>
                                        <p:cTn id="555" dur="50" fill="hold"/>
                                        <p:tgtEl>
                                          <p:spTgt spid="5">
                                            <p:txEl>
                                              <p:pRg st="42" end="42"/>
                                            </p:txEl>
                                          </p:spTgt>
                                        </p:tgtEl>
                                        <p:attrNameLst>
                                          <p:attrName>ppt_y</p:attrName>
                                        </p:attrNameLst>
                                      </p:cBhvr>
                                      <p:tavLst>
                                        <p:tav tm="0">
                                          <p:val>
                                            <p:strVal val="#ppt_y+.1"/>
                                          </p:val>
                                        </p:tav>
                                        <p:tav tm="100000">
                                          <p:val>
                                            <p:strVal val="#ppt_y"/>
                                          </p:val>
                                        </p:tav>
                                      </p:tavLst>
                                    </p:anim>
                                  </p:childTnLst>
                                </p:cTn>
                              </p:par>
                            </p:childTnLst>
                          </p:cTn>
                        </p:par>
                        <p:par>
                          <p:cTn id="556" fill="hold">
                            <p:stCondLst>
                              <p:cond delay="4600"/>
                            </p:stCondLst>
                            <p:childTnLst>
                              <p:par>
                                <p:cTn id="557" presetID="42" presetClass="entr" presetSubtype="0" fill="hold" nodeType="afterEffect">
                                  <p:stCondLst>
                                    <p:cond delay="0"/>
                                  </p:stCondLst>
                                  <p:childTnLst>
                                    <p:set>
                                      <p:cBhvr>
                                        <p:cTn id="558" dur="1" fill="hold">
                                          <p:stCondLst>
                                            <p:cond delay="0"/>
                                          </p:stCondLst>
                                        </p:cTn>
                                        <p:tgtEl>
                                          <p:spTgt spid="5">
                                            <p:txEl>
                                              <p:pRg st="43" end="43"/>
                                            </p:txEl>
                                          </p:spTgt>
                                        </p:tgtEl>
                                        <p:attrNameLst>
                                          <p:attrName>style.visibility</p:attrName>
                                        </p:attrNameLst>
                                      </p:cBhvr>
                                      <p:to>
                                        <p:strVal val="visible"/>
                                      </p:to>
                                    </p:set>
                                    <p:animEffect transition="in" filter="fade">
                                      <p:cBhvr>
                                        <p:cTn id="559" dur="50"/>
                                        <p:tgtEl>
                                          <p:spTgt spid="5">
                                            <p:txEl>
                                              <p:pRg st="43" end="43"/>
                                            </p:txEl>
                                          </p:spTgt>
                                        </p:tgtEl>
                                      </p:cBhvr>
                                    </p:animEffect>
                                    <p:anim calcmode="lin" valueType="num">
                                      <p:cBhvr>
                                        <p:cTn id="560" dur="50" fill="hold"/>
                                        <p:tgtEl>
                                          <p:spTgt spid="5">
                                            <p:txEl>
                                              <p:pRg st="43" end="43"/>
                                            </p:txEl>
                                          </p:spTgt>
                                        </p:tgtEl>
                                        <p:attrNameLst>
                                          <p:attrName>ppt_x</p:attrName>
                                        </p:attrNameLst>
                                      </p:cBhvr>
                                      <p:tavLst>
                                        <p:tav tm="0">
                                          <p:val>
                                            <p:strVal val="#ppt_x"/>
                                          </p:val>
                                        </p:tav>
                                        <p:tav tm="100000">
                                          <p:val>
                                            <p:strVal val="#ppt_x"/>
                                          </p:val>
                                        </p:tav>
                                      </p:tavLst>
                                    </p:anim>
                                    <p:anim calcmode="lin" valueType="num">
                                      <p:cBhvr>
                                        <p:cTn id="561" dur="50" fill="hold"/>
                                        <p:tgtEl>
                                          <p:spTgt spid="5">
                                            <p:txEl>
                                              <p:pRg st="43" end="43"/>
                                            </p:txEl>
                                          </p:spTgt>
                                        </p:tgtEl>
                                        <p:attrNameLst>
                                          <p:attrName>ppt_y</p:attrName>
                                        </p:attrNameLst>
                                      </p:cBhvr>
                                      <p:tavLst>
                                        <p:tav tm="0">
                                          <p:val>
                                            <p:strVal val="#ppt_y+.1"/>
                                          </p:val>
                                        </p:tav>
                                        <p:tav tm="100000">
                                          <p:val>
                                            <p:strVal val="#ppt_y"/>
                                          </p:val>
                                        </p:tav>
                                      </p:tavLst>
                                    </p:anim>
                                  </p:childTnLst>
                                </p:cTn>
                              </p:par>
                            </p:childTnLst>
                          </p:cTn>
                        </p:par>
                        <p:par>
                          <p:cTn id="562" fill="hold">
                            <p:stCondLst>
                              <p:cond delay="4650"/>
                            </p:stCondLst>
                            <p:childTnLst>
                              <p:par>
                                <p:cTn id="563" presetID="42" presetClass="entr" presetSubtype="0" fill="hold" nodeType="afterEffect">
                                  <p:stCondLst>
                                    <p:cond delay="0"/>
                                  </p:stCondLst>
                                  <p:childTnLst>
                                    <p:set>
                                      <p:cBhvr>
                                        <p:cTn id="564" dur="1" fill="hold">
                                          <p:stCondLst>
                                            <p:cond delay="0"/>
                                          </p:stCondLst>
                                        </p:cTn>
                                        <p:tgtEl>
                                          <p:spTgt spid="5">
                                            <p:txEl>
                                              <p:pRg st="44" end="44"/>
                                            </p:txEl>
                                          </p:spTgt>
                                        </p:tgtEl>
                                        <p:attrNameLst>
                                          <p:attrName>style.visibility</p:attrName>
                                        </p:attrNameLst>
                                      </p:cBhvr>
                                      <p:to>
                                        <p:strVal val="visible"/>
                                      </p:to>
                                    </p:set>
                                    <p:animEffect transition="in" filter="fade">
                                      <p:cBhvr>
                                        <p:cTn id="565" dur="50"/>
                                        <p:tgtEl>
                                          <p:spTgt spid="5">
                                            <p:txEl>
                                              <p:pRg st="44" end="44"/>
                                            </p:txEl>
                                          </p:spTgt>
                                        </p:tgtEl>
                                      </p:cBhvr>
                                    </p:animEffect>
                                    <p:anim calcmode="lin" valueType="num">
                                      <p:cBhvr>
                                        <p:cTn id="566" dur="50" fill="hold"/>
                                        <p:tgtEl>
                                          <p:spTgt spid="5">
                                            <p:txEl>
                                              <p:pRg st="44" end="44"/>
                                            </p:txEl>
                                          </p:spTgt>
                                        </p:tgtEl>
                                        <p:attrNameLst>
                                          <p:attrName>ppt_x</p:attrName>
                                        </p:attrNameLst>
                                      </p:cBhvr>
                                      <p:tavLst>
                                        <p:tav tm="0">
                                          <p:val>
                                            <p:strVal val="#ppt_x"/>
                                          </p:val>
                                        </p:tav>
                                        <p:tav tm="100000">
                                          <p:val>
                                            <p:strVal val="#ppt_x"/>
                                          </p:val>
                                        </p:tav>
                                      </p:tavLst>
                                    </p:anim>
                                    <p:anim calcmode="lin" valueType="num">
                                      <p:cBhvr>
                                        <p:cTn id="567" dur="50" fill="hold"/>
                                        <p:tgtEl>
                                          <p:spTgt spid="5">
                                            <p:txEl>
                                              <p:pRg st="44" end="44"/>
                                            </p:txEl>
                                          </p:spTgt>
                                        </p:tgtEl>
                                        <p:attrNameLst>
                                          <p:attrName>ppt_y</p:attrName>
                                        </p:attrNameLst>
                                      </p:cBhvr>
                                      <p:tavLst>
                                        <p:tav tm="0">
                                          <p:val>
                                            <p:strVal val="#ppt_y+.1"/>
                                          </p:val>
                                        </p:tav>
                                        <p:tav tm="100000">
                                          <p:val>
                                            <p:strVal val="#ppt_y"/>
                                          </p:val>
                                        </p:tav>
                                      </p:tavLst>
                                    </p:anim>
                                  </p:childTnLst>
                                </p:cTn>
                              </p:par>
                            </p:childTnLst>
                          </p:cTn>
                        </p:par>
                        <p:par>
                          <p:cTn id="568" fill="hold">
                            <p:stCondLst>
                              <p:cond delay="4700"/>
                            </p:stCondLst>
                            <p:childTnLst>
                              <p:par>
                                <p:cTn id="569" presetID="42" presetClass="entr" presetSubtype="0" fill="hold" nodeType="afterEffect">
                                  <p:stCondLst>
                                    <p:cond delay="0"/>
                                  </p:stCondLst>
                                  <p:childTnLst>
                                    <p:set>
                                      <p:cBhvr>
                                        <p:cTn id="570" dur="1" fill="hold">
                                          <p:stCondLst>
                                            <p:cond delay="0"/>
                                          </p:stCondLst>
                                        </p:cTn>
                                        <p:tgtEl>
                                          <p:spTgt spid="5">
                                            <p:txEl>
                                              <p:pRg st="45" end="45"/>
                                            </p:txEl>
                                          </p:spTgt>
                                        </p:tgtEl>
                                        <p:attrNameLst>
                                          <p:attrName>style.visibility</p:attrName>
                                        </p:attrNameLst>
                                      </p:cBhvr>
                                      <p:to>
                                        <p:strVal val="visible"/>
                                      </p:to>
                                    </p:set>
                                    <p:animEffect transition="in" filter="fade">
                                      <p:cBhvr>
                                        <p:cTn id="571" dur="50"/>
                                        <p:tgtEl>
                                          <p:spTgt spid="5">
                                            <p:txEl>
                                              <p:pRg st="45" end="45"/>
                                            </p:txEl>
                                          </p:spTgt>
                                        </p:tgtEl>
                                      </p:cBhvr>
                                    </p:animEffect>
                                    <p:anim calcmode="lin" valueType="num">
                                      <p:cBhvr>
                                        <p:cTn id="572" dur="50" fill="hold"/>
                                        <p:tgtEl>
                                          <p:spTgt spid="5">
                                            <p:txEl>
                                              <p:pRg st="45" end="45"/>
                                            </p:txEl>
                                          </p:spTgt>
                                        </p:tgtEl>
                                        <p:attrNameLst>
                                          <p:attrName>ppt_x</p:attrName>
                                        </p:attrNameLst>
                                      </p:cBhvr>
                                      <p:tavLst>
                                        <p:tav tm="0">
                                          <p:val>
                                            <p:strVal val="#ppt_x"/>
                                          </p:val>
                                        </p:tav>
                                        <p:tav tm="100000">
                                          <p:val>
                                            <p:strVal val="#ppt_x"/>
                                          </p:val>
                                        </p:tav>
                                      </p:tavLst>
                                    </p:anim>
                                    <p:anim calcmode="lin" valueType="num">
                                      <p:cBhvr>
                                        <p:cTn id="573" dur="50" fill="hold"/>
                                        <p:tgtEl>
                                          <p:spTgt spid="5">
                                            <p:txEl>
                                              <p:pRg st="45" end="45"/>
                                            </p:txEl>
                                          </p:spTgt>
                                        </p:tgtEl>
                                        <p:attrNameLst>
                                          <p:attrName>ppt_y</p:attrName>
                                        </p:attrNameLst>
                                      </p:cBhvr>
                                      <p:tavLst>
                                        <p:tav tm="0">
                                          <p:val>
                                            <p:strVal val="#ppt_y+.1"/>
                                          </p:val>
                                        </p:tav>
                                        <p:tav tm="100000">
                                          <p:val>
                                            <p:strVal val="#ppt_y"/>
                                          </p:val>
                                        </p:tav>
                                      </p:tavLst>
                                    </p:anim>
                                  </p:childTnLst>
                                </p:cTn>
                              </p:par>
                            </p:childTnLst>
                          </p:cTn>
                        </p:par>
                        <p:par>
                          <p:cTn id="574" fill="hold">
                            <p:stCondLst>
                              <p:cond delay="4750"/>
                            </p:stCondLst>
                            <p:childTnLst>
                              <p:par>
                                <p:cTn id="575" presetID="42" presetClass="entr" presetSubtype="0" fill="hold" nodeType="afterEffect">
                                  <p:stCondLst>
                                    <p:cond delay="0"/>
                                  </p:stCondLst>
                                  <p:childTnLst>
                                    <p:set>
                                      <p:cBhvr>
                                        <p:cTn id="576" dur="1" fill="hold">
                                          <p:stCondLst>
                                            <p:cond delay="0"/>
                                          </p:stCondLst>
                                        </p:cTn>
                                        <p:tgtEl>
                                          <p:spTgt spid="5">
                                            <p:txEl>
                                              <p:pRg st="46" end="46"/>
                                            </p:txEl>
                                          </p:spTgt>
                                        </p:tgtEl>
                                        <p:attrNameLst>
                                          <p:attrName>style.visibility</p:attrName>
                                        </p:attrNameLst>
                                      </p:cBhvr>
                                      <p:to>
                                        <p:strVal val="visible"/>
                                      </p:to>
                                    </p:set>
                                    <p:animEffect transition="in" filter="fade">
                                      <p:cBhvr>
                                        <p:cTn id="577" dur="50"/>
                                        <p:tgtEl>
                                          <p:spTgt spid="5">
                                            <p:txEl>
                                              <p:pRg st="46" end="46"/>
                                            </p:txEl>
                                          </p:spTgt>
                                        </p:tgtEl>
                                      </p:cBhvr>
                                    </p:animEffect>
                                    <p:anim calcmode="lin" valueType="num">
                                      <p:cBhvr>
                                        <p:cTn id="578" dur="50" fill="hold"/>
                                        <p:tgtEl>
                                          <p:spTgt spid="5">
                                            <p:txEl>
                                              <p:pRg st="46" end="46"/>
                                            </p:txEl>
                                          </p:spTgt>
                                        </p:tgtEl>
                                        <p:attrNameLst>
                                          <p:attrName>ppt_x</p:attrName>
                                        </p:attrNameLst>
                                      </p:cBhvr>
                                      <p:tavLst>
                                        <p:tav tm="0">
                                          <p:val>
                                            <p:strVal val="#ppt_x"/>
                                          </p:val>
                                        </p:tav>
                                        <p:tav tm="100000">
                                          <p:val>
                                            <p:strVal val="#ppt_x"/>
                                          </p:val>
                                        </p:tav>
                                      </p:tavLst>
                                    </p:anim>
                                    <p:anim calcmode="lin" valueType="num">
                                      <p:cBhvr>
                                        <p:cTn id="579" dur="50" fill="hold"/>
                                        <p:tgtEl>
                                          <p:spTgt spid="5">
                                            <p:txEl>
                                              <p:pRg st="46" end="46"/>
                                            </p:txEl>
                                          </p:spTgt>
                                        </p:tgtEl>
                                        <p:attrNameLst>
                                          <p:attrName>ppt_y</p:attrName>
                                        </p:attrNameLst>
                                      </p:cBhvr>
                                      <p:tavLst>
                                        <p:tav tm="0">
                                          <p:val>
                                            <p:strVal val="#ppt_y+.1"/>
                                          </p:val>
                                        </p:tav>
                                        <p:tav tm="100000">
                                          <p:val>
                                            <p:strVal val="#ppt_y"/>
                                          </p:val>
                                        </p:tav>
                                      </p:tavLst>
                                    </p:anim>
                                  </p:childTnLst>
                                </p:cTn>
                              </p:par>
                            </p:childTnLst>
                          </p:cTn>
                        </p:par>
                        <p:par>
                          <p:cTn id="580" fill="hold">
                            <p:stCondLst>
                              <p:cond delay="4800"/>
                            </p:stCondLst>
                            <p:childTnLst>
                              <p:par>
                                <p:cTn id="581" presetID="42" presetClass="entr" presetSubtype="0" fill="hold" nodeType="afterEffect">
                                  <p:stCondLst>
                                    <p:cond delay="0"/>
                                  </p:stCondLst>
                                  <p:childTnLst>
                                    <p:set>
                                      <p:cBhvr>
                                        <p:cTn id="582" dur="1" fill="hold">
                                          <p:stCondLst>
                                            <p:cond delay="0"/>
                                          </p:stCondLst>
                                        </p:cTn>
                                        <p:tgtEl>
                                          <p:spTgt spid="5">
                                            <p:txEl>
                                              <p:pRg st="47" end="47"/>
                                            </p:txEl>
                                          </p:spTgt>
                                        </p:tgtEl>
                                        <p:attrNameLst>
                                          <p:attrName>style.visibility</p:attrName>
                                        </p:attrNameLst>
                                      </p:cBhvr>
                                      <p:to>
                                        <p:strVal val="visible"/>
                                      </p:to>
                                    </p:set>
                                    <p:animEffect transition="in" filter="fade">
                                      <p:cBhvr>
                                        <p:cTn id="583" dur="50"/>
                                        <p:tgtEl>
                                          <p:spTgt spid="5">
                                            <p:txEl>
                                              <p:pRg st="47" end="47"/>
                                            </p:txEl>
                                          </p:spTgt>
                                        </p:tgtEl>
                                      </p:cBhvr>
                                    </p:animEffect>
                                    <p:anim calcmode="lin" valueType="num">
                                      <p:cBhvr>
                                        <p:cTn id="584" dur="50" fill="hold"/>
                                        <p:tgtEl>
                                          <p:spTgt spid="5">
                                            <p:txEl>
                                              <p:pRg st="47" end="47"/>
                                            </p:txEl>
                                          </p:spTgt>
                                        </p:tgtEl>
                                        <p:attrNameLst>
                                          <p:attrName>ppt_x</p:attrName>
                                        </p:attrNameLst>
                                      </p:cBhvr>
                                      <p:tavLst>
                                        <p:tav tm="0">
                                          <p:val>
                                            <p:strVal val="#ppt_x"/>
                                          </p:val>
                                        </p:tav>
                                        <p:tav tm="100000">
                                          <p:val>
                                            <p:strVal val="#ppt_x"/>
                                          </p:val>
                                        </p:tav>
                                      </p:tavLst>
                                    </p:anim>
                                    <p:anim calcmode="lin" valueType="num">
                                      <p:cBhvr>
                                        <p:cTn id="585" dur="50" fill="hold"/>
                                        <p:tgtEl>
                                          <p:spTgt spid="5">
                                            <p:txEl>
                                              <p:pRg st="47" end="47"/>
                                            </p:txEl>
                                          </p:spTgt>
                                        </p:tgtEl>
                                        <p:attrNameLst>
                                          <p:attrName>ppt_y</p:attrName>
                                        </p:attrNameLst>
                                      </p:cBhvr>
                                      <p:tavLst>
                                        <p:tav tm="0">
                                          <p:val>
                                            <p:strVal val="#ppt_y+.1"/>
                                          </p:val>
                                        </p:tav>
                                        <p:tav tm="100000">
                                          <p:val>
                                            <p:strVal val="#ppt_y"/>
                                          </p:val>
                                        </p:tav>
                                      </p:tavLst>
                                    </p:anim>
                                  </p:childTnLst>
                                </p:cTn>
                              </p:par>
                            </p:childTnLst>
                          </p:cTn>
                        </p:par>
                        <p:par>
                          <p:cTn id="586" fill="hold">
                            <p:stCondLst>
                              <p:cond delay="4850"/>
                            </p:stCondLst>
                            <p:childTnLst>
                              <p:par>
                                <p:cTn id="587" presetID="42" presetClass="entr" presetSubtype="0" fill="hold" nodeType="afterEffect">
                                  <p:stCondLst>
                                    <p:cond delay="0"/>
                                  </p:stCondLst>
                                  <p:childTnLst>
                                    <p:set>
                                      <p:cBhvr>
                                        <p:cTn id="588" dur="1" fill="hold">
                                          <p:stCondLst>
                                            <p:cond delay="0"/>
                                          </p:stCondLst>
                                        </p:cTn>
                                        <p:tgtEl>
                                          <p:spTgt spid="5">
                                            <p:txEl>
                                              <p:pRg st="48" end="48"/>
                                            </p:txEl>
                                          </p:spTgt>
                                        </p:tgtEl>
                                        <p:attrNameLst>
                                          <p:attrName>style.visibility</p:attrName>
                                        </p:attrNameLst>
                                      </p:cBhvr>
                                      <p:to>
                                        <p:strVal val="visible"/>
                                      </p:to>
                                    </p:set>
                                    <p:animEffect transition="in" filter="fade">
                                      <p:cBhvr>
                                        <p:cTn id="589" dur="50"/>
                                        <p:tgtEl>
                                          <p:spTgt spid="5">
                                            <p:txEl>
                                              <p:pRg st="48" end="48"/>
                                            </p:txEl>
                                          </p:spTgt>
                                        </p:tgtEl>
                                      </p:cBhvr>
                                    </p:animEffect>
                                    <p:anim calcmode="lin" valueType="num">
                                      <p:cBhvr>
                                        <p:cTn id="590" dur="50" fill="hold"/>
                                        <p:tgtEl>
                                          <p:spTgt spid="5">
                                            <p:txEl>
                                              <p:pRg st="48" end="48"/>
                                            </p:txEl>
                                          </p:spTgt>
                                        </p:tgtEl>
                                        <p:attrNameLst>
                                          <p:attrName>ppt_x</p:attrName>
                                        </p:attrNameLst>
                                      </p:cBhvr>
                                      <p:tavLst>
                                        <p:tav tm="0">
                                          <p:val>
                                            <p:strVal val="#ppt_x"/>
                                          </p:val>
                                        </p:tav>
                                        <p:tav tm="100000">
                                          <p:val>
                                            <p:strVal val="#ppt_x"/>
                                          </p:val>
                                        </p:tav>
                                      </p:tavLst>
                                    </p:anim>
                                    <p:anim calcmode="lin" valueType="num">
                                      <p:cBhvr>
                                        <p:cTn id="591" dur="50" fill="hold"/>
                                        <p:tgtEl>
                                          <p:spTgt spid="5">
                                            <p:txEl>
                                              <p:pRg st="48" end="4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14178" y="2092144"/>
            <a:ext cx="11197883" cy="1615843"/>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51588" y="2107334"/>
            <a:ext cx="11412755" cy="1687641"/>
          </a:xfrm>
          <a:prstGeom prst="rect">
            <a:avLst/>
          </a:prstGeom>
          <a:noFill/>
        </p:spPr>
        <p:txBody>
          <a:bodyPr wrap="square" rtlCol="0">
            <a:spAutoFit/>
          </a:bodyPr>
          <a:lstStyle/>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HIDXMVCJNUESQYPZBTRLWOKFGA</a:t>
            </a:r>
          </a:p>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   *  5&amp;    !1   3%</a:t>
            </a:r>
          </a:p>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    0  ^4    )    #2</a:t>
            </a:r>
          </a:p>
        </p:txBody>
      </p:sp>
      <p:sp>
        <p:nvSpPr>
          <p:cNvPr id="2" name="Title 1"/>
          <p:cNvSpPr>
            <a:spLocks noGrp="1"/>
          </p:cNvSpPr>
          <p:nvPr>
            <p:ph type="title"/>
          </p:nvPr>
        </p:nvSpPr>
        <p:spPr>
          <a:xfrm>
            <a:off x="838200" y="365125"/>
            <a:ext cx="10515600" cy="1325563"/>
          </a:xfrm>
        </p:spPr>
        <p:txBody>
          <a:bodyPr/>
          <a:lstStyle/>
          <a:p>
            <a:pPr algn="r"/>
            <a:r>
              <a:rPr lang="en-US" b="1" dirty="0">
                <a:solidFill>
                  <a:srgbClr val="92D050"/>
                </a:solidFill>
                <a:latin typeface="+mn-lt"/>
              </a:rPr>
              <a:t>Homophonic Substitution Cipher – Decrypt</a:t>
            </a:r>
            <a:endParaRPr lang="en-US" dirty="0">
              <a:latin typeface="+mn-lt"/>
            </a:endParaRPr>
          </a:p>
        </p:txBody>
      </p:sp>
      <p:sp>
        <p:nvSpPr>
          <p:cNvPr id="4" name="TextBox 3"/>
          <p:cNvSpPr txBox="1"/>
          <p:nvPr/>
        </p:nvSpPr>
        <p:spPr>
          <a:xfrm>
            <a:off x="258739" y="1332875"/>
            <a:ext cx="11412755" cy="830997"/>
          </a:xfrm>
          <a:prstGeom prst="rect">
            <a:avLst/>
          </a:prstGeom>
          <a:noFill/>
        </p:spPr>
        <p:txBody>
          <a:bodyPr wrap="square" rtlCol="0">
            <a:spAutoFit/>
          </a:bodyPr>
          <a:lstStyle/>
          <a:p>
            <a:r>
              <a:rPr lang="en-US" sz="4800" b="1" spc="500" dirty="0">
                <a:solidFill>
                  <a:srgbClr val="00B0F0"/>
                </a:solidFill>
                <a:latin typeface="Courier New" panose="02070309020205020404" pitchFamily="49" charset="0"/>
                <a:cs typeface="Courier New" panose="02070309020205020404" pitchFamily="49" charset="0"/>
              </a:rPr>
              <a:t>ABCDEFGHIJKLMNOPQRSTUVWXYZ</a:t>
            </a:r>
          </a:p>
        </p:txBody>
      </p:sp>
      <p:sp>
        <p:nvSpPr>
          <p:cNvPr id="5" name="Rectangle 4"/>
          <p:cNvSpPr/>
          <p:nvPr/>
        </p:nvSpPr>
        <p:spPr>
          <a:xfrm>
            <a:off x="314178" y="1438531"/>
            <a:ext cx="11197884"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618435" y="3756061"/>
            <a:ext cx="10990469" cy="1384995"/>
          </a:xfrm>
          <a:prstGeom prst="rect">
            <a:avLst/>
          </a:prstGeom>
        </p:spPr>
        <p:txBody>
          <a:bodyPr wrap="square">
            <a:spAutoFit/>
          </a:bodyPr>
          <a:lstStyle/>
          <a:p>
            <a:r>
              <a:rPr lang="en-US" sz="2800" b="1" dirty="0">
                <a:solidFill>
                  <a:schemeClr val="accent2"/>
                </a:solidFill>
                <a:latin typeface="Courier New" panose="02070309020205020404" pitchFamily="49" charset="0"/>
                <a:cs typeface="Courier New" panose="02070309020205020404" pitchFamily="49" charset="0"/>
              </a:rPr>
              <a:t>%TW0 CTM(2)*3# N3 Q0(RWT0X IG 5PK QWDJ VT0MXPQ G1W CNOM 2P P%5MT3 !PL IG ^1K QWDJ GPW D() D1MTD0 125*T# %1 XP KJ(2 GPW KH!L</a:t>
            </a:r>
          </a:p>
        </p:txBody>
      </p:sp>
      <p:graphicFrame>
        <p:nvGraphicFramePr>
          <p:cNvPr id="6" name="Table 5"/>
          <p:cNvGraphicFramePr>
            <a:graphicFrameLocks noGrp="1"/>
          </p:cNvGraphicFramePr>
          <p:nvPr>
            <p:extLst>
              <p:ext uri="{D42A27DB-BD31-4B8C-83A1-F6EECF244321}">
                <p14:modId xmlns:p14="http://schemas.microsoft.com/office/powerpoint/2010/main" val="3308080493"/>
              </p:ext>
            </p:extLst>
          </p:nvPr>
        </p:nvGraphicFramePr>
        <p:xfrm>
          <a:off x="618435" y="5419532"/>
          <a:ext cx="10946312" cy="1097280"/>
        </p:xfrm>
        <a:graphic>
          <a:graphicData uri="http://schemas.openxmlformats.org/drawingml/2006/table">
            <a:tbl>
              <a:tblPr firstRow="1" bandRow="1">
                <a:tableStyleId>{2D5ABB26-0587-4C30-8999-92F81FD0307C}</a:tableStyleId>
              </a:tblPr>
              <a:tblGrid>
                <a:gridCol w="421012">
                  <a:extLst>
                    <a:ext uri="{9D8B030D-6E8A-4147-A177-3AD203B41FA5}">
                      <a16:colId xmlns:a16="http://schemas.microsoft.com/office/drawing/2014/main" val="1422182939"/>
                    </a:ext>
                  </a:extLst>
                </a:gridCol>
                <a:gridCol w="421012">
                  <a:extLst>
                    <a:ext uri="{9D8B030D-6E8A-4147-A177-3AD203B41FA5}">
                      <a16:colId xmlns:a16="http://schemas.microsoft.com/office/drawing/2014/main" val="1456410437"/>
                    </a:ext>
                  </a:extLst>
                </a:gridCol>
                <a:gridCol w="421012">
                  <a:extLst>
                    <a:ext uri="{9D8B030D-6E8A-4147-A177-3AD203B41FA5}">
                      <a16:colId xmlns:a16="http://schemas.microsoft.com/office/drawing/2014/main" val="2681263522"/>
                    </a:ext>
                  </a:extLst>
                </a:gridCol>
                <a:gridCol w="421012">
                  <a:extLst>
                    <a:ext uri="{9D8B030D-6E8A-4147-A177-3AD203B41FA5}">
                      <a16:colId xmlns:a16="http://schemas.microsoft.com/office/drawing/2014/main" val="3107445130"/>
                    </a:ext>
                  </a:extLst>
                </a:gridCol>
                <a:gridCol w="421012">
                  <a:extLst>
                    <a:ext uri="{9D8B030D-6E8A-4147-A177-3AD203B41FA5}">
                      <a16:colId xmlns:a16="http://schemas.microsoft.com/office/drawing/2014/main" val="1158435935"/>
                    </a:ext>
                  </a:extLst>
                </a:gridCol>
                <a:gridCol w="421012">
                  <a:extLst>
                    <a:ext uri="{9D8B030D-6E8A-4147-A177-3AD203B41FA5}">
                      <a16:colId xmlns:a16="http://schemas.microsoft.com/office/drawing/2014/main" val="1913229693"/>
                    </a:ext>
                  </a:extLst>
                </a:gridCol>
                <a:gridCol w="421012">
                  <a:extLst>
                    <a:ext uri="{9D8B030D-6E8A-4147-A177-3AD203B41FA5}">
                      <a16:colId xmlns:a16="http://schemas.microsoft.com/office/drawing/2014/main" val="183040873"/>
                    </a:ext>
                  </a:extLst>
                </a:gridCol>
                <a:gridCol w="421012">
                  <a:extLst>
                    <a:ext uri="{9D8B030D-6E8A-4147-A177-3AD203B41FA5}">
                      <a16:colId xmlns:a16="http://schemas.microsoft.com/office/drawing/2014/main" val="4157030930"/>
                    </a:ext>
                  </a:extLst>
                </a:gridCol>
                <a:gridCol w="421012">
                  <a:extLst>
                    <a:ext uri="{9D8B030D-6E8A-4147-A177-3AD203B41FA5}">
                      <a16:colId xmlns:a16="http://schemas.microsoft.com/office/drawing/2014/main" val="3621391175"/>
                    </a:ext>
                  </a:extLst>
                </a:gridCol>
                <a:gridCol w="421012">
                  <a:extLst>
                    <a:ext uri="{9D8B030D-6E8A-4147-A177-3AD203B41FA5}">
                      <a16:colId xmlns:a16="http://schemas.microsoft.com/office/drawing/2014/main" val="302986549"/>
                    </a:ext>
                  </a:extLst>
                </a:gridCol>
                <a:gridCol w="421012">
                  <a:extLst>
                    <a:ext uri="{9D8B030D-6E8A-4147-A177-3AD203B41FA5}">
                      <a16:colId xmlns:a16="http://schemas.microsoft.com/office/drawing/2014/main" val="1839777987"/>
                    </a:ext>
                  </a:extLst>
                </a:gridCol>
                <a:gridCol w="421012">
                  <a:extLst>
                    <a:ext uri="{9D8B030D-6E8A-4147-A177-3AD203B41FA5}">
                      <a16:colId xmlns:a16="http://schemas.microsoft.com/office/drawing/2014/main" val="4071546067"/>
                    </a:ext>
                  </a:extLst>
                </a:gridCol>
                <a:gridCol w="421012">
                  <a:extLst>
                    <a:ext uri="{9D8B030D-6E8A-4147-A177-3AD203B41FA5}">
                      <a16:colId xmlns:a16="http://schemas.microsoft.com/office/drawing/2014/main" val="143673472"/>
                    </a:ext>
                  </a:extLst>
                </a:gridCol>
                <a:gridCol w="421012">
                  <a:extLst>
                    <a:ext uri="{9D8B030D-6E8A-4147-A177-3AD203B41FA5}">
                      <a16:colId xmlns:a16="http://schemas.microsoft.com/office/drawing/2014/main" val="536248113"/>
                    </a:ext>
                  </a:extLst>
                </a:gridCol>
                <a:gridCol w="421012">
                  <a:extLst>
                    <a:ext uri="{9D8B030D-6E8A-4147-A177-3AD203B41FA5}">
                      <a16:colId xmlns:a16="http://schemas.microsoft.com/office/drawing/2014/main" val="2396976485"/>
                    </a:ext>
                  </a:extLst>
                </a:gridCol>
                <a:gridCol w="421012">
                  <a:extLst>
                    <a:ext uri="{9D8B030D-6E8A-4147-A177-3AD203B41FA5}">
                      <a16:colId xmlns:a16="http://schemas.microsoft.com/office/drawing/2014/main" val="2711609110"/>
                    </a:ext>
                  </a:extLst>
                </a:gridCol>
                <a:gridCol w="421012">
                  <a:extLst>
                    <a:ext uri="{9D8B030D-6E8A-4147-A177-3AD203B41FA5}">
                      <a16:colId xmlns:a16="http://schemas.microsoft.com/office/drawing/2014/main" val="1674921760"/>
                    </a:ext>
                  </a:extLst>
                </a:gridCol>
                <a:gridCol w="421012">
                  <a:extLst>
                    <a:ext uri="{9D8B030D-6E8A-4147-A177-3AD203B41FA5}">
                      <a16:colId xmlns:a16="http://schemas.microsoft.com/office/drawing/2014/main" val="2088161740"/>
                    </a:ext>
                  </a:extLst>
                </a:gridCol>
                <a:gridCol w="421012">
                  <a:extLst>
                    <a:ext uri="{9D8B030D-6E8A-4147-A177-3AD203B41FA5}">
                      <a16:colId xmlns:a16="http://schemas.microsoft.com/office/drawing/2014/main" val="4284741922"/>
                    </a:ext>
                  </a:extLst>
                </a:gridCol>
                <a:gridCol w="421012">
                  <a:extLst>
                    <a:ext uri="{9D8B030D-6E8A-4147-A177-3AD203B41FA5}">
                      <a16:colId xmlns:a16="http://schemas.microsoft.com/office/drawing/2014/main" val="1767339331"/>
                    </a:ext>
                  </a:extLst>
                </a:gridCol>
                <a:gridCol w="421012">
                  <a:extLst>
                    <a:ext uri="{9D8B030D-6E8A-4147-A177-3AD203B41FA5}">
                      <a16:colId xmlns:a16="http://schemas.microsoft.com/office/drawing/2014/main" val="278923919"/>
                    </a:ext>
                  </a:extLst>
                </a:gridCol>
                <a:gridCol w="421012">
                  <a:extLst>
                    <a:ext uri="{9D8B030D-6E8A-4147-A177-3AD203B41FA5}">
                      <a16:colId xmlns:a16="http://schemas.microsoft.com/office/drawing/2014/main" val="2207831031"/>
                    </a:ext>
                  </a:extLst>
                </a:gridCol>
                <a:gridCol w="421012">
                  <a:extLst>
                    <a:ext uri="{9D8B030D-6E8A-4147-A177-3AD203B41FA5}">
                      <a16:colId xmlns:a16="http://schemas.microsoft.com/office/drawing/2014/main" val="3333767308"/>
                    </a:ext>
                  </a:extLst>
                </a:gridCol>
                <a:gridCol w="421012">
                  <a:extLst>
                    <a:ext uri="{9D8B030D-6E8A-4147-A177-3AD203B41FA5}">
                      <a16:colId xmlns:a16="http://schemas.microsoft.com/office/drawing/2014/main" val="3932724095"/>
                    </a:ext>
                  </a:extLst>
                </a:gridCol>
                <a:gridCol w="421012">
                  <a:extLst>
                    <a:ext uri="{9D8B030D-6E8A-4147-A177-3AD203B41FA5}">
                      <a16:colId xmlns:a16="http://schemas.microsoft.com/office/drawing/2014/main" val="835300016"/>
                    </a:ext>
                  </a:extLst>
                </a:gridCol>
                <a:gridCol w="421012">
                  <a:extLst>
                    <a:ext uri="{9D8B030D-6E8A-4147-A177-3AD203B41FA5}">
                      <a16:colId xmlns:a16="http://schemas.microsoft.com/office/drawing/2014/main" val="2124109482"/>
                    </a:ext>
                  </a:extLst>
                </a:gridCol>
              </a:tblGrid>
              <a:tr h="370840">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W</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C</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2</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3</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3</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Q</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W</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10361210"/>
                  </a:ext>
                </a:extLst>
              </a:tr>
              <a:tr h="370840">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743112759"/>
                  </a:ext>
                </a:extLst>
              </a:tr>
            </a:tbl>
          </a:graphicData>
        </a:graphic>
      </p:graphicFrame>
      <p:sp>
        <p:nvSpPr>
          <p:cNvPr id="13" name="Rectangle 12"/>
          <p:cNvSpPr/>
          <p:nvPr/>
        </p:nvSpPr>
        <p:spPr>
          <a:xfrm>
            <a:off x="609600" y="5464327"/>
            <a:ext cx="457200" cy="45720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630451" y="5962814"/>
            <a:ext cx="415498" cy="553998"/>
          </a:xfrm>
          <a:prstGeom prst="rect">
            <a:avLst/>
          </a:prstGeom>
        </p:spPr>
        <p:txBody>
          <a:bodyPr wrap="none">
            <a:spAutoFit/>
          </a:bodyPr>
          <a:lstStyle/>
          <a:p>
            <a:r>
              <a:rPr lang="en-US" sz="3000" b="1" dirty="0">
                <a:solidFill>
                  <a:srgbClr val="FFFF00"/>
                </a:solidFill>
                <a:latin typeface="Courier New" panose="02070309020205020404" pitchFamily="49" charset="0"/>
                <a:cs typeface="Courier New" panose="02070309020205020404" pitchFamily="49" charset="0"/>
              </a:rPr>
              <a:t>T</a:t>
            </a:r>
            <a:endParaRPr lang="en-US" sz="3000" dirty="0">
              <a:solidFill>
                <a:srgbClr val="FFFF00"/>
              </a:solidFill>
            </a:endParaRPr>
          </a:p>
        </p:txBody>
      </p:sp>
    </p:spTree>
    <p:extLst>
      <p:ext uri="{BB962C8B-B14F-4D97-AF65-F5344CB8AC3E}">
        <p14:creationId xmlns:p14="http://schemas.microsoft.com/office/powerpoint/2010/main" val="1079146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3"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0" nodeType="clickEffect">
                                  <p:stCondLst>
                                    <p:cond delay="0"/>
                                  </p:stCondLst>
                                  <p:childTnLst>
                                    <p:animMotion origin="layout" path="M -0.00039 -2.59259E-6 L 0.64219 -0.41481 " pathEditMode="relative" rAng="0" ptsTypes="AA">
                                      <p:cBhvr>
                                        <p:cTn id="11" dur="1000" fill="hold"/>
                                        <p:tgtEl>
                                          <p:spTgt spid="13"/>
                                        </p:tgtEl>
                                        <p:attrNameLst>
                                          <p:attrName>ppt_x</p:attrName>
                                          <p:attrName>ppt_y</p:attrName>
                                        </p:attrNameLst>
                                      </p:cBhvr>
                                      <p:rCtr x="32161" y="-20694"/>
                                    </p:animMotion>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grpId="1" nodeType="clickEffect">
                                  <p:stCondLst>
                                    <p:cond delay="0"/>
                                  </p:stCondLst>
                                  <p:childTnLst>
                                    <p:animMotion origin="layout" path="M 0.64219 -0.41481 L 0.64362 -0.57708 " pathEditMode="relative" rAng="0" ptsTypes="AA">
                                      <p:cBhvr>
                                        <p:cTn id="15" dur="1000" fill="hold"/>
                                        <p:tgtEl>
                                          <p:spTgt spid="13"/>
                                        </p:tgtEl>
                                        <p:attrNameLst>
                                          <p:attrName>ppt_x</p:attrName>
                                          <p:attrName>ppt_y</p:attrName>
                                        </p:attrNameLst>
                                      </p:cBhvr>
                                      <p:rCtr x="65" y="-8125"/>
                                    </p:animMotion>
                                  </p:childTnLst>
                                </p:cTn>
                              </p:par>
                              <p:par>
                                <p:cTn id="16" presetID="7" presetClass="emph" presetSubtype="2" fill="hold" nodeType="withEffect">
                                  <p:stCondLst>
                                    <p:cond delay="0"/>
                                  </p:stCondLst>
                                  <p:childTnLst>
                                    <p:animClr clrSpc="rgb" dir="cw">
                                      <p:cBhvr>
                                        <p:cTn id="17" dur="1000" fill="hold"/>
                                        <p:tgtEl>
                                          <p:spTgt spid="13"/>
                                        </p:tgtEl>
                                        <p:attrNameLst>
                                          <p:attrName>stroke.color</p:attrName>
                                        </p:attrNameLst>
                                      </p:cBhvr>
                                      <p:to>
                                        <a:srgbClr val="FFFF00"/>
                                      </p:to>
                                    </p:animClr>
                                    <p:set>
                                      <p:cBhvr>
                                        <p:cTn id="18" dur="1000" fill="hold"/>
                                        <p:tgtEl>
                                          <p:spTgt spid="13"/>
                                        </p:tgtEl>
                                        <p:attrNameLst>
                                          <p:attrName>stroke.on</p:attrName>
                                        </p:attrNameLst>
                                      </p:cBhvr>
                                      <p:to>
                                        <p:strVal val="true"/>
                                      </p:to>
                                    </p:set>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2" nodeType="clickEffect">
                                  <p:stCondLst>
                                    <p:cond delay="0"/>
                                  </p:stCondLst>
                                  <p:childTnLst>
                                    <p:animMotion origin="layout" path="M 0.64362 -0.57709 L 0.00039 0.07986 " pathEditMode="relative" rAng="0" ptsTypes="AA">
                                      <p:cBhvr>
                                        <p:cTn id="22" dur="1000" fill="hold"/>
                                        <p:tgtEl>
                                          <p:spTgt spid="13"/>
                                        </p:tgtEl>
                                        <p:attrNameLst>
                                          <p:attrName>ppt_x</p:attrName>
                                          <p:attrName>ppt_y</p:attrName>
                                        </p:attrNameLst>
                                      </p:cBhvr>
                                      <p:rCtr x="-32122" y="32824"/>
                                    </p:animMotion>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3" grpId="2" animBg="1"/>
      <p:bldP spid="13" grpId="3" animBg="1"/>
      <p:bldP spid="1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14178" y="2092144"/>
            <a:ext cx="11197883" cy="1615843"/>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51588" y="2107334"/>
            <a:ext cx="11412755" cy="1687641"/>
          </a:xfrm>
          <a:prstGeom prst="rect">
            <a:avLst/>
          </a:prstGeom>
          <a:noFill/>
        </p:spPr>
        <p:txBody>
          <a:bodyPr wrap="square" rtlCol="0">
            <a:spAutoFit/>
          </a:bodyPr>
          <a:lstStyle/>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HIDXMVCJNUESQYPZBTRLWOKFGA</a:t>
            </a:r>
          </a:p>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   *  5&amp;    !1   3%</a:t>
            </a:r>
          </a:p>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    0  ^4    )    #2</a:t>
            </a:r>
          </a:p>
        </p:txBody>
      </p:sp>
      <p:sp>
        <p:nvSpPr>
          <p:cNvPr id="2" name="Title 1"/>
          <p:cNvSpPr>
            <a:spLocks noGrp="1"/>
          </p:cNvSpPr>
          <p:nvPr>
            <p:ph type="title"/>
          </p:nvPr>
        </p:nvSpPr>
        <p:spPr>
          <a:xfrm>
            <a:off x="838200" y="365125"/>
            <a:ext cx="10515600" cy="1325563"/>
          </a:xfrm>
        </p:spPr>
        <p:txBody>
          <a:bodyPr/>
          <a:lstStyle/>
          <a:p>
            <a:pPr algn="r"/>
            <a:r>
              <a:rPr lang="en-US" b="1" dirty="0">
                <a:solidFill>
                  <a:srgbClr val="92D050"/>
                </a:solidFill>
                <a:latin typeface="+mn-lt"/>
              </a:rPr>
              <a:t>Homophonic Substitution Cipher – Decrypt</a:t>
            </a:r>
            <a:endParaRPr lang="en-US" dirty="0">
              <a:latin typeface="+mn-lt"/>
            </a:endParaRPr>
          </a:p>
        </p:txBody>
      </p:sp>
      <p:sp>
        <p:nvSpPr>
          <p:cNvPr id="4" name="TextBox 3"/>
          <p:cNvSpPr txBox="1"/>
          <p:nvPr/>
        </p:nvSpPr>
        <p:spPr>
          <a:xfrm>
            <a:off x="258739" y="1332875"/>
            <a:ext cx="11412755" cy="830997"/>
          </a:xfrm>
          <a:prstGeom prst="rect">
            <a:avLst/>
          </a:prstGeom>
          <a:noFill/>
        </p:spPr>
        <p:txBody>
          <a:bodyPr wrap="square" rtlCol="0">
            <a:spAutoFit/>
          </a:bodyPr>
          <a:lstStyle/>
          <a:p>
            <a:r>
              <a:rPr lang="en-US" sz="4800" b="1" spc="500" dirty="0">
                <a:solidFill>
                  <a:srgbClr val="00B0F0"/>
                </a:solidFill>
                <a:latin typeface="Courier New" panose="02070309020205020404" pitchFamily="49" charset="0"/>
                <a:cs typeface="Courier New" panose="02070309020205020404" pitchFamily="49" charset="0"/>
              </a:rPr>
              <a:t>ABCDEFGHIJKLMNOPQRSTUVWXYZ</a:t>
            </a:r>
          </a:p>
        </p:txBody>
      </p:sp>
      <p:sp>
        <p:nvSpPr>
          <p:cNvPr id="5" name="Rectangle 4"/>
          <p:cNvSpPr/>
          <p:nvPr/>
        </p:nvSpPr>
        <p:spPr>
          <a:xfrm>
            <a:off x="314178" y="1438531"/>
            <a:ext cx="11197884"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618435" y="3756061"/>
            <a:ext cx="10990469" cy="1384995"/>
          </a:xfrm>
          <a:prstGeom prst="rect">
            <a:avLst/>
          </a:prstGeom>
        </p:spPr>
        <p:txBody>
          <a:bodyPr wrap="square">
            <a:spAutoFit/>
          </a:bodyPr>
          <a:lstStyle/>
          <a:p>
            <a:r>
              <a:rPr lang="en-US" sz="2800" b="1" dirty="0">
                <a:solidFill>
                  <a:schemeClr val="accent2"/>
                </a:solidFill>
                <a:latin typeface="Courier New" panose="02070309020205020404" pitchFamily="49" charset="0"/>
                <a:cs typeface="Courier New" panose="02070309020205020404" pitchFamily="49" charset="0"/>
              </a:rPr>
              <a:t>%TW0 CTM(2)*3# N3 Q0(RWT0X IG 5PK QWDJ VT0MXPQ G1W CNOM 2P P%5MT3 !PL IG ^1K QWDJ GPW D() D1MTD0 125*T# %1 XP KJ(2 GPW KH!L</a:t>
            </a:r>
          </a:p>
        </p:txBody>
      </p:sp>
      <p:graphicFrame>
        <p:nvGraphicFramePr>
          <p:cNvPr id="6" name="Table 5"/>
          <p:cNvGraphicFramePr>
            <a:graphicFrameLocks noGrp="1"/>
          </p:cNvGraphicFramePr>
          <p:nvPr>
            <p:extLst/>
          </p:nvPr>
        </p:nvGraphicFramePr>
        <p:xfrm>
          <a:off x="618435" y="5419532"/>
          <a:ext cx="10946312" cy="1097280"/>
        </p:xfrm>
        <a:graphic>
          <a:graphicData uri="http://schemas.openxmlformats.org/drawingml/2006/table">
            <a:tbl>
              <a:tblPr firstRow="1" bandRow="1">
                <a:tableStyleId>{2D5ABB26-0587-4C30-8999-92F81FD0307C}</a:tableStyleId>
              </a:tblPr>
              <a:tblGrid>
                <a:gridCol w="421012">
                  <a:extLst>
                    <a:ext uri="{9D8B030D-6E8A-4147-A177-3AD203B41FA5}">
                      <a16:colId xmlns:a16="http://schemas.microsoft.com/office/drawing/2014/main" val="1422182939"/>
                    </a:ext>
                  </a:extLst>
                </a:gridCol>
                <a:gridCol w="421012">
                  <a:extLst>
                    <a:ext uri="{9D8B030D-6E8A-4147-A177-3AD203B41FA5}">
                      <a16:colId xmlns:a16="http://schemas.microsoft.com/office/drawing/2014/main" val="1456410437"/>
                    </a:ext>
                  </a:extLst>
                </a:gridCol>
                <a:gridCol w="421012">
                  <a:extLst>
                    <a:ext uri="{9D8B030D-6E8A-4147-A177-3AD203B41FA5}">
                      <a16:colId xmlns:a16="http://schemas.microsoft.com/office/drawing/2014/main" val="2681263522"/>
                    </a:ext>
                  </a:extLst>
                </a:gridCol>
                <a:gridCol w="421012">
                  <a:extLst>
                    <a:ext uri="{9D8B030D-6E8A-4147-A177-3AD203B41FA5}">
                      <a16:colId xmlns:a16="http://schemas.microsoft.com/office/drawing/2014/main" val="3107445130"/>
                    </a:ext>
                  </a:extLst>
                </a:gridCol>
                <a:gridCol w="421012">
                  <a:extLst>
                    <a:ext uri="{9D8B030D-6E8A-4147-A177-3AD203B41FA5}">
                      <a16:colId xmlns:a16="http://schemas.microsoft.com/office/drawing/2014/main" val="1158435935"/>
                    </a:ext>
                  </a:extLst>
                </a:gridCol>
                <a:gridCol w="421012">
                  <a:extLst>
                    <a:ext uri="{9D8B030D-6E8A-4147-A177-3AD203B41FA5}">
                      <a16:colId xmlns:a16="http://schemas.microsoft.com/office/drawing/2014/main" val="1913229693"/>
                    </a:ext>
                  </a:extLst>
                </a:gridCol>
                <a:gridCol w="421012">
                  <a:extLst>
                    <a:ext uri="{9D8B030D-6E8A-4147-A177-3AD203B41FA5}">
                      <a16:colId xmlns:a16="http://schemas.microsoft.com/office/drawing/2014/main" val="183040873"/>
                    </a:ext>
                  </a:extLst>
                </a:gridCol>
                <a:gridCol w="421012">
                  <a:extLst>
                    <a:ext uri="{9D8B030D-6E8A-4147-A177-3AD203B41FA5}">
                      <a16:colId xmlns:a16="http://schemas.microsoft.com/office/drawing/2014/main" val="4157030930"/>
                    </a:ext>
                  </a:extLst>
                </a:gridCol>
                <a:gridCol w="421012">
                  <a:extLst>
                    <a:ext uri="{9D8B030D-6E8A-4147-A177-3AD203B41FA5}">
                      <a16:colId xmlns:a16="http://schemas.microsoft.com/office/drawing/2014/main" val="3621391175"/>
                    </a:ext>
                  </a:extLst>
                </a:gridCol>
                <a:gridCol w="421012">
                  <a:extLst>
                    <a:ext uri="{9D8B030D-6E8A-4147-A177-3AD203B41FA5}">
                      <a16:colId xmlns:a16="http://schemas.microsoft.com/office/drawing/2014/main" val="302986549"/>
                    </a:ext>
                  </a:extLst>
                </a:gridCol>
                <a:gridCol w="421012">
                  <a:extLst>
                    <a:ext uri="{9D8B030D-6E8A-4147-A177-3AD203B41FA5}">
                      <a16:colId xmlns:a16="http://schemas.microsoft.com/office/drawing/2014/main" val="1839777987"/>
                    </a:ext>
                  </a:extLst>
                </a:gridCol>
                <a:gridCol w="421012">
                  <a:extLst>
                    <a:ext uri="{9D8B030D-6E8A-4147-A177-3AD203B41FA5}">
                      <a16:colId xmlns:a16="http://schemas.microsoft.com/office/drawing/2014/main" val="4071546067"/>
                    </a:ext>
                  </a:extLst>
                </a:gridCol>
                <a:gridCol w="421012">
                  <a:extLst>
                    <a:ext uri="{9D8B030D-6E8A-4147-A177-3AD203B41FA5}">
                      <a16:colId xmlns:a16="http://schemas.microsoft.com/office/drawing/2014/main" val="143673472"/>
                    </a:ext>
                  </a:extLst>
                </a:gridCol>
                <a:gridCol w="421012">
                  <a:extLst>
                    <a:ext uri="{9D8B030D-6E8A-4147-A177-3AD203B41FA5}">
                      <a16:colId xmlns:a16="http://schemas.microsoft.com/office/drawing/2014/main" val="536248113"/>
                    </a:ext>
                  </a:extLst>
                </a:gridCol>
                <a:gridCol w="421012">
                  <a:extLst>
                    <a:ext uri="{9D8B030D-6E8A-4147-A177-3AD203B41FA5}">
                      <a16:colId xmlns:a16="http://schemas.microsoft.com/office/drawing/2014/main" val="2396976485"/>
                    </a:ext>
                  </a:extLst>
                </a:gridCol>
                <a:gridCol w="421012">
                  <a:extLst>
                    <a:ext uri="{9D8B030D-6E8A-4147-A177-3AD203B41FA5}">
                      <a16:colId xmlns:a16="http://schemas.microsoft.com/office/drawing/2014/main" val="2711609110"/>
                    </a:ext>
                  </a:extLst>
                </a:gridCol>
                <a:gridCol w="421012">
                  <a:extLst>
                    <a:ext uri="{9D8B030D-6E8A-4147-A177-3AD203B41FA5}">
                      <a16:colId xmlns:a16="http://schemas.microsoft.com/office/drawing/2014/main" val="1674921760"/>
                    </a:ext>
                  </a:extLst>
                </a:gridCol>
                <a:gridCol w="421012">
                  <a:extLst>
                    <a:ext uri="{9D8B030D-6E8A-4147-A177-3AD203B41FA5}">
                      <a16:colId xmlns:a16="http://schemas.microsoft.com/office/drawing/2014/main" val="2088161740"/>
                    </a:ext>
                  </a:extLst>
                </a:gridCol>
                <a:gridCol w="421012">
                  <a:extLst>
                    <a:ext uri="{9D8B030D-6E8A-4147-A177-3AD203B41FA5}">
                      <a16:colId xmlns:a16="http://schemas.microsoft.com/office/drawing/2014/main" val="4284741922"/>
                    </a:ext>
                  </a:extLst>
                </a:gridCol>
                <a:gridCol w="421012">
                  <a:extLst>
                    <a:ext uri="{9D8B030D-6E8A-4147-A177-3AD203B41FA5}">
                      <a16:colId xmlns:a16="http://schemas.microsoft.com/office/drawing/2014/main" val="1767339331"/>
                    </a:ext>
                  </a:extLst>
                </a:gridCol>
                <a:gridCol w="421012">
                  <a:extLst>
                    <a:ext uri="{9D8B030D-6E8A-4147-A177-3AD203B41FA5}">
                      <a16:colId xmlns:a16="http://schemas.microsoft.com/office/drawing/2014/main" val="278923919"/>
                    </a:ext>
                  </a:extLst>
                </a:gridCol>
                <a:gridCol w="421012">
                  <a:extLst>
                    <a:ext uri="{9D8B030D-6E8A-4147-A177-3AD203B41FA5}">
                      <a16:colId xmlns:a16="http://schemas.microsoft.com/office/drawing/2014/main" val="2207831031"/>
                    </a:ext>
                  </a:extLst>
                </a:gridCol>
                <a:gridCol w="421012">
                  <a:extLst>
                    <a:ext uri="{9D8B030D-6E8A-4147-A177-3AD203B41FA5}">
                      <a16:colId xmlns:a16="http://schemas.microsoft.com/office/drawing/2014/main" val="3333767308"/>
                    </a:ext>
                  </a:extLst>
                </a:gridCol>
                <a:gridCol w="421012">
                  <a:extLst>
                    <a:ext uri="{9D8B030D-6E8A-4147-A177-3AD203B41FA5}">
                      <a16:colId xmlns:a16="http://schemas.microsoft.com/office/drawing/2014/main" val="3932724095"/>
                    </a:ext>
                  </a:extLst>
                </a:gridCol>
                <a:gridCol w="421012">
                  <a:extLst>
                    <a:ext uri="{9D8B030D-6E8A-4147-A177-3AD203B41FA5}">
                      <a16:colId xmlns:a16="http://schemas.microsoft.com/office/drawing/2014/main" val="835300016"/>
                    </a:ext>
                  </a:extLst>
                </a:gridCol>
                <a:gridCol w="421012">
                  <a:extLst>
                    <a:ext uri="{9D8B030D-6E8A-4147-A177-3AD203B41FA5}">
                      <a16:colId xmlns:a16="http://schemas.microsoft.com/office/drawing/2014/main" val="2124109482"/>
                    </a:ext>
                  </a:extLst>
                </a:gridCol>
              </a:tblGrid>
              <a:tr h="370840">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W</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C</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2</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3</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3</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Q</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W</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10361210"/>
                  </a:ext>
                </a:extLst>
              </a:tr>
              <a:tr h="370840">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743112759"/>
                  </a:ext>
                </a:extLst>
              </a:tr>
            </a:tbl>
          </a:graphicData>
        </a:graphic>
      </p:graphicFrame>
      <p:sp>
        <p:nvSpPr>
          <p:cNvPr id="13" name="Rectangle 12"/>
          <p:cNvSpPr/>
          <p:nvPr/>
        </p:nvSpPr>
        <p:spPr>
          <a:xfrm>
            <a:off x="1034488" y="5455738"/>
            <a:ext cx="457200" cy="45720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630451" y="5962814"/>
            <a:ext cx="415498" cy="553998"/>
          </a:xfrm>
          <a:prstGeom prst="rect">
            <a:avLst/>
          </a:prstGeom>
        </p:spPr>
        <p:txBody>
          <a:bodyPr wrap="none">
            <a:spAutoFit/>
          </a:bodyPr>
          <a:lstStyle/>
          <a:p>
            <a:r>
              <a:rPr lang="en-US" sz="3000" b="1" dirty="0">
                <a:solidFill>
                  <a:srgbClr val="FFFF00"/>
                </a:solidFill>
                <a:latin typeface="Courier New" panose="02070309020205020404" pitchFamily="49" charset="0"/>
                <a:cs typeface="Courier New" panose="02070309020205020404" pitchFamily="49" charset="0"/>
              </a:rPr>
              <a:t>T</a:t>
            </a:r>
            <a:endParaRPr lang="en-US" sz="3000" dirty="0">
              <a:solidFill>
                <a:srgbClr val="FFFF00"/>
              </a:solidFill>
            </a:endParaRPr>
          </a:p>
        </p:txBody>
      </p:sp>
      <p:sp>
        <p:nvSpPr>
          <p:cNvPr id="11" name="Rectangle 10"/>
          <p:cNvSpPr/>
          <p:nvPr/>
        </p:nvSpPr>
        <p:spPr>
          <a:xfrm>
            <a:off x="1045949" y="5962146"/>
            <a:ext cx="415498" cy="553998"/>
          </a:xfrm>
          <a:prstGeom prst="rect">
            <a:avLst/>
          </a:prstGeom>
        </p:spPr>
        <p:txBody>
          <a:bodyPr wrap="none">
            <a:spAutoFit/>
          </a:bodyPr>
          <a:lstStyle/>
          <a:p>
            <a:r>
              <a:rPr lang="en-US" sz="3000" b="1" dirty="0">
                <a:solidFill>
                  <a:srgbClr val="FFFF00"/>
                </a:solidFill>
                <a:latin typeface="Courier New" panose="02070309020205020404" pitchFamily="49" charset="0"/>
                <a:cs typeface="Courier New" panose="02070309020205020404" pitchFamily="49" charset="0"/>
              </a:rPr>
              <a:t>R</a:t>
            </a:r>
            <a:endParaRPr lang="en-US" sz="3000" dirty="0">
              <a:solidFill>
                <a:srgbClr val="FFFF00"/>
              </a:solidFill>
            </a:endParaRPr>
          </a:p>
        </p:txBody>
      </p:sp>
    </p:spTree>
    <p:extLst>
      <p:ext uri="{BB962C8B-B14F-4D97-AF65-F5344CB8AC3E}">
        <p14:creationId xmlns:p14="http://schemas.microsoft.com/office/powerpoint/2010/main" val="806182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3"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0" nodeType="clickEffect">
                                  <p:stCondLst>
                                    <p:cond delay="0"/>
                                  </p:stCondLst>
                                  <p:childTnLst>
                                    <p:animMotion origin="layout" path="M -0.00039 4.81481E-6 L 0.53619 -0.48704 " pathEditMode="relative" rAng="0" ptsTypes="AA">
                                      <p:cBhvr>
                                        <p:cTn id="11" dur="1000" fill="hold"/>
                                        <p:tgtEl>
                                          <p:spTgt spid="13"/>
                                        </p:tgtEl>
                                        <p:attrNameLst>
                                          <p:attrName>ppt_x</p:attrName>
                                          <p:attrName>ppt_y</p:attrName>
                                        </p:attrNameLst>
                                      </p:cBhvr>
                                      <p:rCtr x="26823" y="-24352"/>
                                    </p:animMotion>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grpId="1" nodeType="clickEffect">
                                  <p:stCondLst>
                                    <p:cond delay="0"/>
                                  </p:stCondLst>
                                  <p:childTnLst>
                                    <p:animMotion origin="layout" path="M 0.53619 -0.48704 L 0.53828 -0.57547 " pathEditMode="relative" rAng="0" ptsTypes="AA">
                                      <p:cBhvr>
                                        <p:cTn id="15" dur="1000" fill="hold"/>
                                        <p:tgtEl>
                                          <p:spTgt spid="13"/>
                                        </p:tgtEl>
                                        <p:attrNameLst>
                                          <p:attrName>ppt_x</p:attrName>
                                          <p:attrName>ppt_y</p:attrName>
                                        </p:attrNameLst>
                                      </p:cBhvr>
                                      <p:rCtr x="104" y="-4421"/>
                                    </p:animMotion>
                                  </p:childTnLst>
                                </p:cTn>
                              </p:par>
                              <p:par>
                                <p:cTn id="16" presetID="7" presetClass="emph" presetSubtype="2" fill="hold" nodeType="withEffect">
                                  <p:stCondLst>
                                    <p:cond delay="0"/>
                                  </p:stCondLst>
                                  <p:childTnLst>
                                    <p:animClr clrSpc="rgb" dir="cw">
                                      <p:cBhvr>
                                        <p:cTn id="17" dur="1000" fill="hold"/>
                                        <p:tgtEl>
                                          <p:spTgt spid="13"/>
                                        </p:tgtEl>
                                        <p:attrNameLst>
                                          <p:attrName>stroke.color</p:attrName>
                                        </p:attrNameLst>
                                      </p:cBhvr>
                                      <p:to>
                                        <a:srgbClr val="FFFF00"/>
                                      </p:to>
                                    </p:animClr>
                                    <p:set>
                                      <p:cBhvr>
                                        <p:cTn id="18" dur="1000" fill="hold"/>
                                        <p:tgtEl>
                                          <p:spTgt spid="13"/>
                                        </p:tgtEl>
                                        <p:attrNameLst>
                                          <p:attrName>stroke.on</p:attrName>
                                        </p:attrNameLst>
                                      </p:cBhvr>
                                      <p:to>
                                        <p:strVal val="true"/>
                                      </p:to>
                                    </p:set>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2" nodeType="clickEffect">
                                  <p:stCondLst>
                                    <p:cond delay="0"/>
                                  </p:stCondLst>
                                  <p:childTnLst>
                                    <p:animMotion origin="layout" path="M 0.53828 -0.57546 L 0.00039 0.07986 " pathEditMode="relative" rAng="0" ptsTypes="AA">
                                      <p:cBhvr>
                                        <p:cTn id="22" dur="1000" fill="hold"/>
                                        <p:tgtEl>
                                          <p:spTgt spid="13"/>
                                        </p:tgtEl>
                                        <p:attrNameLst>
                                          <p:attrName>ppt_x</p:attrName>
                                          <p:attrName>ppt_y</p:attrName>
                                        </p:attrNameLst>
                                      </p:cBhvr>
                                      <p:rCtr x="-26940" y="32569"/>
                                    </p:animMotion>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3" grpId="2" animBg="1"/>
      <p:bldP spid="13" grpId="3" animBg="1"/>
      <p:bldP spid="1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14178" y="2092144"/>
            <a:ext cx="11197883" cy="1615843"/>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51588" y="2107334"/>
            <a:ext cx="11412755" cy="1687641"/>
          </a:xfrm>
          <a:prstGeom prst="rect">
            <a:avLst/>
          </a:prstGeom>
          <a:noFill/>
        </p:spPr>
        <p:txBody>
          <a:bodyPr wrap="square" rtlCol="0">
            <a:spAutoFit/>
          </a:bodyPr>
          <a:lstStyle/>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HIDXMVCJNUESQYPZBTRLWOKFGA</a:t>
            </a:r>
          </a:p>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   *  5&amp;    !1   3%</a:t>
            </a:r>
          </a:p>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    0  ^4    )    #2</a:t>
            </a:r>
          </a:p>
        </p:txBody>
      </p:sp>
      <p:sp>
        <p:nvSpPr>
          <p:cNvPr id="2" name="Title 1"/>
          <p:cNvSpPr>
            <a:spLocks noGrp="1"/>
          </p:cNvSpPr>
          <p:nvPr>
            <p:ph type="title"/>
          </p:nvPr>
        </p:nvSpPr>
        <p:spPr>
          <a:xfrm>
            <a:off x="838200" y="365125"/>
            <a:ext cx="10515600" cy="1325563"/>
          </a:xfrm>
        </p:spPr>
        <p:txBody>
          <a:bodyPr/>
          <a:lstStyle/>
          <a:p>
            <a:pPr algn="r"/>
            <a:r>
              <a:rPr lang="en-US" b="1" dirty="0">
                <a:solidFill>
                  <a:srgbClr val="92D050"/>
                </a:solidFill>
                <a:latin typeface="+mn-lt"/>
              </a:rPr>
              <a:t>Homophonic Substitution Cipher – Decrypt</a:t>
            </a:r>
            <a:endParaRPr lang="en-US" dirty="0">
              <a:latin typeface="+mn-lt"/>
            </a:endParaRPr>
          </a:p>
        </p:txBody>
      </p:sp>
      <p:sp>
        <p:nvSpPr>
          <p:cNvPr id="4" name="TextBox 3"/>
          <p:cNvSpPr txBox="1"/>
          <p:nvPr/>
        </p:nvSpPr>
        <p:spPr>
          <a:xfrm>
            <a:off x="258739" y="1332875"/>
            <a:ext cx="11412755" cy="830997"/>
          </a:xfrm>
          <a:prstGeom prst="rect">
            <a:avLst/>
          </a:prstGeom>
          <a:noFill/>
        </p:spPr>
        <p:txBody>
          <a:bodyPr wrap="square" rtlCol="0">
            <a:spAutoFit/>
          </a:bodyPr>
          <a:lstStyle/>
          <a:p>
            <a:r>
              <a:rPr lang="en-US" sz="4800" b="1" spc="500" dirty="0">
                <a:solidFill>
                  <a:srgbClr val="00B0F0"/>
                </a:solidFill>
                <a:latin typeface="Courier New" panose="02070309020205020404" pitchFamily="49" charset="0"/>
                <a:cs typeface="Courier New" panose="02070309020205020404" pitchFamily="49" charset="0"/>
              </a:rPr>
              <a:t>ABCDEFGHIJKLMNOPQRSTUVWXYZ</a:t>
            </a:r>
          </a:p>
        </p:txBody>
      </p:sp>
      <p:sp>
        <p:nvSpPr>
          <p:cNvPr id="5" name="Rectangle 4"/>
          <p:cNvSpPr/>
          <p:nvPr/>
        </p:nvSpPr>
        <p:spPr>
          <a:xfrm>
            <a:off x="314178" y="1438531"/>
            <a:ext cx="11197884"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618435" y="3756061"/>
            <a:ext cx="10990469" cy="1384995"/>
          </a:xfrm>
          <a:prstGeom prst="rect">
            <a:avLst/>
          </a:prstGeom>
        </p:spPr>
        <p:txBody>
          <a:bodyPr wrap="square">
            <a:spAutoFit/>
          </a:bodyPr>
          <a:lstStyle/>
          <a:p>
            <a:r>
              <a:rPr lang="en-US" sz="2800" b="1" dirty="0">
                <a:solidFill>
                  <a:schemeClr val="accent2"/>
                </a:solidFill>
                <a:latin typeface="Courier New" panose="02070309020205020404" pitchFamily="49" charset="0"/>
                <a:cs typeface="Courier New" panose="02070309020205020404" pitchFamily="49" charset="0"/>
              </a:rPr>
              <a:t>%TW0 CTM(2)*3# N3 Q0(RWT0X IG 5PK QWDJ VT0MXPQ G1W CNOM 2P P%5MT3 !PL IG ^1K QWDJ GPW D() D1MTD0 125*T# %1 XP KJ(2 GPW KH!L</a:t>
            </a:r>
          </a:p>
        </p:txBody>
      </p:sp>
      <p:graphicFrame>
        <p:nvGraphicFramePr>
          <p:cNvPr id="6" name="Table 5"/>
          <p:cNvGraphicFramePr>
            <a:graphicFrameLocks noGrp="1"/>
          </p:cNvGraphicFramePr>
          <p:nvPr>
            <p:extLst/>
          </p:nvPr>
        </p:nvGraphicFramePr>
        <p:xfrm>
          <a:off x="618435" y="5419532"/>
          <a:ext cx="10946312" cy="1097280"/>
        </p:xfrm>
        <a:graphic>
          <a:graphicData uri="http://schemas.openxmlformats.org/drawingml/2006/table">
            <a:tbl>
              <a:tblPr firstRow="1" bandRow="1">
                <a:tableStyleId>{2D5ABB26-0587-4C30-8999-92F81FD0307C}</a:tableStyleId>
              </a:tblPr>
              <a:tblGrid>
                <a:gridCol w="421012">
                  <a:extLst>
                    <a:ext uri="{9D8B030D-6E8A-4147-A177-3AD203B41FA5}">
                      <a16:colId xmlns:a16="http://schemas.microsoft.com/office/drawing/2014/main" val="1422182939"/>
                    </a:ext>
                  </a:extLst>
                </a:gridCol>
                <a:gridCol w="421012">
                  <a:extLst>
                    <a:ext uri="{9D8B030D-6E8A-4147-A177-3AD203B41FA5}">
                      <a16:colId xmlns:a16="http://schemas.microsoft.com/office/drawing/2014/main" val="1456410437"/>
                    </a:ext>
                  </a:extLst>
                </a:gridCol>
                <a:gridCol w="421012">
                  <a:extLst>
                    <a:ext uri="{9D8B030D-6E8A-4147-A177-3AD203B41FA5}">
                      <a16:colId xmlns:a16="http://schemas.microsoft.com/office/drawing/2014/main" val="2681263522"/>
                    </a:ext>
                  </a:extLst>
                </a:gridCol>
                <a:gridCol w="421012">
                  <a:extLst>
                    <a:ext uri="{9D8B030D-6E8A-4147-A177-3AD203B41FA5}">
                      <a16:colId xmlns:a16="http://schemas.microsoft.com/office/drawing/2014/main" val="3107445130"/>
                    </a:ext>
                  </a:extLst>
                </a:gridCol>
                <a:gridCol w="421012">
                  <a:extLst>
                    <a:ext uri="{9D8B030D-6E8A-4147-A177-3AD203B41FA5}">
                      <a16:colId xmlns:a16="http://schemas.microsoft.com/office/drawing/2014/main" val="1158435935"/>
                    </a:ext>
                  </a:extLst>
                </a:gridCol>
                <a:gridCol w="421012">
                  <a:extLst>
                    <a:ext uri="{9D8B030D-6E8A-4147-A177-3AD203B41FA5}">
                      <a16:colId xmlns:a16="http://schemas.microsoft.com/office/drawing/2014/main" val="1913229693"/>
                    </a:ext>
                  </a:extLst>
                </a:gridCol>
                <a:gridCol w="421012">
                  <a:extLst>
                    <a:ext uri="{9D8B030D-6E8A-4147-A177-3AD203B41FA5}">
                      <a16:colId xmlns:a16="http://schemas.microsoft.com/office/drawing/2014/main" val="183040873"/>
                    </a:ext>
                  </a:extLst>
                </a:gridCol>
                <a:gridCol w="421012">
                  <a:extLst>
                    <a:ext uri="{9D8B030D-6E8A-4147-A177-3AD203B41FA5}">
                      <a16:colId xmlns:a16="http://schemas.microsoft.com/office/drawing/2014/main" val="4157030930"/>
                    </a:ext>
                  </a:extLst>
                </a:gridCol>
                <a:gridCol w="421012">
                  <a:extLst>
                    <a:ext uri="{9D8B030D-6E8A-4147-A177-3AD203B41FA5}">
                      <a16:colId xmlns:a16="http://schemas.microsoft.com/office/drawing/2014/main" val="3621391175"/>
                    </a:ext>
                  </a:extLst>
                </a:gridCol>
                <a:gridCol w="421012">
                  <a:extLst>
                    <a:ext uri="{9D8B030D-6E8A-4147-A177-3AD203B41FA5}">
                      <a16:colId xmlns:a16="http://schemas.microsoft.com/office/drawing/2014/main" val="302986549"/>
                    </a:ext>
                  </a:extLst>
                </a:gridCol>
                <a:gridCol w="421012">
                  <a:extLst>
                    <a:ext uri="{9D8B030D-6E8A-4147-A177-3AD203B41FA5}">
                      <a16:colId xmlns:a16="http://schemas.microsoft.com/office/drawing/2014/main" val="1839777987"/>
                    </a:ext>
                  </a:extLst>
                </a:gridCol>
                <a:gridCol w="421012">
                  <a:extLst>
                    <a:ext uri="{9D8B030D-6E8A-4147-A177-3AD203B41FA5}">
                      <a16:colId xmlns:a16="http://schemas.microsoft.com/office/drawing/2014/main" val="4071546067"/>
                    </a:ext>
                  </a:extLst>
                </a:gridCol>
                <a:gridCol w="421012">
                  <a:extLst>
                    <a:ext uri="{9D8B030D-6E8A-4147-A177-3AD203B41FA5}">
                      <a16:colId xmlns:a16="http://schemas.microsoft.com/office/drawing/2014/main" val="143673472"/>
                    </a:ext>
                  </a:extLst>
                </a:gridCol>
                <a:gridCol w="421012">
                  <a:extLst>
                    <a:ext uri="{9D8B030D-6E8A-4147-A177-3AD203B41FA5}">
                      <a16:colId xmlns:a16="http://schemas.microsoft.com/office/drawing/2014/main" val="536248113"/>
                    </a:ext>
                  </a:extLst>
                </a:gridCol>
                <a:gridCol w="421012">
                  <a:extLst>
                    <a:ext uri="{9D8B030D-6E8A-4147-A177-3AD203B41FA5}">
                      <a16:colId xmlns:a16="http://schemas.microsoft.com/office/drawing/2014/main" val="2396976485"/>
                    </a:ext>
                  </a:extLst>
                </a:gridCol>
                <a:gridCol w="421012">
                  <a:extLst>
                    <a:ext uri="{9D8B030D-6E8A-4147-A177-3AD203B41FA5}">
                      <a16:colId xmlns:a16="http://schemas.microsoft.com/office/drawing/2014/main" val="2711609110"/>
                    </a:ext>
                  </a:extLst>
                </a:gridCol>
                <a:gridCol w="421012">
                  <a:extLst>
                    <a:ext uri="{9D8B030D-6E8A-4147-A177-3AD203B41FA5}">
                      <a16:colId xmlns:a16="http://schemas.microsoft.com/office/drawing/2014/main" val="1674921760"/>
                    </a:ext>
                  </a:extLst>
                </a:gridCol>
                <a:gridCol w="421012">
                  <a:extLst>
                    <a:ext uri="{9D8B030D-6E8A-4147-A177-3AD203B41FA5}">
                      <a16:colId xmlns:a16="http://schemas.microsoft.com/office/drawing/2014/main" val="2088161740"/>
                    </a:ext>
                  </a:extLst>
                </a:gridCol>
                <a:gridCol w="421012">
                  <a:extLst>
                    <a:ext uri="{9D8B030D-6E8A-4147-A177-3AD203B41FA5}">
                      <a16:colId xmlns:a16="http://schemas.microsoft.com/office/drawing/2014/main" val="4284741922"/>
                    </a:ext>
                  </a:extLst>
                </a:gridCol>
                <a:gridCol w="421012">
                  <a:extLst>
                    <a:ext uri="{9D8B030D-6E8A-4147-A177-3AD203B41FA5}">
                      <a16:colId xmlns:a16="http://schemas.microsoft.com/office/drawing/2014/main" val="1767339331"/>
                    </a:ext>
                  </a:extLst>
                </a:gridCol>
                <a:gridCol w="421012">
                  <a:extLst>
                    <a:ext uri="{9D8B030D-6E8A-4147-A177-3AD203B41FA5}">
                      <a16:colId xmlns:a16="http://schemas.microsoft.com/office/drawing/2014/main" val="278923919"/>
                    </a:ext>
                  </a:extLst>
                </a:gridCol>
                <a:gridCol w="421012">
                  <a:extLst>
                    <a:ext uri="{9D8B030D-6E8A-4147-A177-3AD203B41FA5}">
                      <a16:colId xmlns:a16="http://schemas.microsoft.com/office/drawing/2014/main" val="2207831031"/>
                    </a:ext>
                  </a:extLst>
                </a:gridCol>
                <a:gridCol w="421012">
                  <a:extLst>
                    <a:ext uri="{9D8B030D-6E8A-4147-A177-3AD203B41FA5}">
                      <a16:colId xmlns:a16="http://schemas.microsoft.com/office/drawing/2014/main" val="3333767308"/>
                    </a:ext>
                  </a:extLst>
                </a:gridCol>
                <a:gridCol w="421012">
                  <a:extLst>
                    <a:ext uri="{9D8B030D-6E8A-4147-A177-3AD203B41FA5}">
                      <a16:colId xmlns:a16="http://schemas.microsoft.com/office/drawing/2014/main" val="3932724095"/>
                    </a:ext>
                  </a:extLst>
                </a:gridCol>
                <a:gridCol w="421012">
                  <a:extLst>
                    <a:ext uri="{9D8B030D-6E8A-4147-A177-3AD203B41FA5}">
                      <a16:colId xmlns:a16="http://schemas.microsoft.com/office/drawing/2014/main" val="835300016"/>
                    </a:ext>
                  </a:extLst>
                </a:gridCol>
                <a:gridCol w="421012">
                  <a:extLst>
                    <a:ext uri="{9D8B030D-6E8A-4147-A177-3AD203B41FA5}">
                      <a16:colId xmlns:a16="http://schemas.microsoft.com/office/drawing/2014/main" val="2124109482"/>
                    </a:ext>
                  </a:extLst>
                </a:gridCol>
              </a:tblGrid>
              <a:tr h="370840">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W</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C</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2</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3</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3</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Q</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W</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10361210"/>
                  </a:ext>
                </a:extLst>
              </a:tr>
              <a:tr h="370840">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743112759"/>
                  </a:ext>
                </a:extLst>
              </a:tr>
            </a:tbl>
          </a:graphicData>
        </a:graphic>
      </p:graphicFrame>
      <p:sp>
        <p:nvSpPr>
          <p:cNvPr id="13" name="Rectangle 12"/>
          <p:cNvSpPr/>
          <p:nvPr/>
        </p:nvSpPr>
        <p:spPr>
          <a:xfrm>
            <a:off x="1440596" y="5446744"/>
            <a:ext cx="457200" cy="45720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630451" y="5962814"/>
            <a:ext cx="415498" cy="553998"/>
          </a:xfrm>
          <a:prstGeom prst="rect">
            <a:avLst/>
          </a:prstGeom>
        </p:spPr>
        <p:txBody>
          <a:bodyPr wrap="none">
            <a:spAutoFit/>
          </a:bodyPr>
          <a:lstStyle/>
          <a:p>
            <a:r>
              <a:rPr lang="en-US" sz="3000" b="1" dirty="0">
                <a:solidFill>
                  <a:srgbClr val="FFFF00"/>
                </a:solidFill>
                <a:latin typeface="Courier New" panose="02070309020205020404" pitchFamily="49" charset="0"/>
                <a:cs typeface="Courier New" panose="02070309020205020404" pitchFamily="49" charset="0"/>
              </a:rPr>
              <a:t>T</a:t>
            </a:r>
            <a:endParaRPr lang="en-US" sz="3000" dirty="0">
              <a:solidFill>
                <a:srgbClr val="FFFF00"/>
              </a:solidFill>
            </a:endParaRPr>
          </a:p>
        </p:txBody>
      </p:sp>
      <p:sp>
        <p:nvSpPr>
          <p:cNvPr id="11" name="Rectangle 10"/>
          <p:cNvSpPr/>
          <p:nvPr/>
        </p:nvSpPr>
        <p:spPr>
          <a:xfrm>
            <a:off x="1045949" y="5962146"/>
            <a:ext cx="415498" cy="553998"/>
          </a:xfrm>
          <a:prstGeom prst="rect">
            <a:avLst/>
          </a:prstGeom>
        </p:spPr>
        <p:txBody>
          <a:bodyPr wrap="none">
            <a:spAutoFit/>
          </a:bodyPr>
          <a:lstStyle/>
          <a:p>
            <a:r>
              <a:rPr lang="en-US" sz="3000" b="1" dirty="0">
                <a:solidFill>
                  <a:srgbClr val="FFFF00"/>
                </a:solidFill>
                <a:latin typeface="Courier New" panose="02070309020205020404" pitchFamily="49" charset="0"/>
                <a:cs typeface="Courier New" panose="02070309020205020404" pitchFamily="49" charset="0"/>
              </a:rPr>
              <a:t>R</a:t>
            </a:r>
            <a:endParaRPr lang="en-US" sz="3000" dirty="0">
              <a:solidFill>
                <a:srgbClr val="FFFF00"/>
              </a:solidFill>
            </a:endParaRPr>
          </a:p>
        </p:txBody>
      </p:sp>
      <p:sp>
        <p:nvSpPr>
          <p:cNvPr id="12" name="Rectangle 11"/>
          <p:cNvSpPr/>
          <p:nvPr/>
        </p:nvSpPr>
        <p:spPr>
          <a:xfrm>
            <a:off x="1461447" y="5949144"/>
            <a:ext cx="415498" cy="553998"/>
          </a:xfrm>
          <a:prstGeom prst="rect">
            <a:avLst/>
          </a:prstGeom>
        </p:spPr>
        <p:txBody>
          <a:bodyPr wrap="none">
            <a:spAutoFit/>
          </a:bodyPr>
          <a:lstStyle/>
          <a:p>
            <a:r>
              <a:rPr lang="en-US" sz="3000" b="1" dirty="0">
                <a:solidFill>
                  <a:srgbClr val="FFFF00"/>
                </a:solidFill>
                <a:latin typeface="Courier New" panose="02070309020205020404" pitchFamily="49" charset="0"/>
                <a:cs typeface="Courier New" panose="02070309020205020404" pitchFamily="49" charset="0"/>
              </a:rPr>
              <a:t>U</a:t>
            </a:r>
            <a:endParaRPr lang="en-US" sz="3000" dirty="0">
              <a:solidFill>
                <a:srgbClr val="FFFF00"/>
              </a:solidFill>
            </a:endParaRPr>
          </a:p>
        </p:txBody>
      </p:sp>
    </p:spTree>
    <p:extLst>
      <p:ext uri="{BB962C8B-B14F-4D97-AF65-F5344CB8AC3E}">
        <p14:creationId xmlns:p14="http://schemas.microsoft.com/office/powerpoint/2010/main" val="1297367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3"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0" nodeType="clickEffect">
                                  <p:stCondLst>
                                    <p:cond delay="0"/>
                                  </p:stCondLst>
                                  <p:childTnLst>
                                    <p:animMotion origin="layout" path="M -0.00039 3.7037E-6 L 0.61107 -0.4882 " pathEditMode="relative" rAng="0" ptsTypes="AA">
                                      <p:cBhvr>
                                        <p:cTn id="11" dur="1000" fill="hold"/>
                                        <p:tgtEl>
                                          <p:spTgt spid="13"/>
                                        </p:tgtEl>
                                        <p:attrNameLst>
                                          <p:attrName>ppt_x</p:attrName>
                                          <p:attrName>ppt_y</p:attrName>
                                        </p:attrNameLst>
                                      </p:cBhvr>
                                      <p:rCtr x="30573" y="-24421"/>
                                    </p:animMotion>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grpId="1" nodeType="clickEffect">
                                  <p:stCondLst>
                                    <p:cond delay="0"/>
                                  </p:stCondLst>
                                  <p:childTnLst>
                                    <p:animMotion origin="layout" path="M 0.61107 -0.4882 L 0.61107 -0.57408 " pathEditMode="relative" rAng="0" ptsTypes="AA">
                                      <p:cBhvr>
                                        <p:cTn id="15" dur="1000" fill="hold"/>
                                        <p:tgtEl>
                                          <p:spTgt spid="13"/>
                                        </p:tgtEl>
                                        <p:attrNameLst>
                                          <p:attrName>ppt_x</p:attrName>
                                          <p:attrName>ppt_y</p:attrName>
                                        </p:attrNameLst>
                                      </p:cBhvr>
                                      <p:rCtr x="0" y="-4306"/>
                                    </p:animMotion>
                                  </p:childTnLst>
                                </p:cTn>
                              </p:par>
                              <p:par>
                                <p:cTn id="16" presetID="7" presetClass="emph" presetSubtype="2" fill="hold" nodeType="withEffect">
                                  <p:stCondLst>
                                    <p:cond delay="0"/>
                                  </p:stCondLst>
                                  <p:childTnLst>
                                    <p:animClr clrSpc="rgb" dir="cw">
                                      <p:cBhvr>
                                        <p:cTn id="17" dur="1000" fill="hold"/>
                                        <p:tgtEl>
                                          <p:spTgt spid="13"/>
                                        </p:tgtEl>
                                        <p:attrNameLst>
                                          <p:attrName>stroke.color</p:attrName>
                                        </p:attrNameLst>
                                      </p:cBhvr>
                                      <p:to>
                                        <a:srgbClr val="FFFF00"/>
                                      </p:to>
                                    </p:animClr>
                                    <p:set>
                                      <p:cBhvr>
                                        <p:cTn id="18" dur="1000" fill="hold"/>
                                        <p:tgtEl>
                                          <p:spTgt spid="13"/>
                                        </p:tgtEl>
                                        <p:attrNameLst>
                                          <p:attrName>stroke.on</p:attrName>
                                        </p:attrNameLst>
                                      </p:cBhvr>
                                      <p:to>
                                        <p:strVal val="true"/>
                                      </p:to>
                                    </p:set>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2" nodeType="clickEffect">
                                  <p:stCondLst>
                                    <p:cond delay="0"/>
                                  </p:stCondLst>
                                  <p:childTnLst>
                                    <p:animMotion origin="layout" path="M 0.61107 -0.57407 L 0.00039 0.07986 " pathEditMode="relative" rAng="0" ptsTypes="AA">
                                      <p:cBhvr>
                                        <p:cTn id="22" dur="1000" fill="hold"/>
                                        <p:tgtEl>
                                          <p:spTgt spid="13"/>
                                        </p:tgtEl>
                                        <p:attrNameLst>
                                          <p:attrName>ppt_x</p:attrName>
                                          <p:attrName>ppt_y</p:attrName>
                                        </p:attrNameLst>
                                      </p:cBhvr>
                                      <p:rCtr x="-30612" y="32708"/>
                                    </p:animMotion>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3" grpId="2" animBg="1"/>
      <p:bldP spid="13" grpId="3" animBg="1"/>
      <p:bldP spid="1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14178" y="2092144"/>
            <a:ext cx="11197883" cy="1615843"/>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51588" y="2107334"/>
            <a:ext cx="11412755" cy="1687641"/>
          </a:xfrm>
          <a:prstGeom prst="rect">
            <a:avLst/>
          </a:prstGeom>
          <a:noFill/>
        </p:spPr>
        <p:txBody>
          <a:bodyPr wrap="square" rtlCol="0">
            <a:spAutoFit/>
          </a:bodyPr>
          <a:lstStyle/>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HIDXMVCJNUESQYPZBTRLWOKFGA</a:t>
            </a:r>
          </a:p>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   *  5&amp;    !1   3%</a:t>
            </a:r>
          </a:p>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    0  ^4    )    #2</a:t>
            </a:r>
          </a:p>
        </p:txBody>
      </p:sp>
      <p:sp>
        <p:nvSpPr>
          <p:cNvPr id="2" name="Title 1"/>
          <p:cNvSpPr>
            <a:spLocks noGrp="1"/>
          </p:cNvSpPr>
          <p:nvPr>
            <p:ph type="title"/>
          </p:nvPr>
        </p:nvSpPr>
        <p:spPr>
          <a:xfrm>
            <a:off x="838200" y="365125"/>
            <a:ext cx="10515600" cy="1325563"/>
          </a:xfrm>
        </p:spPr>
        <p:txBody>
          <a:bodyPr/>
          <a:lstStyle/>
          <a:p>
            <a:pPr algn="r"/>
            <a:r>
              <a:rPr lang="en-US" b="1" dirty="0">
                <a:solidFill>
                  <a:srgbClr val="92D050"/>
                </a:solidFill>
                <a:latin typeface="+mn-lt"/>
              </a:rPr>
              <a:t>Homophonic Substitution Cipher – Decrypt</a:t>
            </a:r>
            <a:endParaRPr lang="en-US" dirty="0">
              <a:latin typeface="+mn-lt"/>
            </a:endParaRPr>
          </a:p>
        </p:txBody>
      </p:sp>
      <p:sp>
        <p:nvSpPr>
          <p:cNvPr id="4" name="TextBox 3"/>
          <p:cNvSpPr txBox="1"/>
          <p:nvPr/>
        </p:nvSpPr>
        <p:spPr>
          <a:xfrm>
            <a:off x="258739" y="1332875"/>
            <a:ext cx="11412755" cy="830997"/>
          </a:xfrm>
          <a:prstGeom prst="rect">
            <a:avLst/>
          </a:prstGeom>
          <a:noFill/>
        </p:spPr>
        <p:txBody>
          <a:bodyPr wrap="square" rtlCol="0">
            <a:spAutoFit/>
          </a:bodyPr>
          <a:lstStyle/>
          <a:p>
            <a:r>
              <a:rPr lang="en-US" sz="4800" b="1" spc="500" dirty="0">
                <a:solidFill>
                  <a:srgbClr val="00B0F0"/>
                </a:solidFill>
                <a:latin typeface="Courier New" panose="02070309020205020404" pitchFamily="49" charset="0"/>
                <a:cs typeface="Courier New" panose="02070309020205020404" pitchFamily="49" charset="0"/>
              </a:rPr>
              <a:t>ABCDEFGHIJKLMNOPQRSTUVWXYZ</a:t>
            </a:r>
          </a:p>
        </p:txBody>
      </p:sp>
      <p:sp>
        <p:nvSpPr>
          <p:cNvPr id="5" name="Rectangle 4"/>
          <p:cNvSpPr/>
          <p:nvPr/>
        </p:nvSpPr>
        <p:spPr>
          <a:xfrm>
            <a:off x="314178" y="1438531"/>
            <a:ext cx="11197884"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618435" y="3756061"/>
            <a:ext cx="10990469" cy="1384995"/>
          </a:xfrm>
          <a:prstGeom prst="rect">
            <a:avLst/>
          </a:prstGeom>
        </p:spPr>
        <p:txBody>
          <a:bodyPr wrap="square">
            <a:spAutoFit/>
          </a:bodyPr>
          <a:lstStyle/>
          <a:p>
            <a:r>
              <a:rPr lang="en-US" sz="2800" b="1" dirty="0">
                <a:solidFill>
                  <a:schemeClr val="accent2"/>
                </a:solidFill>
                <a:latin typeface="Courier New" panose="02070309020205020404" pitchFamily="49" charset="0"/>
                <a:cs typeface="Courier New" panose="02070309020205020404" pitchFamily="49" charset="0"/>
              </a:rPr>
              <a:t>%TW0 CTM(2)*3# N3 Q0(RWT0X IG 5PK QWDJ VT0MXPQ G1W CNOM 2P P%5MT3 !PL IG ^1K QWDJ GPW D() D1MTD0 125*T# %1 XP KJ(2 GPW KH!L</a:t>
            </a:r>
          </a:p>
        </p:txBody>
      </p:sp>
      <p:graphicFrame>
        <p:nvGraphicFramePr>
          <p:cNvPr id="6" name="Table 5"/>
          <p:cNvGraphicFramePr>
            <a:graphicFrameLocks noGrp="1"/>
          </p:cNvGraphicFramePr>
          <p:nvPr>
            <p:extLst/>
          </p:nvPr>
        </p:nvGraphicFramePr>
        <p:xfrm>
          <a:off x="618435" y="5419532"/>
          <a:ext cx="10946312" cy="1097280"/>
        </p:xfrm>
        <a:graphic>
          <a:graphicData uri="http://schemas.openxmlformats.org/drawingml/2006/table">
            <a:tbl>
              <a:tblPr firstRow="1" bandRow="1">
                <a:tableStyleId>{2D5ABB26-0587-4C30-8999-92F81FD0307C}</a:tableStyleId>
              </a:tblPr>
              <a:tblGrid>
                <a:gridCol w="421012">
                  <a:extLst>
                    <a:ext uri="{9D8B030D-6E8A-4147-A177-3AD203B41FA5}">
                      <a16:colId xmlns:a16="http://schemas.microsoft.com/office/drawing/2014/main" val="1422182939"/>
                    </a:ext>
                  </a:extLst>
                </a:gridCol>
                <a:gridCol w="421012">
                  <a:extLst>
                    <a:ext uri="{9D8B030D-6E8A-4147-A177-3AD203B41FA5}">
                      <a16:colId xmlns:a16="http://schemas.microsoft.com/office/drawing/2014/main" val="1456410437"/>
                    </a:ext>
                  </a:extLst>
                </a:gridCol>
                <a:gridCol w="421012">
                  <a:extLst>
                    <a:ext uri="{9D8B030D-6E8A-4147-A177-3AD203B41FA5}">
                      <a16:colId xmlns:a16="http://schemas.microsoft.com/office/drawing/2014/main" val="2681263522"/>
                    </a:ext>
                  </a:extLst>
                </a:gridCol>
                <a:gridCol w="421012">
                  <a:extLst>
                    <a:ext uri="{9D8B030D-6E8A-4147-A177-3AD203B41FA5}">
                      <a16:colId xmlns:a16="http://schemas.microsoft.com/office/drawing/2014/main" val="3107445130"/>
                    </a:ext>
                  </a:extLst>
                </a:gridCol>
                <a:gridCol w="421012">
                  <a:extLst>
                    <a:ext uri="{9D8B030D-6E8A-4147-A177-3AD203B41FA5}">
                      <a16:colId xmlns:a16="http://schemas.microsoft.com/office/drawing/2014/main" val="1158435935"/>
                    </a:ext>
                  </a:extLst>
                </a:gridCol>
                <a:gridCol w="421012">
                  <a:extLst>
                    <a:ext uri="{9D8B030D-6E8A-4147-A177-3AD203B41FA5}">
                      <a16:colId xmlns:a16="http://schemas.microsoft.com/office/drawing/2014/main" val="1913229693"/>
                    </a:ext>
                  </a:extLst>
                </a:gridCol>
                <a:gridCol w="421012">
                  <a:extLst>
                    <a:ext uri="{9D8B030D-6E8A-4147-A177-3AD203B41FA5}">
                      <a16:colId xmlns:a16="http://schemas.microsoft.com/office/drawing/2014/main" val="183040873"/>
                    </a:ext>
                  </a:extLst>
                </a:gridCol>
                <a:gridCol w="421012">
                  <a:extLst>
                    <a:ext uri="{9D8B030D-6E8A-4147-A177-3AD203B41FA5}">
                      <a16:colId xmlns:a16="http://schemas.microsoft.com/office/drawing/2014/main" val="4157030930"/>
                    </a:ext>
                  </a:extLst>
                </a:gridCol>
                <a:gridCol w="421012">
                  <a:extLst>
                    <a:ext uri="{9D8B030D-6E8A-4147-A177-3AD203B41FA5}">
                      <a16:colId xmlns:a16="http://schemas.microsoft.com/office/drawing/2014/main" val="3621391175"/>
                    </a:ext>
                  </a:extLst>
                </a:gridCol>
                <a:gridCol w="421012">
                  <a:extLst>
                    <a:ext uri="{9D8B030D-6E8A-4147-A177-3AD203B41FA5}">
                      <a16:colId xmlns:a16="http://schemas.microsoft.com/office/drawing/2014/main" val="302986549"/>
                    </a:ext>
                  </a:extLst>
                </a:gridCol>
                <a:gridCol w="421012">
                  <a:extLst>
                    <a:ext uri="{9D8B030D-6E8A-4147-A177-3AD203B41FA5}">
                      <a16:colId xmlns:a16="http://schemas.microsoft.com/office/drawing/2014/main" val="1839777987"/>
                    </a:ext>
                  </a:extLst>
                </a:gridCol>
                <a:gridCol w="421012">
                  <a:extLst>
                    <a:ext uri="{9D8B030D-6E8A-4147-A177-3AD203B41FA5}">
                      <a16:colId xmlns:a16="http://schemas.microsoft.com/office/drawing/2014/main" val="4071546067"/>
                    </a:ext>
                  </a:extLst>
                </a:gridCol>
                <a:gridCol w="421012">
                  <a:extLst>
                    <a:ext uri="{9D8B030D-6E8A-4147-A177-3AD203B41FA5}">
                      <a16:colId xmlns:a16="http://schemas.microsoft.com/office/drawing/2014/main" val="143673472"/>
                    </a:ext>
                  </a:extLst>
                </a:gridCol>
                <a:gridCol w="421012">
                  <a:extLst>
                    <a:ext uri="{9D8B030D-6E8A-4147-A177-3AD203B41FA5}">
                      <a16:colId xmlns:a16="http://schemas.microsoft.com/office/drawing/2014/main" val="536248113"/>
                    </a:ext>
                  </a:extLst>
                </a:gridCol>
                <a:gridCol w="421012">
                  <a:extLst>
                    <a:ext uri="{9D8B030D-6E8A-4147-A177-3AD203B41FA5}">
                      <a16:colId xmlns:a16="http://schemas.microsoft.com/office/drawing/2014/main" val="2396976485"/>
                    </a:ext>
                  </a:extLst>
                </a:gridCol>
                <a:gridCol w="421012">
                  <a:extLst>
                    <a:ext uri="{9D8B030D-6E8A-4147-A177-3AD203B41FA5}">
                      <a16:colId xmlns:a16="http://schemas.microsoft.com/office/drawing/2014/main" val="2711609110"/>
                    </a:ext>
                  </a:extLst>
                </a:gridCol>
                <a:gridCol w="421012">
                  <a:extLst>
                    <a:ext uri="{9D8B030D-6E8A-4147-A177-3AD203B41FA5}">
                      <a16:colId xmlns:a16="http://schemas.microsoft.com/office/drawing/2014/main" val="1674921760"/>
                    </a:ext>
                  </a:extLst>
                </a:gridCol>
                <a:gridCol w="421012">
                  <a:extLst>
                    <a:ext uri="{9D8B030D-6E8A-4147-A177-3AD203B41FA5}">
                      <a16:colId xmlns:a16="http://schemas.microsoft.com/office/drawing/2014/main" val="2088161740"/>
                    </a:ext>
                  </a:extLst>
                </a:gridCol>
                <a:gridCol w="421012">
                  <a:extLst>
                    <a:ext uri="{9D8B030D-6E8A-4147-A177-3AD203B41FA5}">
                      <a16:colId xmlns:a16="http://schemas.microsoft.com/office/drawing/2014/main" val="4284741922"/>
                    </a:ext>
                  </a:extLst>
                </a:gridCol>
                <a:gridCol w="421012">
                  <a:extLst>
                    <a:ext uri="{9D8B030D-6E8A-4147-A177-3AD203B41FA5}">
                      <a16:colId xmlns:a16="http://schemas.microsoft.com/office/drawing/2014/main" val="1767339331"/>
                    </a:ext>
                  </a:extLst>
                </a:gridCol>
                <a:gridCol w="421012">
                  <a:extLst>
                    <a:ext uri="{9D8B030D-6E8A-4147-A177-3AD203B41FA5}">
                      <a16:colId xmlns:a16="http://schemas.microsoft.com/office/drawing/2014/main" val="278923919"/>
                    </a:ext>
                  </a:extLst>
                </a:gridCol>
                <a:gridCol w="421012">
                  <a:extLst>
                    <a:ext uri="{9D8B030D-6E8A-4147-A177-3AD203B41FA5}">
                      <a16:colId xmlns:a16="http://schemas.microsoft.com/office/drawing/2014/main" val="2207831031"/>
                    </a:ext>
                  </a:extLst>
                </a:gridCol>
                <a:gridCol w="421012">
                  <a:extLst>
                    <a:ext uri="{9D8B030D-6E8A-4147-A177-3AD203B41FA5}">
                      <a16:colId xmlns:a16="http://schemas.microsoft.com/office/drawing/2014/main" val="3333767308"/>
                    </a:ext>
                  </a:extLst>
                </a:gridCol>
                <a:gridCol w="421012">
                  <a:extLst>
                    <a:ext uri="{9D8B030D-6E8A-4147-A177-3AD203B41FA5}">
                      <a16:colId xmlns:a16="http://schemas.microsoft.com/office/drawing/2014/main" val="3932724095"/>
                    </a:ext>
                  </a:extLst>
                </a:gridCol>
                <a:gridCol w="421012">
                  <a:extLst>
                    <a:ext uri="{9D8B030D-6E8A-4147-A177-3AD203B41FA5}">
                      <a16:colId xmlns:a16="http://schemas.microsoft.com/office/drawing/2014/main" val="835300016"/>
                    </a:ext>
                  </a:extLst>
                </a:gridCol>
                <a:gridCol w="421012">
                  <a:extLst>
                    <a:ext uri="{9D8B030D-6E8A-4147-A177-3AD203B41FA5}">
                      <a16:colId xmlns:a16="http://schemas.microsoft.com/office/drawing/2014/main" val="2124109482"/>
                    </a:ext>
                  </a:extLst>
                </a:gridCol>
              </a:tblGrid>
              <a:tr h="370840">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W</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C</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2</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3</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3</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Q</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W</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10361210"/>
                  </a:ext>
                </a:extLst>
              </a:tr>
              <a:tr h="370840">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743112759"/>
                  </a:ext>
                </a:extLst>
              </a:tr>
            </a:tbl>
          </a:graphicData>
        </a:graphic>
      </p:graphicFrame>
      <p:sp>
        <p:nvSpPr>
          <p:cNvPr id="13" name="Rectangle 12"/>
          <p:cNvSpPr/>
          <p:nvPr/>
        </p:nvSpPr>
        <p:spPr>
          <a:xfrm>
            <a:off x="1860962" y="5442068"/>
            <a:ext cx="457200" cy="45720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630451" y="5962814"/>
            <a:ext cx="415498" cy="553998"/>
          </a:xfrm>
          <a:prstGeom prst="rect">
            <a:avLst/>
          </a:prstGeom>
        </p:spPr>
        <p:txBody>
          <a:bodyPr wrap="none">
            <a:spAutoFit/>
          </a:bodyPr>
          <a:lstStyle/>
          <a:p>
            <a:r>
              <a:rPr lang="en-US" sz="3000" b="1" dirty="0">
                <a:solidFill>
                  <a:srgbClr val="FFFF00"/>
                </a:solidFill>
                <a:latin typeface="Courier New" panose="02070309020205020404" pitchFamily="49" charset="0"/>
                <a:cs typeface="Courier New" panose="02070309020205020404" pitchFamily="49" charset="0"/>
              </a:rPr>
              <a:t>T</a:t>
            </a:r>
            <a:endParaRPr lang="en-US" sz="3000" dirty="0">
              <a:solidFill>
                <a:srgbClr val="FFFF00"/>
              </a:solidFill>
            </a:endParaRPr>
          </a:p>
        </p:txBody>
      </p:sp>
      <p:sp>
        <p:nvSpPr>
          <p:cNvPr id="11" name="Rectangle 10"/>
          <p:cNvSpPr/>
          <p:nvPr/>
        </p:nvSpPr>
        <p:spPr>
          <a:xfrm>
            <a:off x="1045949" y="5962146"/>
            <a:ext cx="415498" cy="553998"/>
          </a:xfrm>
          <a:prstGeom prst="rect">
            <a:avLst/>
          </a:prstGeom>
        </p:spPr>
        <p:txBody>
          <a:bodyPr wrap="none">
            <a:spAutoFit/>
          </a:bodyPr>
          <a:lstStyle/>
          <a:p>
            <a:r>
              <a:rPr lang="en-US" sz="3000" b="1" dirty="0">
                <a:solidFill>
                  <a:srgbClr val="FFFF00"/>
                </a:solidFill>
                <a:latin typeface="Courier New" panose="02070309020205020404" pitchFamily="49" charset="0"/>
                <a:cs typeface="Courier New" panose="02070309020205020404" pitchFamily="49" charset="0"/>
              </a:rPr>
              <a:t>R</a:t>
            </a:r>
            <a:endParaRPr lang="en-US" sz="3000" dirty="0">
              <a:solidFill>
                <a:srgbClr val="FFFF00"/>
              </a:solidFill>
            </a:endParaRPr>
          </a:p>
        </p:txBody>
      </p:sp>
      <p:sp>
        <p:nvSpPr>
          <p:cNvPr id="12" name="Rectangle 11"/>
          <p:cNvSpPr/>
          <p:nvPr/>
        </p:nvSpPr>
        <p:spPr>
          <a:xfrm>
            <a:off x="1461447" y="5949144"/>
            <a:ext cx="415498" cy="553998"/>
          </a:xfrm>
          <a:prstGeom prst="rect">
            <a:avLst/>
          </a:prstGeom>
        </p:spPr>
        <p:txBody>
          <a:bodyPr wrap="none">
            <a:spAutoFit/>
          </a:bodyPr>
          <a:lstStyle/>
          <a:p>
            <a:r>
              <a:rPr lang="en-US" sz="3000" b="1" dirty="0">
                <a:solidFill>
                  <a:srgbClr val="FFFF00"/>
                </a:solidFill>
                <a:latin typeface="Courier New" panose="02070309020205020404" pitchFamily="49" charset="0"/>
                <a:cs typeface="Courier New" panose="02070309020205020404" pitchFamily="49" charset="0"/>
              </a:rPr>
              <a:t>U</a:t>
            </a:r>
            <a:endParaRPr lang="en-US" sz="3000" dirty="0">
              <a:solidFill>
                <a:srgbClr val="FFFF00"/>
              </a:solidFill>
            </a:endParaRPr>
          </a:p>
        </p:txBody>
      </p:sp>
      <p:sp>
        <p:nvSpPr>
          <p:cNvPr id="14" name="Rectangle 13"/>
          <p:cNvSpPr/>
          <p:nvPr/>
        </p:nvSpPr>
        <p:spPr>
          <a:xfrm>
            <a:off x="1881813" y="5949144"/>
            <a:ext cx="415498" cy="553998"/>
          </a:xfrm>
          <a:prstGeom prst="rect">
            <a:avLst/>
          </a:prstGeom>
        </p:spPr>
        <p:txBody>
          <a:bodyPr wrap="none">
            <a:spAutoFit/>
          </a:bodyPr>
          <a:lstStyle/>
          <a:p>
            <a:r>
              <a:rPr lang="en-US" sz="3000" b="1" dirty="0">
                <a:solidFill>
                  <a:srgbClr val="FFFF00"/>
                </a:solidFill>
                <a:latin typeface="Courier New" panose="02070309020205020404" pitchFamily="49" charset="0"/>
                <a:cs typeface="Courier New" panose="02070309020205020404" pitchFamily="49" charset="0"/>
              </a:rPr>
              <a:t>E</a:t>
            </a:r>
            <a:endParaRPr lang="en-US" sz="3000" dirty="0">
              <a:solidFill>
                <a:srgbClr val="FFFF00"/>
              </a:solidFill>
            </a:endParaRPr>
          </a:p>
        </p:txBody>
      </p:sp>
    </p:spTree>
    <p:extLst>
      <p:ext uri="{BB962C8B-B14F-4D97-AF65-F5344CB8AC3E}">
        <p14:creationId xmlns:p14="http://schemas.microsoft.com/office/powerpoint/2010/main" val="1313770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3"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0" nodeType="clickEffect">
                                  <p:stCondLst>
                                    <p:cond delay="0"/>
                                  </p:stCondLst>
                                  <p:childTnLst>
                                    <p:animMotion origin="layout" path="M -0.00039 -1.85185E-6 L 0.01067 -0.33704 " pathEditMode="relative" rAng="0" ptsTypes="AA">
                                      <p:cBhvr>
                                        <p:cTn id="11" dur="1000" fill="hold"/>
                                        <p:tgtEl>
                                          <p:spTgt spid="13"/>
                                        </p:tgtEl>
                                        <p:attrNameLst>
                                          <p:attrName>ppt_x</p:attrName>
                                          <p:attrName>ppt_y</p:attrName>
                                        </p:attrNameLst>
                                      </p:cBhvr>
                                      <p:rCtr x="625" y="-16852"/>
                                    </p:animMotion>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grpId="1" nodeType="clickEffect">
                                  <p:stCondLst>
                                    <p:cond delay="0"/>
                                  </p:stCondLst>
                                  <p:childTnLst>
                                    <p:animMotion origin="layout" path="M 0.01068 -0.33704 L 0.0125 -0.57407 " pathEditMode="relative" rAng="0" ptsTypes="AA">
                                      <p:cBhvr>
                                        <p:cTn id="15" dur="1000" fill="hold"/>
                                        <p:tgtEl>
                                          <p:spTgt spid="13"/>
                                        </p:tgtEl>
                                        <p:attrNameLst>
                                          <p:attrName>ppt_x</p:attrName>
                                          <p:attrName>ppt_y</p:attrName>
                                        </p:attrNameLst>
                                      </p:cBhvr>
                                      <p:rCtr x="91" y="-11852"/>
                                    </p:animMotion>
                                  </p:childTnLst>
                                </p:cTn>
                              </p:par>
                              <p:par>
                                <p:cTn id="16" presetID="7" presetClass="emph" presetSubtype="2" fill="hold" nodeType="withEffect">
                                  <p:stCondLst>
                                    <p:cond delay="0"/>
                                  </p:stCondLst>
                                  <p:childTnLst>
                                    <p:animClr clrSpc="rgb" dir="cw">
                                      <p:cBhvr>
                                        <p:cTn id="17" dur="1000" fill="hold"/>
                                        <p:tgtEl>
                                          <p:spTgt spid="13"/>
                                        </p:tgtEl>
                                        <p:attrNameLst>
                                          <p:attrName>stroke.color</p:attrName>
                                        </p:attrNameLst>
                                      </p:cBhvr>
                                      <p:to>
                                        <a:srgbClr val="FFFF00"/>
                                      </p:to>
                                    </p:animClr>
                                    <p:set>
                                      <p:cBhvr>
                                        <p:cTn id="18" dur="1000" fill="hold"/>
                                        <p:tgtEl>
                                          <p:spTgt spid="13"/>
                                        </p:tgtEl>
                                        <p:attrNameLst>
                                          <p:attrName>stroke.on</p:attrName>
                                        </p:attrNameLst>
                                      </p:cBhvr>
                                      <p:to>
                                        <p:strVal val="true"/>
                                      </p:to>
                                    </p:set>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2" nodeType="clickEffect">
                                  <p:stCondLst>
                                    <p:cond delay="0"/>
                                  </p:stCondLst>
                                  <p:childTnLst>
                                    <p:animMotion origin="layout" path="M 0.0125 -0.57407 L 0.00039 0.07986 " pathEditMode="relative" rAng="0" ptsTypes="AA">
                                      <p:cBhvr>
                                        <p:cTn id="22" dur="1000" fill="hold"/>
                                        <p:tgtEl>
                                          <p:spTgt spid="13"/>
                                        </p:tgtEl>
                                        <p:attrNameLst>
                                          <p:attrName>ppt_x</p:attrName>
                                          <p:attrName>ppt_y</p:attrName>
                                        </p:attrNameLst>
                                      </p:cBhvr>
                                      <p:rCtr x="-612" y="32523"/>
                                    </p:animMotion>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3" grpId="2" animBg="1"/>
      <p:bldP spid="13" grpId="3" animBg="1"/>
      <p:bldP spid="1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14178" y="2092144"/>
            <a:ext cx="11197883" cy="1615843"/>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51588" y="2107334"/>
            <a:ext cx="11412755" cy="1687641"/>
          </a:xfrm>
          <a:prstGeom prst="rect">
            <a:avLst/>
          </a:prstGeom>
          <a:noFill/>
        </p:spPr>
        <p:txBody>
          <a:bodyPr wrap="square" rtlCol="0">
            <a:spAutoFit/>
          </a:bodyPr>
          <a:lstStyle/>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HIDXMVCJNUESQYPZBTRLWOKFGA</a:t>
            </a:r>
          </a:p>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   *  5&amp;    !1   3%</a:t>
            </a:r>
          </a:p>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    0  ^4    )    #2</a:t>
            </a:r>
          </a:p>
        </p:txBody>
      </p:sp>
      <p:sp>
        <p:nvSpPr>
          <p:cNvPr id="2" name="Title 1"/>
          <p:cNvSpPr>
            <a:spLocks noGrp="1"/>
          </p:cNvSpPr>
          <p:nvPr>
            <p:ph type="title"/>
          </p:nvPr>
        </p:nvSpPr>
        <p:spPr>
          <a:xfrm>
            <a:off x="838200" y="365125"/>
            <a:ext cx="10515600" cy="1325563"/>
          </a:xfrm>
        </p:spPr>
        <p:txBody>
          <a:bodyPr/>
          <a:lstStyle/>
          <a:p>
            <a:pPr algn="r"/>
            <a:r>
              <a:rPr lang="en-US" b="1" dirty="0">
                <a:solidFill>
                  <a:srgbClr val="92D050"/>
                </a:solidFill>
                <a:latin typeface="+mn-lt"/>
              </a:rPr>
              <a:t>Homophonic Substitution Cipher – Decrypt</a:t>
            </a:r>
            <a:endParaRPr lang="en-US" dirty="0">
              <a:latin typeface="+mn-lt"/>
            </a:endParaRPr>
          </a:p>
        </p:txBody>
      </p:sp>
      <p:sp>
        <p:nvSpPr>
          <p:cNvPr id="4" name="TextBox 3"/>
          <p:cNvSpPr txBox="1"/>
          <p:nvPr/>
        </p:nvSpPr>
        <p:spPr>
          <a:xfrm>
            <a:off x="258739" y="1332875"/>
            <a:ext cx="11412755" cy="830997"/>
          </a:xfrm>
          <a:prstGeom prst="rect">
            <a:avLst/>
          </a:prstGeom>
          <a:noFill/>
        </p:spPr>
        <p:txBody>
          <a:bodyPr wrap="square" rtlCol="0">
            <a:spAutoFit/>
          </a:bodyPr>
          <a:lstStyle/>
          <a:p>
            <a:r>
              <a:rPr lang="en-US" sz="4800" b="1" spc="500" dirty="0">
                <a:solidFill>
                  <a:srgbClr val="00B0F0"/>
                </a:solidFill>
                <a:latin typeface="Courier New" panose="02070309020205020404" pitchFamily="49" charset="0"/>
                <a:cs typeface="Courier New" panose="02070309020205020404" pitchFamily="49" charset="0"/>
              </a:rPr>
              <a:t>ABCDEFGHIJKLMNOPQRSTUVWXYZ</a:t>
            </a:r>
          </a:p>
        </p:txBody>
      </p:sp>
      <p:sp>
        <p:nvSpPr>
          <p:cNvPr id="5" name="Rectangle 4"/>
          <p:cNvSpPr/>
          <p:nvPr/>
        </p:nvSpPr>
        <p:spPr>
          <a:xfrm>
            <a:off x="314178" y="1438531"/>
            <a:ext cx="11197884"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618435" y="3756061"/>
            <a:ext cx="10990469" cy="1384995"/>
          </a:xfrm>
          <a:prstGeom prst="rect">
            <a:avLst/>
          </a:prstGeom>
        </p:spPr>
        <p:txBody>
          <a:bodyPr wrap="square">
            <a:spAutoFit/>
          </a:bodyPr>
          <a:lstStyle/>
          <a:p>
            <a:r>
              <a:rPr lang="en-US" sz="2800" b="1" dirty="0">
                <a:solidFill>
                  <a:schemeClr val="accent2"/>
                </a:solidFill>
                <a:latin typeface="Courier New" panose="02070309020205020404" pitchFamily="49" charset="0"/>
                <a:cs typeface="Courier New" panose="02070309020205020404" pitchFamily="49" charset="0"/>
              </a:rPr>
              <a:t>%TW0 CTM(2)*3# N3 Q0(RWT0X IG 5PK QWDJ VT0MXPQ G1W CNOM 2P P%5MT3 !PL IG ^1K QWDJ GPW D() D1MTD0 125*T# %1 XP KJ(2 GPW KH!L</a:t>
            </a:r>
          </a:p>
        </p:txBody>
      </p:sp>
      <p:graphicFrame>
        <p:nvGraphicFramePr>
          <p:cNvPr id="6" name="Table 5"/>
          <p:cNvGraphicFramePr>
            <a:graphicFrameLocks noGrp="1"/>
          </p:cNvGraphicFramePr>
          <p:nvPr>
            <p:extLst>
              <p:ext uri="{D42A27DB-BD31-4B8C-83A1-F6EECF244321}">
                <p14:modId xmlns:p14="http://schemas.microsoft.com/office/powerpoint/2010/main" val="3757645664"/>
              </p:ext>
            </p:extLst>
          </p:nvPr>
        </p:nvGraphicFramePr>
        <p:xfrm>
          <a:off x="618435" y="5419532"/>
          <a:ext cx="10946312" cy="1097280"/>
        </p:xfrm>
        <a:graphic>
          <a:graphicData uri="http://schemas.openxmlformats.org/drawingml/2006/table">
            <a:tbl>
              <a:tblPr firstRow="1" bandRow="1">
                <a:tableStyleId>{2D5ABB26-0587-4C30-8999-92F81FD0307C}</a:tableStyleId>
              </a:tblPr>
              <a:tblGrid>
                <a:gridCol w="421012">
                  <a:extLst>
                    <a:ext uri="{9D8B030D-6E8A-4147-A177-3AD203B41FA5}">
                      <a16:colId xmlns:a16="http://schemas.microsoft.com/office/drawing/2014/main" val="1422182939"/>
                    </a:ext>
                  </a:extLst>
                </a:gridCol>
                <a:gridCol w="421012">
                  <a:extLst>
                    <a:ext uri="{9D8B030D-6E8A-4147-A177-3AD203B41FA5}">
                      <a16:colId xmlns:a16="http://schemas.microsoft.com/office/drawing/2014/main" val="1456410437"/>
                    </a:ext>
                  </a:extLst>
                </a:gridCol>
                <a:gridCol w="421012">
                  <a:extLst>
                    <a:ext uri="{9D8B030D-6E8A-4147-A177-3AD203B41FA5}">
                      <a16:colId xmlns:a16="http://schemas.microsoft.com/office/drawing/2014/main" val="2681263522"/>
                    </a:ext>
                  </a:extLst>
                </a:gridCol>
                <a:gridCol w="421012">
                  <a:extLst>
                    <a:ext uri="{9D8B030D-6E8A-4147-A177-3AD203B41FA5}">
                      <a16:colId xmlns:a16="http://schemas.microsoft.com/office/drawing/2014/main" val="3107445130"/>
                    </a:ext>
                  </a:extLst>
                </a:gridCol>
                <a:gridCol w="421012">
                  <a:extLst>
                    <a:ext uri="{9D8B030D-6E8A-4147-A177-3AD203B41FA5}">
                      <a16:colId xmlns:a16="http://schemas.microsoft.com/office/drawing/2014/main" val="1158435935"/>
                    </a:ext>
                  </a:extLst>
                </a:gridCol>
                <a:gridCol w="421012">
                  <a:extLst>
                    <a:ext uri="{9D8B030D-6E8A-4147-A177-3AD203B41FA5}">
                      <a16:colId xmlns:a16="http://schemas.microsoft.com/office/drawing/2014/main" val="1913229693"/>
                    </a:ext>
                  </a:extLst>
                </a:gridCol>
                <a:gridCol w="421012">
                  <a:extLst>
                    <a:ext uri="{9D8B030D-6E8A-4147-A177-3AD203B41FA5}">
                      <a16:colId xmlns:a16="http://schemas.microsoft.com/office/drawing/2014/main" val="183040873"/>
                    </a:ext>
                  </a:extLst>
                </a:gridCol>
                <a:gridCol w="421012">
                  <a:extLst>
                    <a:ext uri="{9D8B030D-6E8A-4147-A177-3AD203B41FA5}">
                      <a16:colId xmlns:a16="http://schemas.microsoft.com/office/drawing/2014/main" val="4157030930"/>
                    </a:ext>
                  </a:extLst>
                </a:gridCol>
                <a:gridCol w="421012">
                  <a:extLst>
                    <a:ext uri="{9D8B030D-6E8A-4147-A177-3AD203B41FA5}">
                      <a16:colId xmlns:a16="http://schemas.microsoft.com/office/drawing/2014/main" val="3621391175"/>
                    </a:ext>
                  </a:extLst>
                </a:gridCol>
                <a:gridCol w="421012">
                  <a:extLst>
                    <a:ext uri="{9D8B030D-6E8A-4147-A177-3AD203B41FA5}">
                      <a16:colId xmlns:a16="http://schemas.microsoft.com/office/drawing/2014/main" val="302986549"/>
                    </a:ext>
                  </a:extLst>
                </a:gridCol>
                <a:gridCol w="421012">
                  <a:extLst>
                    <a:ext uri="{9D8B030D-6E8A-4147-A177-3AD203B41FA5}">
                      <a16:colId xmlns:a16="http://schemas.microsoft.com/office/drawing/2014/main" val="1839777987"/>
                    </a:ext>
                  </a:extLst>
                </a:gridCol>
                <a:gridCol w="421012">
                  <a:extLst>
                    <a:ext uri="{9D8B030D-6E8A-4147-A177-3AD203B41FA5}">
                      <a16:colId xmlns:a16="http://schemas.microsoft.com/office/drawing/2014/main" val="4071546067"/>
                    </a:ext>
                  </a:extLst>
                </a:gridCol>
                <a:gridCol w="421012">
                  <a:extLst>
                    <a:ext uri="{9D8B030D-6E8A-4147-A177-3AD203B41FA5}">
                      <a16:colId xmlns:a16="http://schemas.microsoft.com/office/drawing/2014/main" val="143673472"/>
                    </a:ext>
                  </a:extLst>
                </a:gridCol>
                <a:gridCol w="421012">
                  <a:extLst>
                    <a:ext uri="{9D8B030D-6E8A-4147-A177-3AD203B41FA5}">
                      <a16:colId xmlns:a16="http://schemas.microsoft.com/office/drawing/2014/main" val="536248113"/>
                    </a:ext>
                  </a:extLst>
                </a:gridCol>
                <a:gridCol w="421012">
                  <a:extLst>
                    <a:ext uri="{9D8B030D-6E8A-4147-A177-3AD203B41FA5}">
                      <a16:colId xmlns:a16="http://schemas.microsoft.com/office/drawing/2014/main" val="2396976485"/>
                    </a:ext>
                  </a:extLst>
                </a:gridCol>
                <a:gridCol w="421012">
                  <a:extLst>
                    <a:ext uri="{9D8B030D-6E8A-4147-A177-3AD203B41FA5}">
                      <a16:colId xmlns:a16="http://schemas.microsoft.com/office/drawing/2014/main" val="2711609110"/>
                    </a:ext>
                  </a:extLst>
                </a:gridCol>
                <a:gridCol w="421012">
                  <a:extLst>
                    <a:ext uri="{9D8B030D-6E8A-4147-A177-3AD203B41FA5}">
                      <a16:colId xmlns:a16="http://schemas.microsoft.com/office/drawing/2014/main" val="1674921760"/>
                    </a:ext>
                  </a:extLst>
                </a:gridCol>
                <a:gridCol w="421012">
                  <a:extLst>
                    <a:ext uri="{9D8B030D-6E8A-4147-A177-3AD203B41FA5}">
                      <a16:colId xmlns:a16="http://schemas.microsoft.com/office/drawing/2014/main" val="2088161740"/>
                    </a:ext>
                  </a:extLst>
                </a:gridCol>
                <a:gridCol w="421012">
                  <a:extLst>
                    <a:ext uri="{9D8B030D-6E8A-4147-A177-3AD203B41FA5}">
                      <a16:colId xmlns:a16="http://schemas.microsoft.com/office/drawing/2014/main" val="4284741922"/>
                    </a:ext>
                  </a:extLst>
                </a:gridCol>
                <a:gridCol w="421012">
                  <a:extLst>
                    <a:ext uri="{9D8B030D-6E8A-4147-A177-3AD203B41FA5}">
                      <a16:colId xmlns:a16="http://schemas.microsoft.com/office/drawing/2014/main" val="1767339331"/>
                    </a:ext>
                  </a:extLst>
                </a:gridCol>
                <a:gridCol w="421012">
                  <a:extLst>
                    <a:ext uri="{9D8B030D-6E8A-4147-A177-3AD203B41FA5}">
                      <a16:colId xmlns:a16="http://schemas.microsoft.com/office/drawing/2014/main" val="278923919"/>
                    </a:ext>
                  </a:extLst>
                </a:gridCol>
                <a:gridCol w="421012">
                  <a:extLst>
                    <a:ext uri="{9D8B030D-6E8A-4147-A177-3AD203B41FA5}">
                      <a16:colId xmlns:a16="http://schemas.microsoft.com/office/drawing/2014/main" val="2207831031"/>
                    </a:ext>
                  </a:extLst>
                </a:gridCol>
                <a:gridCol w="421012">
                  <a:extLst>
                    <a:ext uri="{9D8B030D-6E8A-4147-A177-3AD203B41FA5}">
                      <a16:colId xmlns:a16="http://schemas.microsoft.com/office/drawing/2014/main" val="3333767308"/>
                    </a:ext>
                  </a:extLst>
                </a:gridCol>
                <a:gridCol w="421012">
                  <a:extLst>
                    <a:ext uri="{9D8B030D-6E8A-4147-A177-3AD203B41FA5}">
                      <a16:colId xmlns:a16="http://schemas.microsoft.com/office/drawing/2014/main" val="3932724095"/>
                    </a:ext>
                  </a:extLst>
                </a:gridCol>
                <a:gridCol w="421012">
                  <a:extLst>
                    <a:ext uri="{9D8B030D-6E8A-4147-A177-3AD203B41FA5}">
                      <a16:colId xmlns:a16="http://schemas.microsoft.com/office/drawing/2014/main" val="835300016"/>
                    </a:ext>
                  </a:extLst>
                </a:gridCol>
                <a:gridCol w="421012">
                  <a:extLst>
                    <a:ext uri="{9D8B030D-6E8A-4147-A177-3AD203B41FA5}">
                      <a16:colId xmlns:a16="http://schemas.microsoft.com/office/drawing/2014/main" val="2124109482"/>
                    </a:ext>
                  </a:extLst>
                </a:gridCol>
              </a:tblGrid>
              <a:tr h="370840">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W</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C</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2</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3</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3</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chemeClr val="accent2"/>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Q</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W</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chemeClr val="accent2"/>
                          </a:solidFill>
                          <a:latin typeface="Courier New" panose="02070309020205020404" pitchFamily="49" charset="0"/>
                          <a:cs typeface="Courier New" panose="02070309020205020404" pitchFamily="49" charset="0"/>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10361210"/>
                  </a:ext>
                </a:extLst>
              </a:tr>
              <a:tr h="370840">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U</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I</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en-US" sz="3000" b="1" dirty="0">
                        <a:solidFill>
                          <a:srgbClr val="FFFF00"/>
                        </a:solidFill>
                        <a:latin typeface="Courier New" panose="02070309020205020404" pitchFamily="49" charset="0"/>
                        <a:cs typeface="Courier New" panose="02070309020205020404" pitchFamily="49"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U</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3000" b="1" dirty="0">
                          <a:solidFill>
                            <a:srgbClr val="FFFF00"/>
                          </a:solidFill>
                          <a:latin typeface="Courier New" panose="02070309020205020404" pitchFamily="49" charset="0"/>
                          <a:cs typeface="Courier New" panose="02070309020205020404" pitchFamily="49" charset="0"/>
                        </a:rPr>
                        <a:t>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743112759"/>
                  </a:ext>
                </a:extLst>
              </a:tr>
            </a:tbl>
          </a:graphicData>
        </a:graphic>
      </p:graphicFrame>
    </p:spTree>
    <p:extLst>
      <p:ext uri="{BB962C8B-B14F-4D97-AF65-F5344CB8AC3E}">
        <p14:creationId xmlns:p14="http://schemas.microsoft.com/office/powerpoint/2010/main" val="4067642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14178" y="2092144"/>
            <a:ext cx="11197883" cy="1615843"/>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51588" y="2107334"/>
            <a:ext cx="11412755" cy="1687641"/>
          </a:xfrm>
          <a:prstGeom prst="rect">
            <a:avLst/>
          </a:prstGeom>
          <a:noFill/>
        </p:spPr>
        <p:txBody>
          <a:bodyPr wrap="square" rtlCol="0">
            <a:spAutoFit/>
          </a:bodyPr>
          <a:lstStyle/>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HIDXMVCJNUESQYPZBTRLWOKFGA</a:t>
            </a:r>
          </a:p>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   *  5&amp;    !1   3%</a:t>
            </a:r>
          </a:p>
          <a:p>
            <a:pPr>
              <a:lnSpc>
                <a:spcPts val="4000"/>
              </a:lnSpc>
            </a:pPr>
            <a:r>
              <a:rPr lang="en-US" sz="4800" b="1" spc="500" dirty="0">
                <a:solidFill>
                  <a:srgbClr val="FF0000"/>
                </a:solidFill>
                <a:latin typeface="Courier New" panose="02070309020205020404" pitchFamily="49" charset="0"/>
                <a:cs typeface="Courier New" panose="02070309020205020404" pitchFamily="49" charset="0"/>
              </a:rPr>
              <a:t>    0  ^4    )    #2</a:t>
            </a:r>
          </a:p>
        </p:txBody>
      </p:sp>
      <p:sp>
        <p:nvSpPr>
          <p:cNvPr id="2" name="Title 1"/>
          <p:cNvSpPr>
            <a:spLocks noGrp="1"/>
          </p:cNvSpPr>
          <p:nvPr>
            <p:ph type="title"/>
          </p:nvPr>
        </p:nvSpPr>
        <p:spPr>
          <a:xfrm>
            <a:off x="838200" y="365125"/>
            <a:ext cx="10515600" cy="1325563"/>
          </a:xfrm>
        </p:spPr>
        <p:txBody>
          <a:bodyPr/>
          <a:lstStyle/>
          <a:p>
            <a:pPr algn="r"/>
            <a:r>
              <a:rPr lang="en-US" b="1" dirty="0">
                <a:solidFill>
                  <a:srgbClr val="92D050"/>
                </a:solidFill>
                <a:latin typeface="+mn-lt"/>
              </a:rPr>
              <a:t>Homophonic Substitution Cipher – Decrypt</a:t>
            </a:r>
            <a:endParaRPr lang="en-US" dirty="0">
              <a:latin typeface="+mn-lt"/>
            </a:endParaRPr>
          </a:p>
        </p:txBody>
      </p:sp>
      <p:sp>
        <p:nvSpPr>
          <p:cNvPr id="4" name="TextBox 3"/>
          <p:cNvSpPr txBox="1"/>
          <p:nvPr/>
        </p:nvSpPr>
        <p:spPr>
          <a:xfrm>
            <a:off x="258739" y="1332875"/>
            <a:ext cx="11412755" cy="830997"/>
          </a:xfrm>
          <a:prstGeom prst="rect">
            <a:avLst/>
          </a:prstGeom>
          <a:noFill/>
        </p:spPr>
        <p:txBody>
          <a:bodyPr wrap="square" rtlCol="0">
            <a:spAutoFit/>
          </a:bodyPr>
          <a:lstStyle/>
          <a:p>
            <a:r>
              <a:rPr lang="en-US" sz="4800" b="1" spc="500" dirty="0">
                <a:solidFill>
                  <a:srgbClr val="00B0F0"/>
                </a:solidFill>
                <a:latin typeface="Courier New" panose="02070309020205020404" pitchFamily="49" charset="0"/>
                <a:cs typeface="Courier New" panose="02070309020205020404" pitchFamily="49" charset="0"/>
              </a:rPr>
              <a:t>ABCDEFGHIJKLMNOPQRSTUVWXYZ</a:t>
            </a:r>
          </a:p>
        </p:txBody>
      </p:sp>
      <p:sp>
        <p:nvSpPr>
          <p:cNvPr id="5" name="Rectangle 4"/>
          <p:cNvSpPr/>
          <p:nvPr/>
        </p:nvSpPr>
        <p:spPr>
          <a:xfrm>
            <a:off x="314178" y="1438531"/>
            <a:ext cx="11197884" cy="572655"/>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618435" y="3756061"/>
            <a:ext cx="10990469" cy="1384995"/>
          </a:xfrm>
          <a:prstGeom prst="rect">
            <a:avLst/>
          </a:prstGeom>
        </p:spPr>
        <p:txBody>
          <a:bodyPr wrap="square">
            <a:spAutoFit/>
          </a:bodyPr>
          <a:lstStyle/>
          <a:p>
            <a:r>
              <a:rPr lang="en-US" sz="2800" b="1" dirty="0">
                <a:solidFill>
                  <a:schemeClr val="accent2"/>
                </a:solidFill>
                <a:latin typeface="Courier New" panose="02070309020205020404" pitchFamily="49" charset="0"/>
                <a:cs typeface="Courier New" panose="02070309020205020404" pitchFamily="49" charset="0"/>
              </a:rPr>
              <a:t>%TW0 CTM(2)*3# N3 Q0(RWT0X IG 5PK QWDJ VT0MXPQ G1W CNOM 2P P%5MT3 !PL IG ^1K QWDJ GPW D() D1MTD0 125*T# %1 XP KJ(2 GPW KH!L</a:t>
            </a:r>
          </a:p>
        </p:txBody>
      </p:sp>
      <p:sp>
        <p:nvSpPr>
          <p:cNvPr id="9" name="Rectangle 8"/>
          <p:cNvSpPr/>
          <p:nvPr/>
        </p:nvSpPr>
        <p:spPr>
          <a:xfrm>
            <a:off x="600765" y="5080264"/>
            <a:ext cx="10990469" cy="1384995"/>
          </a:xfrm>
          <a:prstGeom prst="rect">
            <a:avLst/>
          </a:prstGeom>
        </p:spPr>
        <p:txBody>
          <a:bodyPr wrap="square">
            <a:spAutoFit/>
          </a:bodyPr>
          <a:lstStyle/>
          <a:p>
            <a:r>
              <a:rPr lang="en-US" sz="2800" b="1" dirty="0">
                <a:solidFill>
                  <a:srgbClr val="FFFF00"/>
                </a:solidFill>
                <a:latin typeface="Courier New" panose="02070309020205020404" pitchFamily="49" charset="0"/>
                <a:cs typeface="Courier New" panose="02070309020205020404" pitchFamily="49" charset="0"/>
              </a:rPr>
              <a:t>TRUE GREATNESS IS MEASURED BY HOW MUCH FREEDOM YOU GIVE TO OTHERS NOT BY HOW MUCH YOU CAN COERCE OTHERS TO DO WHAT YOU WANT</a:t>
            </a:r>
          </a:p>
        </p:txBody>
      </p:sp>
    </p:spTree>
    <p:extLst>
      <p:ext uri="{BB962C8B-B14F-4D97-AF65-F5344CB8AC3E}">
        <p14:creationId xmlns:p14="http://schemas.microsoft.com/office/powerpoint/2010/main" val="1407600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a:solidFill>
                  <a:srgbClr val="92D050"/>
                </a:solidFill>
                <a:latin typeface="+mn-lt"/>
              </a:rPr>
              <a:t>Homophonic Substitution Cipher - Summary</a:t>
            </a:r>
            <a:endParaRPr lang="en-US" dirty="0">
              <a:latin typeface="+mn-lt"/>
            </a:endParaRPr>
          </a:p>
        </p:txBody>
      </p:sp>
      <p:sp>
        <p:nvSpPr>
          <p:cNvPr id="3" name="Content Placeholder 2"/>
          <p:cNvSpPr>
            <a:spLocks noGrp="1"/>
          </p:cNvSpPr>
          <p:nvPr>
            <p:ph idx="1"/>
          </p:nvPr>
        </p:nvSpPr>
        <p:spPr/>
        <p:txBody>
          <a:bodyPr/>
          <a:lstStyle/>
          <a:p>
            <a:r>
              <a:rPr lang="en-US" dirty="0">
                <a:solidFill>
                  <a:srgbClr val="FFC000"/>
                </a:solidFill>
              </a:rPr>
              <a:t>(Not Quite But Mostly) Symmetric Encryption</a:t>
            </a:r>
          </a:p>
          <a:p>
            <a:pPr lvl="1"/>
            <a:r>
              <a:rPr lang="en-US" dirty="0">
                <a:solidFill>
                  <a:srgbClr val="FFC000"/>
                </a:solidFill>
              </a:rPr>
              <a:t>Same Key Used for Encryption and Decryption</a:t>
            </a:r>
          </a:p>
          <a:p>
            <a:pPr lvl="1"/>
            <a:r>
              <a:rPr lang="en-US" dirty="0">
                <a:solidFill>
                  <a:srgbClr val="FFC000"/>
                </a:solidFill>
              </a:rPr>
              <a:t>Complexity Introduced Due to Homophones</a:t>
            </a:r>
          </a:p>
          <a:p>
            <a:r>
              <a:rPr lang="en-US" dirty="0">
                <a:solidFill>
                  <a:srgbClr val="FFC000"/>
                </a:solidFill>
              </a:rPr>
              <a:t>Length of Alphabet &gt; Length of Key</a:t>
            </a:r>
          </a:p>
          <a:p>
            <a:pPr lvl="1"/>
            <a:r>
              <a:rPr lang="en-US" dirty="0">
                <a:solidFill>
                  <a:srgbClr val="FFC000"/>
                </a:solidFill>
              </a:rPr>
              <a:t>Additional “Letters” are needed to accommodate Homophones</a:t>
            </a:r>
          </a:p>
          <a:p>
            <a:r>
              <a:rPr lang="en-US" dirty="0">
                <a:solidFill>
                  <a:srgbClr val="FFC000"/>
                </a:solidFill>
              </a:rPr>
              <a:t>Vulnerable to Frequency Analysis?</a:t>
            </a:r>
          </a:p>
          <a:p>
            <a:pPr lvl="1"/>
            <a:endParaRPr lang="en-US" dirty="0">
              <a:solidFill>
                <a:srgbClr val="FFC000"/>
              </a:solidFill>
            </a:endParaRPr>
          </a:p>
          <a:p>
            <a:endParaRPr lang="en-US" dirty="0">
              <a:solidFill>
                <a:srgbClr val="FFC000"/>
              </a:solidFill>
            </a:endParaRPr>
          </a:p>
        </p:txBody>
      </p:sp>
    </p:spTree>
    <p:extLst>
      <p:ext uri="{BB962C8B-B14F-4D97-AF65-F5344CB8AC3E}">
        <p14:creationId xmlns:p14="http://schemas.microsoft.com/office/powerpoint/2010/main" val="1791699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anim calcmode="lin" valueType="num">
                                      <p:cBhvr>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anim calcmode="lin" valueType="num">
                                      <p:cBhvr>
                                        <p:cTn id="2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500"/>
                                        <p:tgtEl>
                                          <p:spTgt spid="3">
                                            <p:txEl>
                                              <p:pRg st="3" end="3"/>
                                            </p:txEl>
                                          </p:spTgt>
                                        </p:tgtEl>
                                      </p:cBhvr>
                                    </p:animEffect>
                                    <p:anim calcmode="lin" valueType="num">
                                      <p:cBhvr>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5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500"/>
                                        <p:tgtEl>
                                          <p:spTgt spid="3">
                                            <p:txEl>
                                              <p:pRg st="4" end="4"/>
                                            </p:txEl>
                                          </p:spTgt>
                                        </p:tgtEl>
                                      </p:cBhvr>
                                    </p:animEffect>
                                    <p:anim calcmode="lin" valueType="num">
                                      <p:cBhvr>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500"/>
                                        <p:tgtEl>
                                          <p:spTgt spid="3">
                                            <p:txEl>
                                              <p:pRg st="5" end="5"/>
                                            </p:txEl>
                                          </p:spTgt>
                                        </p:tgtEl>
                                      </p:cBhvr>
                                    </p:animEffect>
                                    <p:anim calcmode="lin" valueType="num">
                                      <p:cBhvr>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5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a:extLst>
              <a:ext uri="{FF2B5EF4-FFF2-40B4-BE49-F238E27FC236}">
                <a16:creationId xmlns:a16="http://schemas.microsoft.com/office/drawing/2014/main" id="{6E587BD7-C50C-4C15-9C33-70C2B624DA9C}"/>
              </a:ext>
            </a:extLst>
          </p:cNvPr>
          <p:cNvGraphicFramePr>
            <a:graphicFrameLocks/>
          </p:cNvGraphicFramePr>
          <p:nvPr>
            <p:extLst>
              <p:ext uri="{D42A27DB-BD31-4B8C-83A1-F6EECF244321}">
                <p14:modId xmlns:p14="http://schemas.microsoft.com/office/powerpoint/2010/main" val="4125702773"/>
              </p:ext>
            </p:extLst>
          </p:nvPr>
        </p:nvGraphicFramePr>
        <p:xfrm>
          <a:off x="4738688" y="3181467"/>
          <a:ext cx="6972299" cy="1603446"/>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a:xfrm>
            <a:off x="838200" y="365125"/>
            <a:ext cx="10515600" cy="1325563"/>
          </a:xfrm>
        </p:spPr>
        <p:txBody>
          <a:bodyPr/>
          <a:lstStyle/>
          <a:p>
            <a:pPr algn="r"/>
            <a:r>
              <a:rPr lang="en-US" b="1" dirty="0">
                <a:solidFill>
                  <a:srgbClr val="92D050"/>
                </a:solidFill>
                <a:latin typeface="+mn-lt"/>
              </a:rPr>
              <a:t>Homophonic Substitution Cipher – Frequency Analysis</a:t>
            </a:r>
            <a:endParaRPr lang="en-US" dirty="0">
              <a:latin typeface="+mn-lt"/>
            </a:endParaRPr>
          </a:p>
        </p:txBody>
      </p:sp>
      <p:sp>
        <p:nvSpPr>
          <p:cNvPr id="4" name="Rectangle 3"/>
          <p:cNvSpPr/>
          <p:nvPr/>
        </p:nvSpPr>
        <p:spPr>
          <a:xfrm>
            <a:off x="494610" y="5033773"/>
            <a:ext cx="4244078" cy="1077218"/>
          </a:xfrm>
          <a:prstGeom prst="rect">
            <a:avLst/>
          </a:prstGeom>
        </p:spPr>
        <p:txBody>
          <a:bodyPr wrap="square">
            <a:spAutoFit/>
          </a:bodyPr>
          <a:lstStyle/>
          <a:p>
            <a:r>
              <a:rPr lang="en-US" sz="1600" b="1" dirty="0">
                <a:solidFill>
                  <a:schemeClr val="accent2"/>
                </a:solidFill>
                <a:latin typeface="Courier New" panose="02070309020205020404" pitchFamily="49" charset="0"/>
                <a:cs typeface="Courier New" panose="02070309020205020404" pitchFamily="49" charset="0"/>
              </a:rPr>
              <a:t>%TW0 CTM(2)*3# N3 Q0(RWT0X IG 5PK QWDJ VT0MXPQ G1W CNOM 2P P%5MT3 !PL IG ^1K QWDJ GPW D() D1MTD0 125*T# %1 XP KJ(2 GPW KH!L</a:t>
            </a:r>
          </a:p>
        </p:txBody>
      </p:sp>
      <p:graphicFrame>
        <p:nvGraphicFramePr>
          <p:cNvPr id="13" name="Chart 12">
            <a:extLst>
              <a:ext uri="{FF2B5EF4-FFF2-40B4-BE49-F238E27FC236}">
                <a16:creationId xmlns:a16="http://schemas.microsoft.com/office/drawing/2014/main" id="{69E85099-58CF-482D-AF0F-4026453B29B6}"/>
              </a:ext>
            </a:extLst>
          </p:cNvPr>
          <p:cNvGraphicFramePr>
            <a:graphicFrameLocks/>
          </p:cNvGraphicFramePr>
          <p:nvPr>
            <p:extLst>
              <p:ext uri="{D42A27DB-BD31-4B8C-83A1-F6EECF244321}">
                <p14:modId xmlns:p14="http://schemas.microsoft.com/office/powerpoint/2010/main" val="601998281"/>
              </p:ext>
            </p:extLst>
          </p:nvPr>
        </p:nvGraphicFramePr>
        <p:xfrm>
          <a:off x="4738688" y="1607784"/>
          <a:ext cx="6972300" cy="1662920"/>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p:cNvSpPr/>
          <p:nvPr/>
        </p:nvSpPr>
        <p:spPr>
          <a:xfrm>
            <a:off x="494610" y="1795531"/>
            <a:ext cx="4244078" cy="1077218"/>
          </a:xfrm>
          <a:prstGeom prst="rect">
            <a:avLst/>
          </a:prstGeom>
        </p:spPr>
        <p:txBody>
          <a:bodyPr wrap="square">
            <a:spAutoFit/>
          </a:bodyPr>
          <a:lstStyle/>
          <a:p>
            <a:r>
              <a:rPr lang="en-US" sz="1600" b="1" dirty="0">
                <a:solidFill>
                  <a:srgbClr val="FFFF00"/>
                </a:solidFill>
                <a:latin typeface="Courier New" panose="02070309020205020404" pitchFamily="49" charset="0"/>
                <a:cs typeface="Courier New" panose="02070309020205020404" pitchFamily="49" charset="0"/>
              </a:rPr>
              <a:t>TRUE GREATNESS IS MEASURED BY HOW MUCH FREEDOM YOU GIVE TO OTHERS NOT BY HOW MUCH YOU CAN COERCE OTHERS TO DO WHAT YOU WANT</a:t>
            </a:r>
          </a:p>
        </p:txBody>
      </p:sp>
      <p:sp>
        <p:nvSpPr>
          <p:cNvPr id="7" name="Rectangle 6"/>
          <p:cNvSpPr/>
          <p:nvPr/>
        </p:nvSpPr>
        <p:spPr>
          <a:xfrm>
            <a:off x="8929688" y="2038349"/>
            <a:ext cx="285750" cy="1143117"/>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94610" y="3310262"/>
            <a:ext cx="4244078" cy="1077218"/>
          </a:xfrm>
          <a:prstGeom prst="rect">
            <a:avLst/>
          </a:prstGeom>
        </p:spPr>
        <p:txBody>
          <a:bodyPr wrap="square">
            <a:spAutoFit/>
          </a:bodyPr>
          <a:lstStyle/>
          <a:p>
            <a:r>
              <a:rPr lang="en-US" sz="1600" b="1" dirty="0">
                <a:solidFill>
                  <a:schemeClr val="accent2"/>
                </a:solidFill>
                <a:latin typeface="Courier New" panose="02070309020205020404" pitchFamily="49" charset="0"/>
                <a:cs typeface="Courier New" panose="02070309020205020404" pitchFamily="49" charset="0"/>
              </a:rPr>
              <a:t>LTWM CTMHLYMRR NR QMHRWTMX IG JPK QWDJ VTMMXPQ GPW CNOM LP PLJMTR YPL IG JPK QWDJ GPW DHY DPMTDM PLJMTR LP XP KJHL GPW KHYL</a:t>
            </a:r>
          </a:p>
        </p:txBody>
      </p:sp>
      <p:graphicFrame>
        <p:nvGraphicFramePr>
          <p:cNvPr id="11" name="Chart 10">
            <a:extLst>
              <a:ext uri="{FF2B5EF4-FFF2-40B4-BE49-F238E27FC236}">
                <a16:creationId xmlns:a16="http://schemas.microsoft.com/office/drawing/2014/main" id="{197DB3A0-78AC-4FA8-9830-A7657878FA06}"/>
              </a:ext>
            </a:extLst>
          </p:cNvPr>
          <p:cNvGraphicFramePr>
            <a:graphicFrameLocks/>
          </p:cNvGraphicFramePr>
          <p:nvPr>
            <p:extLst>
              <p:ext uri="{D42A27DB-BD31-4B8C-83A1-F6EECF244321}">
                <p14:modId xmlns:p14="http://schemas.microsoft.com/office/powerpoint/2010/main" val="2737778267"/>
              </p:ext>
            </p:extLst>
          </p:nvPr>
        </p:nvGraphicFramePr>
        <p:xfrm>
          <a:off x="4738687" y="4824471"/>
          <a:ext cx="6858157" cy="1741008"/>
        </p:xfrm>
        <a:graphic>
          <a:graphicData uri="http://schemas.openxmlformats.org/drawingml/2006/chart">
            <c:chart xmlns:c="http://schemas.openxmlformats.org/drawingml/2006/chart" xmlns:r="http://schemas.openxmlformats.org/officeDocument/2006/relationships" r:id="rId4"/>
          </a:graphicData>
        </a:graphic>
      </p:graphicFrame>
      <p:sp>
        <p:nvSpPr>
          <p:cNvPr id="15" name="Rectangle 14"/>
          <p:cNvSpPr/>
          <p:nvPr/>
        </p:nvSpPr>
        <p:spPr>
          <a:xfrm>
            <a:off x="8929688" y="3529129"/>
            <a:ext cx="285750" cy="122602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6247882" y="5126710"/>
            <a:ext cx="285750" cy="136943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5429543" y="5425731"/>
            <a:ext cx="285750" cy="1100747"/>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7825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1" nodeType="clickEffect">
                                  <p:stCondLst>
                                    <p:cond delay="0"/>
                                  </p:stCondLst>
                                  <p:childTnLst>
                                    <p:animEffect transition="out" filter="fade">
                                      <p:cBhvr>
                                        <p:cTn id="46" dur="500"/>
                                        <p:tgtEl>
                                          <p:spTgt spid="7"/>
                                        </p:tgtEl>
                                      </p:cBhvr>
                                    </p:animEffect>
                                    <p:set>
                                      <p:cBhvr>
                                        <p:cTn id="47" dur="1" fill="hold">
                                          <p:stCondLst>
                                            <p:cond delay="499"/>
                                          </p:stCondLst>
                                        </p:cTn>
                                        <p:tgtEl>
                                          <p:spTgt spid="7"/>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500"/>
                                        <p:tgtEl>
                                          <p:spTgt spid="15"/>
                                        </p:tgtEl>
                                      </p:cBhvr>
                                    </p:animEffect>
                                    <p:set>
                                      <p:cBhvr>
                                        <p:cTn id="50" dur="1" fill="hold">
                                          <p:stCondLst>
                                            <p:cond delay="499"/>
                                          </p:stCondLst>
                                        </p:cTn>
                                        <p:tgtEl>
                                          <p:spTgt spid="15"/>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16"/>
                                        </p:tgtEl>
                                      </p:cBhvr>
                                    </p:animEffect>
                                    <p:set>
                                      <p:cBhvr>
                                        <p:cTn id="53" dur="1" fill="hold">
                                          <p:stCondLst>
                                            <p:cond delay="499"/>
                                          </p:stCondLst>
                                        </p:cTn>
                                        <p:tgtEl>
                                          <p:spTgt spid="16"/>
                                        </p:tgtEl>
                                        <p:attrNameLst>
                                          <p:attrName>style.visibility</p:attrName>
                                        </p:attrNameLst>
                                      </p:cBhvr>
                                      <p:to>
                                        <p:strVal val="hidden"/>
                                      </p:to>
                                    </p:set>
                                  </p:childTnLst>
                                </p:cTn>
                              </p:par>
                              <p:par>
                                <p:cTn id="54" presetID="10" presetClass="exit" presetSubtype="0" fill="hold" grpId="1" nodeType="withEffect">
                                  <p:stCondLst>
                                    <p:cond delay="0"/>
                                  </p:stCondLst>
                                  <p:childTnLst>
                                    <p:animEffect transition="out" filter="fade">
                                      <p:cBhvr>
                                        <p:cTn id="55" dur="500"/>
                                        <p:tgtEl>
                                          <p:spTgt spid="17"/>
                                        </p:tgtEl>
                                      </p:cBhvr>
                                    </p:animEffect>
                                    <p:set>
                                      <p:cBhvr>
                                        <p:cTn id="56"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4" grpId="0"/>
      <p:bldGraphic spid="13" grpId="0">
        <p:bldAsOne/>
      </p:bldGraphic>
      <p:bldP spid="9" grpId="0"/>
      <p:bldP spid="7" grpId="0" animBg="1"/>
      <p:bldP spid="7" grpId="1" animBg="1"/>
      <p:bldP spid="10" grpId="0"/>
      <p:bldGraphic spid="11" grpId="0">
        <p:bldAsOne/>
      </p:bldGraphic>
      <p:bldP spid="15" grpId="0" animBg="1"/>
      <p:bldP spid="15" grpId="1" animBg="1"/>
      <p:bldP spid="16" grpId="0" animBg="1"/>
      <p:bldP spid="16" grpId="1" animBg="1"/>
      <p:bldP spid="17" grpId="0" animBg="1"/>
      <p:bldP spid="17" grpId="1"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a:extLst>
              <a:ext uri="{FF2B5EF4-FFF2-40B4-BE49-F238E27FC236}">
                <a16:creationId xmlns:a16="http://schemas.microsoft.com/office/drawing/2014/main" id="{6E587BD7-C50C-4C15-9C33-70C2B624DA9C}"/>
              </a:ext>
            </a:extLst>
          </p:cNvPr>
          <p:cNvGraphicFramePr>
            <a:graphicFrameLocks/>
          </p:cNvGraphicFramePr>
          <p:nvPr>
            <p:extLst/>
          </p:nvPr>
        </p:nvGraphicFramePr>
        <p:xfrm>
          <a:off x="4738688" y="3181467"/>
          <a:ext cx="6972299" cy="1603446"/>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a:xfrm>
            <a:off x="838200" y="365125"/>
            <a:ext cx="10515600" cy="1325563"/>
          </a:xfrm>
        </p:spPr>
        <p:txBody>
          <a:bodyPr/>
          <a:lstStyle/>
          <a:p>
            <a:pPr algn="r"/>
            <a:r>
              <a:rPr lang="en-US" b="1" dirty="0">
                <a:solidFill>
                  <a:srgbClr val="92D050"/>
                </a:solidFill>
                <a:latin typeface="+mn-lt"/>
              </a:rPr>
              <a:t>Homophonic Substitution Cipher – Frequency Analysis</a:t>
            </a:r>
            <a:endParaRPr lang="en-US" dirty="0">
              <a:latin typeface="+mn-lt"/>
            </a:endParaRPr>
          </a:p>
        </p:txBody>
      </p:sp>
      <p:sp>
        <p:nvSpPr>
          <p:cNvPr id="4" name="Rectangle 3"/>
          <p:cNvSpPr/>
          <p:nvPr/>
        </p:nvSpPr>
        <p:spPr>
          <a:xfrm>
            <a:off x="494610" y="5033773"/>
            <a:ext cx="4244078" cy="1077218"/>
          </a:xfrm>
          <a:prstGeom prst="rect">
            <a:avLst/>
          </a:prstGeom>
        </p:spPr>
        <p:txBody>
          <a:bodyPr wrap="square">
            <a:spAutoFit/>
          </a:bodyPr>
          <a:lstStyle/>
          <a:p>
            <a:r>
              <a:rPr lang="en-US" sz="1600" b="1" dirty="0">
                <a:solidFill>
                  <a:schemeClr val="accent2"/>
                </a:solidFill>
                <a:latin typeface="Courier New" panose="02070309020205020404" pitchFamily="49" charset="0"/>
                <a:cs typeface="Courier New" panose="02070309020205020404" pitchFamily="49" charset="0"/>
              </a:rPr>
              <a:t>%TW0 CTM(2)*3# N3 Q0(RWT0X IG 5PK QWDJ VT0MXPQ G1W CNOM 2P P%5MT3 !PL IG ^1K QWDJ GPW D() D1MTD0 125*T# %1 XP KJ(2 GPW KH!L</a:t>
            </a:r>
          </a:p>
        </p:txBody>
      </p:sp>
      <p:graphicFrame>
        <p:nvGraphicFramePr>
          <p:cNvPr id="13" name="Chart 12">
            <a:extLst>
              <a:ext uri="{FF2B5EF4-FFF2-40B4-BE49-F238E27FC236}">
                <a16:creationId xmlns:a16="http://schemas.microsoft.com/office/drawing/2014/main" id="{69E85099-58CF-482D-AF0F-4026453B29B6}"/>
              </a:ext>
            </a:extLst>
          </p:cNvPr>
          <p:cNvGraphicFramePr>
            <a:graphicFrameLocks/>
          </p:cNvGraphicFramePr>
          <p:nvPr>
            <p:extLst/>
          </p:nvPr>
        </p:nvGraphicFramePr>
        <p:xfrm>
          <a:off x="4738688" y="1607784"/>
          <a:ext cx="6972300" cy="1662920"/>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p:cNvSpPr/>
          <p:nvPr/>
        </p:nvSpPr>
        <p:spPr>
          <a:xfrm>
            <a:off x="494610" y="1795531"/>
            <a:ext cx="4244078" cy="1077218"/>
          </a:xfrm>
          <a:prstGeom prst="rect">
            <a:avLst/>
          </a:prstGeom>
        </p:spPr>
        <p:txBody>
          <a:bodyPr wrap="square">
            <a:spAutoFit/>
          </a:bodyPr>
          <a:lstStyle/>
          <a:p>
            <a:r>
              <a:rPr lang="en-US" sz="1600" b="1" dirty="0">
                <a:solidFill>
                  <a:srgbClr val="FFFF00"/>
                </a:solidFill>
                <a:latin typeface="Courier New" panose="02070309020205020404" pitchFamily="49" charset="0"/>
                <a:cs typeface="Courier New" panose="02070309020205020404" pitchFamily="49" charset="0"/>
              </a:rPr>
              <a:t>TRUE GREATNESS IS MEASURED BY HOW MUCH FREEDOM YOU GIVE TO OTHERS NOT BY HOW MUCH YOU CAN COERCE OTHERS TO DO WHAT YOU WANT</a:t>
            </a:r>
          </a:p>
        </p:txBody>
      </p:sp>
      <p:sp>
        <p:nvSpPr>
          <p:cNvPr id="7" name="Rectangle 6"/>
          <p:cNvSpPr/>
          <p:nvPr/>
        </p:nvSpPr>
        <p:spPr>
          <a:xfrm>
            <a:off x="6615520" y="2038350"/>
            <a:ext cx="285750" cy="1143117"/>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94610" y="3310262"/>
            <a:ext cx="4244078" cy="1077218"/>
          </a:xfrm>
          <a:prstGeom prst="rect">
            <a:avLst/>
          </a:prstGeom>
        </p:spPr>
        <p:txBody>
          <a:bodyPr wrap="square">
            <a:spAutoFit/>
          </a:bodyPr>
          <a:lstStyle/>
          <a:p>
            <a:r>
              <a:rPr lang="en-US" sz="1600" b="1" dirty="0">
                <a:solidFill>
                  <a:schemeClr val="accent2"/>
                </a:solidFill>
                <a:latin typeface="Courier New" panose="02070309020205020404" pitchFamily="49" charset="0"/>
                <a:cs typeface="Courier New" panose="02070309020205020404" pitchFamily="49" charset="0"/>
              </a:rPr>
              <a:t>LTWM CTMHLYMRR NR QMHRWTMX IG JPK QWDJ VTMMXPQ GPW CNOM LP PLJMTR YPL IG JPK QWDJ GPW DHY DPMTDM PLJMTR LP XP KJHL GPW KHYL</a:t>
            </a:r>
          </a:p>
        </p:txBody>
      </p:sp>
      <p:graphicFrame>
        <p:nvGraphicFramePr>
          <p:cNvPr id="11" name="Chart 10">
            <a:extLst>
              <a:ext uri="{FF2B5EF4-FFF2-40B4-BE49-F238E27FC236}">
                <a16:creationId xmlns:a16="http://schemas.microsoft.com/office/drawing/2014/main" id="{197DB3A0-78AC-4FA8-9830-A7657878FA06}"/>
              </a:ext>
            </a:extLst>
          </p:cNvPr>
          <p:cNvGraphicFramePr>
            <a:graphicFrameLocks/>
          </p:cNvGraphicFramePr>
          <p:nvPr/>
        </p:nvGraphicFramePr>
        <p:xfrm>
          <a:off x="4738687" y="4824471"/>
          <a:ext cx="6858157" cy="1741008"/>
        </p:xfrm>
        <a:graphic>
          <a:graphicData uri="http://schemas.openxmlformats.org/drawingml/2006/chart">
            <c:chart xmlns:c="http://schemas.openxmlformats.org/drawingml/2006/chart" xmlns:r="http://schemas.openxmlformats.org/officeDocument/2006/relationships" r:id="rId4"/>
          </a:graphicData>
        </a:graphic>
      </p:graphicFrame>
      <p:sp>
        <p:nvSpPr>
          <p:cNvPr id="15" name="Rectangle 14"/>
          <p:cNvSpPr/>
          <p:nvPr/>
        </p:nvSpPr>
        <p:spPr>
          <a:xfrm>
            <a:off x="7939087" y="3508620"/>
            <a:ext cx="285750" cy="122602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7287960" y="5395392"/>
            <a:ext cx="285750" cy="1100747"/>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5207535" y="5395393"/>
            <a:ext cx="285750" cy="1100747"/>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9754526" y="5655412"/>
            <a:ext cx="285750" cy="822991"/>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2534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grpId="1" nodeType="clickEffect">
                                  <p:stCondLst>
                                    <p:cond delay="0"/>
                                  </p:stCondLst>
                                  <p:childTnLst>
                                    <p:animEffect transition="out" filter="fade">
                                      <p:cBhvr>
                                        <p:cTn id="25" dur="500"/>
                                        <p:tgtEl>
                                          <p:spTgt spid="7"/>
                                        </p:tgtEl>
                                      </p:cBhvr>
                                    </p:animEffect>
                                    <p:set>
                                      <p:cBhvr>
                                        <p:cTn id="26" dur="1" fill="hold">
                                          <p:stCondLst>
                                            <p:cond delay="499"/>
                                          </p:stCondLst>
                                        </p:cTn>
                                        <p:tgtEl>
                                          <p:spTgt spid="7"/>
                                        </p:tgtEl>
                                        <p:attrNameLst>
                                          <p:attrName>style.visibility</p:attrName>
                                        </p:attrNameLst>
                                      </p:cBhvr>
                                      <p:to>
                                        <p:strVal val="hidden"/>
                                      </p:to>
                                    </p:set>
                                  </p:childTnLst>
                                </p:cTn>
                              </p:par>
                              <p:par>
                                <p:cTn id="27" presetID="10" presetClass="exit" presetSubtype="0" fill="hold" grpId="1" nodeType="withEffect">
                                  <p:stCondLst>
                                    <p:cond delay="0"/>
                                  </p:stCondLst>
                                  <p:childTnLst>
                                    <p:animEffect transition="out" filter="fade">
                                      <p:cBhvr>
                                        <p:cTn id="28" dur="500"/>
                                        <p:tgtEl>
                                          <p:spTgt spid="15"/>
                                        </p:tgtEl>
                                      </p:cBhvr>
                                    </p:animEffect>
                                    <p:set>
                                      <p:cBhvr>
                                        <p:cTn id="29" dur="1" fill="hold">
                                          <p:stCondLst>
                                            <p:cond delay="499"/>
                                          </p:stCondLst>
                                        </p:cTn>
                                        <p:tgtEl>
                                          <p:spTgt spid="15"/>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500"/>
                                        <p:tgtEl>
                                          <p:spTgt spid="17"/>
                                        </p:tgtEl>
                                      </p:cBhvr>
                                    </p:animEffect>
                                    <p:set>
                                      <p:cBhvr>
                                        <p:cTn id="32" dur="1" fill="hold">
                                          <p:stCondLst>
                                            <p:cond delay="499"/>
                                          </p:stCondLst>
                                        </p:cTn>
                                        <p:tgtEl>
                                          <p:spTgt spid="17"/>
                                        </p:tgtEl>
                                        <p:attrNameLst>
                                          <p:attrName>style.visibility</p:attrName>
                                        </p:attrNameLst>
                                      </p:cBhvr>
                                      <p:to>
                                        <p:strVal val="hidden"/>
                                      </p:to>
                                    </p:set>
                                  </p:childTnLst>
                                </p:cTn>
                              </p:par>
                              <p:par>
                                <p:cTn id="33" presetID="10" presetClass="exit" presetSubtype="0" fill="hold" grpId="1" nodeType="withEffect">
                                  <p:stCondLst>
                                    <p:cond delay="0"/>
                                  </p:stCondLst>
                                  <p:childTnLst>
                                    <p:animEffect transition="out" filter="fade">
                                      <p:cBhvr>
                                        <p:cTn id="34" dur="500"/>
                                        <p:tgtEl>
                                          <p:spTgt spid="16"/>
                                        </p:tgtEl>
                                      </p:cBhvr>
                                    </p:animEffect>
                                    <p:set>
                                      <p:cBhvr>
                                        <p:cTn id="35" dur="1" fill="hold">
                                          <p:stCondLst>
                                            <p:cond delay="499"/>
                                          </p:stCondLst>
                                        </p:cTn>
                                        <p:tgtEl>
                                          <p:spTgt spid="16"/>
                                        </p:tgtEl>
                                        <p:attrNameLst>
                                          <p:attrName>style.visibility</p:attrName>
                                        </p:attrNameLst>
                                      </p:cBhvr>
                                      <p:to>
                                        <p:strVal val="hidden"/>
                                      </p:to>
                                    </p:set>
                                  </p:childTnLst>
                                </p:cTn>
                              </p:par>
                              <p:par>
                                <p:cTn id="36" presetID="10" presetClass="exit" presetSubtype="0" fill="hold" grpId="1" nodeType="withEffect">
                                  <p:stCondLst>
                                    <p:cond delay="0"/>
                                  </p:stCondLst>
                                  <p:childTnLst>
                                    <p:animEffect transition="out" filter="fade">
                                      <p:cBhvr>
                                        <p:cTn id="37" dur="500"/>
                                        <p:tgtEl>
                                          <p:spTgt spid="18"/>
                                        </p:tgtEl>
                                      </p:cBhvr>
                                    </p:animEffect>
                                    <p:set>
                                      <p:cBhvr>
                                        <p:cTn id="38" dur="1" fill="hold">
                                          <p:stCondLst>
                                            <p:cond delay="4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15" grpId="0" animBg="1"/>
      <p:bldP spid="15" grpId="1" animBg="1"/>
      <p:bldP spid="16" grpId="0" animBg="1"/>
      <p:bldP spid="16" grpId="1" animBg="1"/>
      <p:bldP spid="17" grpId="0" animBg="1"/>
      <p:bldP spid="17" grpId="1" animBg="1"/>
      <p:bldP spid="18" grpId="0" animBg="1"/>
      <p:bldP spid="18" grpId="1"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a:extLst>
              <a:ext uri="{FF2B5EF4-FFF2-40B4-BE49-F238E27FC236}">
                <a16:creationId xmlns:a16="http://schemas.microsoft.com/office/drawing/2014/main" id="{6E587BD7-C50C-4C15-9C33-70C2B624DA9C}"/>
              </a:ext>
            </a:extLst>
          </p:cNvPr>
          <p:cNvGraphicFramePr>
            <a:graphicFrameLocks/>
          </p:cNvGraphicFramePr>
          <p:nvPr>
            <p:extLst/>
          </p:nvPr>
        </p:nvGraphicFramePr>
        <p:xfrm>
          <a:off x="4738688" y="3181467"/>
          <a:ext cx="6972299" cy="1603446"/>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a:xfrm>
            <a:off x="838200" y="365125"/>
            <a:ext cx="10515600" cy="1325563"/>
          </a:xfrm>
        </p:spPr>
        <p:txBody>
          <a:bodyPr/>
          <a:lstStyle/>
          <a:p>
            <a:pPr algn="r"/>
            <a:r>
              <a:rPr lang="en-US" b="1" dirty="0">
                <a:solidFill>
                  <a:srgbClr val="92D050"/>
                </a:solidFill>
                <a:latin typeface="+mn-lt"/>
              </a:rPr>
              <a:t>Homophonic Substitution Cipher – Frequency Analysis</a:t>
            </a:r>
            <a:endParaRPr lang="en-US" dirty="0">
              <a:latin typeface="+mn-lt"/>
            </a:endParaRPr>
          </a:p>
        </p:txBody>
      </p:sp>
      <p:sp>
        <p:nvSpPr>
          <p:cNvPr id="4" name="Rectangle 3"/>
          <p:cNvSpPr/>
          <p:nvPr/>
        </p:nvSpPr>
        <p:spPr>
          <a:xfrm>
            <a:off x="494610" y="5033773"/>
            <a:ext cx="4244078" cy="1077218"/>
          </a:xfrm>
          <a:prstGeom prst="rect">
            <a:avLst/>
          </a:prstGeom>
        </p:spPr>
        <p:txBody>
          <a:bodyPr wrap="square">
            <a:spAutoFit/>
          </a:bodyPr>
          <a:lstStyle/>
          <a:p>
            <a:r>
              <a:rPr lang="en-US" sz="1600" b="1" dirty="0">
                <a:solidFill>
                  <a:schemeClr val="accent2"/>
                </a:solidFill>
                <a:latin typeface="Courier New" panose="02070309020205020404" pitchFamily="49" charset="0"/>
                <a:cs typeface="Courier New" panose="02070309020205020404" pitchFamily="49" charset="0"/>
              </a:rPr>
              <a:t>%TW0 CTM(2)*3# N3 Q0(RWT0X IG 5PK QWDJ VT0MXPQ G1W CNOM 2P P%5MT3 !PL IG ^1K QWDJ GPW D() D1MTD0 125*T# %1 XP KJ(2 GPW KH!L</a:t>
            </a:r>
          </a:p>
        </p:txBody>
      </p:sp>
      <p:graphicFrame>
        <p:nvGraphicFramePr>
          <p:cNvPr id="13" name="Chart 12">
            <a:extLst>
              <a:ext uri="{FF2B5EF4-FFF2-40B4-BE49-F238E27FC236}">
                <a16:creationId xmlns:a16="http://schemas.microsoft.com/office/drawing/2014/main" id="{69E85099-58CF-482D-AF0F-4026453B29B6}"/>
              </a:ext>
            </a:extLst>
          </p:cNvPr>
          <p:cNvGraphicFramePr>
            <a:graphicFrameLocks/>
          </p:cNvGraphicFramePr>
          <p:nvPr>
            <p:extLst/>
          </p:nvPr>
        </p:nvGraphicFramePr>
        <p:xfrm>
          <a:off x="4738688" y="1607784"/>
          <a:ext cx="6972300" cy="1662920"/>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p:cNvSpPr/>
          <p:nvPr/>
        </p:nvSpPr>
        <p:spPr>
          <a:xfrm>
            <a:off x="494610" y="1795531"/>
            <a:ext cx="4244078" cy="1077218"/>
          </a:xfrm>
          <a:prstGeom prst="rect">
            <a:avLst/>
          </a:prstGeom>
        </p:spPr>
        <p:txBody>
          <a:bodyPr wrap="square">
            <a:spAutoFit/>
          </a:bodyPr>
          <a:lstStyle/>
          <a:p>
            <a:r>
              <a:rPr lang="en-US" sz="1600" b="1" dirty="0">
                <a:solidFill>
                  <a:srgbClr val="FFFF00"/>
                </a:solidFill>
                <a:latin typeface="Courier New" panose="02070309020205020404" pitchFamily="49" charset="0"/>
                <a:cs typeface="Courier New" panose="02070309020205020404" pitchFamily="49" charset="0"/>
              </a:rPr>
              <a:t>TRUE GREATNESS IS MEASURED BY HOW MUCH FREEDOM YOU GIVE TO OTHERS NOT BY HOW MUCH YOU CAN COERCE OTHERS TO DO WHAT YOU WANT</a:t>
            </a:r>
          </a:p>
        </p:txBody>
      </p:sp>
      <p:sp>
        <p:nvSpPr>
          <p:cNvPr id="7" name="Rectangle 6"/>
          <p:cNvSpPr/>
          <p:nvPr/>
        </p:nvSpPr>
        <p:spPr>
          <a:xfrm>
            <a:off x="9916836" y="2121254"/>
            <a:ext cx="285750" cy="1143117"/>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94610" y="3310262"/>
            <a:ext cx="4244078" cy="1077218"/>
          </a:xfrm>
          <a:prstGeom prst="rect">
            <a:avLst/>
          </a:prstGeom>
        </p:spPr>
        <p:txBody>
          <a:bodyPr wrap="square">
            <a:spAutoFit/>
          </a:bodyPr>
          <a:lstStyle/>
          <a:p>
            <a:r>
              <a:rPr lang="en-US" sz="1600" b="1" dirty="0">
                <a:solidFill>
                  <a:schemeClr val="accent2"/>
                </a:solidFill>
                <a:latin typeface="Courier New" panose="02070309020205020404" pitchFamily="49" charset="0"/>
                <a:cs typeface="Courier New" panose="02070309020205020404" pitchFamily="49" charset="0"/>
              </a:rPr>
              <a:t>LTWM CTMHLYMRR NR QMHRWTMX IG JPK QWDJ VTMMXPQ GPW CNOM LP PLJMTR YPL IG JPK QWDJ GPW DHY DPMTDM PLJMTR LP XP KJHL GPW KHYL</a:t>
            </a:r>
          </a:p>
        </p:txBody>
      </p:sp>
      <p:graphicFrame>
        <p:nvGraphicFramePr>
          <p:cNvPr id="11" name="Chart 10">
            <a:extLst>
              <a:ext uri="{FF2B5EF4-FFF2-40B4-BE49-F238E27FC236}">
                <a16:creationId xmlns:a16="http://schemas.microsoft.com/office/drawing/2014/main" id="{197DB3A0-78AC-4FA8-9830-A7657878FA06}"/>
              </a:ext>
            </a:extLst>
          </p:cNvPr>
          <p:cNvGraphicFramePr>
            <a:graphicFrameLocks/>
          </p:cNvGraphicFramePr>
          <p:nvPr/>
        </p:nvGraphicFramePr>
        <p:xfrm>
          <a:off x="4738687" y="4824471"/>
          <a:ext cx="6858157" cy="1741008"/>
        </p:xfrm>
        <a:graphic>
          <a:graphicData uri="http://schemas.openxmlformats.org/drawingml/2006/chart">
            <c:chart xmlns:c="http://schemas.openxmlformats.org/drawingml/2006/chart" xmlns:r="http://schemas.openxmlformats.org/officeDocument/2006/relationships" r:id="rId4"/>
          </a:graphicData>
        </a:graphic>
      </p:graphicFrame>
      <p:sp>
        <p:nvSpPr>
          <p:cNvPr id="16" name="Rectangle 15"/>
          <p:cNvSpPr/>
          <p:nvPr/>
        </p:nvSpPr>
        <p:spPr>
          <a:xfrm>
            <a:off x="8531720" y="5594741"/>
            <a:ext cx="285750" cy="901398"/>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5632233" y="5551405"/>
            <a:ext cx="285750" cy="944735"/>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9962547" y="5751154"/>
            <a:ext cx="285750" cy="744985"/>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7590389" y="3618366"/>
            <a:ext cx="285750" cy="1143117"/>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7225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6" grpId="0" animBg="1"/>
      <p:bldP spid="17" grpId="0" animBg="1"/>
      <p:bldP spid="18" grpId="0" animBg="1"/>
      <p:bldP spid="19"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hart 20">
            <a:extLst>
              <a:ext uri="{FF2B5EF4-FFF2-40B4-BE49-F238E27FC236}">
                <a16:creationId xmlns:a16="http://schemas.microsoft.com/office/drawing/2014/main" id="{34EEDB03-4C16-4B1A-ACE3-6A2B5AAC4E9D}"/>
              </a:ext>
            </a:extLst>
          </p:cNvPr>
          <p:cNvGraphicFramePr>
            <a:graphicFrameLocks/>
          </p:cNvGraphicFramePr>
          <p:nvPr>
            <p:extLst>
              <p:ext uri="{D42A27DB-BD31-4B8C-83A1-F6EECF244321}">
                <p14:modId xmlns:p14="http://schemas.microsoft.com/office/powerpoint/2010/main" val="1816896685"/>
              </p:ext>
            </p:extLst>
          </p:nvPr>
        </p:nvGraphicFramePr>
        <p:xfrm>
          <a:off x="4805362" y="4884891"/>
          <a:ext cx="7173515" cy="164947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 name="Chart 14">
            <a:extLst>
              <a:ext uri="{FF2B5EF4-FFF2-40B4-BE49-F238E27FC236}">
                <a16:creationId xmlns:a16="http://schemas.microsoft.com/office/drawing/2014/main" id="{1B736EDA-180B-4CED-86F7-EDC8E777BBCA}"/>
              </a:ext>
            </a:extLst>
          </p:cNvPr>
          <p:cNvGraphicFramePr>
            <a:graphicFrameLocks/>
          </p:cNvGraphicFramePr>
          <p:nvPr>
            <p:extLst>
              <p:ext uri="{D42A27DB-BD31-4B8C-83A1-F6EECF244321}">
                <p14:modId xmlns:p14="http://schemas.microsoft.com/office/powerpoint/2010/main" val="3202584806"/>
              </p:ext>
            </p:extLst>
          </p:nvPr>
        </p:nvGraphicFramePr>
        <p:xfrm>
          <a:off x="4805362" y="3060520"/>
          <a:ext cx="7173515" cy="171265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pPr algn="r"/>
            <a:r>
              <a:rPr lang="en-US" b="1" dirty="0">
                <a:solidFill>
                  <a:srgbClr val="92D050"/>
                </a:solidFill>
                <a:latin typeface="+mn-lt"/>
              </a:rPr>
              <a:t>Substitution Cipher – Frequency Analysis</a:t>
            </a:r>
            <a:endParaRPr lang="en-US" dirty="0">
              <a:latin typeface="+mn-lt"/>
            </a:endParaRPr>
          </a:p>
        </p:txBody>
      </p:sp>
      <p:graphicFrame>
        <p:nvGraphicFramePr>
          <p:cNvPr id="11" name="Chart 10">
            <a:extLst>
              <a:ext uri="{FF2B5EF4-FFF2-40B4-BE49-F238E27FC236}">
                <a16:creationId xmlns:a16="http://schemas.microsoft.com/office/drawing/2014/main" id="{D3C013C2-2D06-4E0A-BDB7-E3BB4ECA8EFF}"/>
              </a:ext>
            </a:extLst>
          </p:cNvPr>
          <p:cNvGraphicFramePr>
            <a:graphicFrameLocks/>
          </p:cNvGraphicFramePr>
          <p:nvPr>
            <p:extLst>
              <p:ext uri="{D42A27DB-BD31-4B8C-83A1-F6EECF244321}">
                <p14:modId xmlns:p14="http://schemas.microsoft.com/office/powerpoint/2010/main" val="4273755261"/>
              </p:ext>
            </p:extLst>
          </p:nvPr>
        </p:nvGraphicFramePr>
        <p:xfrm>
          <a:off x="4805363" y="1469108"/>
          <a:ext cx="7173515" cy="1603450"/>
        </p:xfrm>
        <a:graphic>
          <a:graphicData uri="http://schemas.openxmlformats.org/drawingml/2006/chart">
            <c:chart xmlns:c="http://schemas.openxmlformats.org/drawingml/2006/chart" xmlns:r="http://schemas.openxmlformats.org/officeDocument/2006/relationships" r:id="rId4"/>
          </a:graphicData>
        </a:graphic>
      </p:graphicFrame>
      <p:sp>
        <p:nvSpPr>
          <p:cNvPr id="16" name="Rectangle 15"/>
          <p:cNvSpPr/>
          <p:nvPr/>
        </p:nvSpPr>
        <p:spPr>
          <a:xfrm>
            <a:off x="10044971" y="1971809"/>
            <a:ext cx="285750" cy="963031"/>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94610" y="5033773"/>
            <a:ext cx="4244078" cy="1077218"/>
          </a:xfrm>
          <a:prstGeom prst="rect">
            <a:avLst/>
          </a:prstGeom>
        </p:spPr>
        <p:txBody>
          <a:bodyPr wrap="square">
            <a:spAutoFit/>
          </a:bodyPr>
          <a:lstStyle/>
          <a:p>
            <a:r>
              <a:rPr lang="en-US" sz="1600" b="1" dirty="0">
                <a:solidFill>
                  <a:schemeClr val="accent2"/>
                </a:solidFill>
                <a:latin typeface="Courier New" panose="02070309020205020404" pitchFamily="49" charset="0"/>
                <a:cs typeface="Courier New" panose="02070309020205020404" pitchFamily="49" charset="0"/>
              </a:rPr>
              <a:t>%TW0 CTM(2)*3# N3 Q0(RWT0X IG 5PK QWDJ VT0MXPQ G1W CNOM 2P P%5MT3 !PL IG ^1K QWDJ GPW D() D1MTD0 125*T# %1 XP KJ(2 GPW KH!L</a:t>
            </a:r>
          </a:p>
        </p:txBody>
      </p:sp>
      <p:sp>
        <p:nvSpPr>
          <p:cNvPr id="12" name="Rectangle 11"/>
          <p:cNvSpPr/>
          <p:nvPr/>
        </p:nvSpPr>
        <p:spPr>
          <a:xfrm>
            <a:off x="494610" y="1795531"/>
            <a:ext cx="4244078" cy="1077218"/>
          </a:xfrm>
          <a:prstGeom prst="rect">
            <a:avLst/>
          </a:prstGeom>
        </p:spPr>
        <p:txBody>
          <a:bodyPr wrap="square">
            <a:spAutoFit/>
          </a:bodyPr>
          <a:lstStyle/>
          <a:p>
            <a:r>
              <a:rPr lang="en-US" sz="1600" b="1" dirty="0">
                <a:solidFill>
                  <a:srgbClr val="FFFF00"/>
                </a:solidFill>
                <a:latin typeface="Courier New" panose="02070309020205020404" pitchFamily="49" charset="0"/>
                <a:cs typeface="Courier New" panose="02070309020205020404" pitchFamily="49" charset="0"/>
              </a:rPr>
              <a:t>TRUE GREATNESS IS MEASURED BY HOW MUCH FREEDOM YOU GIVE TO OTHERS NOT BY HOW MUCH YOU CAN COERCE OTHERS TO DO WHAT YOU WANT</a:t>
            </a:r>
          </a:p>
        </p:txBody>
      </p:sp>
      <p:sp>
        <p:nvSpPr>
          <p:cNvPr id="13" name="Rectangle 12"/>
          <p:cNvSpPr/>
          <p:nvPr/>
        </p:nvSpPr>
        <p:spPr>
          <a:xfrm>
            <a:off x="494610" y="3310262"/>
            <a:ext cx="4244078" cy="1077218"/>
          </a:xfrm>
          <a:prstGeom prst="rect">
            <a:avLst/>
          </a:prstGeom>
        </p:spPr>
        <p:txBody>
          <a:bodyPr wrap="square">
            <a:spAutoFit/>
          </a:bodyPr>
          <a:lstStyle/>
          <a:p>
            <a:r>
              <a:rPr lang="en-US" sz="1600" b="1" dirty="0">
                <a:solidFill>
                  <a:schemeClr val="accent2"/>
                </a:solidFill>
                <a:latin typeface="Courier New" panose="02070309020205020404" pitchFamily="49" charset="0"/>
                <a:cs typeface="Courier New" panose="02070309020205020404" pitchFamily="49" charset="0"/>
              </a:rPr>
              <a:t>LTWM CTMHLYMRR NR QMHRWTMX IG JPK QWDJ VTMMXPQ GPW CNOM LP PLJMTR YPL IG JPK QWDJ GPW DHY DPMTDM PLJMTR LP XP KJHL GPW KHYL</a:t>
            </a:r>
          </a:p>
        </p:txBody>
      </p:sp>
      <p:sp>
        <p:nvSpPr>
          <p:cNvPr id="14" name="Rectangle 13"/>
          <p:cNvSpPr/>
          <p:nvPr/>
        </p:nvSpPr>
        <p:spPr>
          <a:xfrm>
            <a:off x="7943874" y="3619468"/>
            <a:ext cx="285750" cy="963031"/>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5513419" y="5664080"/>
            <a:ext cx="285750" cy="700509"/>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9427426" y="5664080"/>
            <a:ext cx="285750" cy="746443"/>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7005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1" nodeType="clickEffect">
                                  <p:stCondLst>
                                    <p:cond delay="0"/>
                                  </p:stCondLst>
                                  <p:childTnLst>
                                    <p:animEffect transition="out" filter="fade">
                                      <p:cBhvr>
                                        <p:cTn id="46" dur="500"/>
                                        <p:tgtEl>
                                          <p:spTgt spid="16"/>
                                        </p:tgtEl>
                                      </p:cBhvr>
                                    </p:animEffect>
                                    <p:set>
                                      <p:cBhvr>
                                        <p:cTn id="47" dur="1" fill="hold">
                                          <p:stCondLst>
                                            <p:cond delay="499"/>
                                          </p:stCondLst>
                                        </p:cTn>
                                        <p:tgtEl>
                                          <p:spTgt spid="16"/>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500"/>
                                        <p:tgtEl>
                                          <p:spTgt spid="14"/>
                                        </p:tgtEl>
                                      </p:cBhvr>
                                    </p:animEffect>
                                    <p:set>
                                      <p:cBhvr>
                                        <p:cTn id="50" dur="1" fill="hold">
                                          <p:stCondLst>
                                            <p:cond delay="499"/>
                                          </p:stCondLst>
                                        </p:cTn>
                                        <p:tgtEl>
                                          <p:spTgt spid="14"/>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19"/>
                                        </p:tgtEl>
                                      </p:cBhvr>
                                    </p:animEffect>
                                    <p:set>
                                      <p:cBhvr>
                                        <p:cTn id="53" dur="1" fill="hold">
                                          <p:stCondLst>
                                            <p:cond delay="499"/>
                                          </p:stCondLst>
                                        </p:cTn>
                                        <p:tgtEl>
                                          <p:spTgt spid="19"/>
                                        </p:tgtEl>
                                        <p:attrNameLst>
                                          <p:attrName>style.visibility</p:attrName>
                                        </p:attrNameLst>
                                      </p:cBhvr>
                                      <p:to>
                                        <p:strVal val="hidden"/>
                                      </p:to>
                                    </p:set>
                                  </p:childTnLst>
                                </p:cTn>
                              </p:par>
                              <p:par>
                                <p:cTn id="54" presetID="10" presetClass="exit" presetSubtype="0" fill="hold" grpId="1" nodeType="withEffect">
                                  <p:stCondLst>
                                    <p:cond delay="0"/>
                                  </p:stCondLst>
                                  <p:childTnLst>
                                    <p:animEffect transition="out" filter="fade">
                                      <p:cBhvr>
                                        <p:cTn id="55" dur="500"/>
                                        <p:tgtEl>
                                          <p:spTgt spid="20"/>
                                        </p:tgtEl>
                                      </p:cBhvr>
                                    </p:animEffect>
                                    <p:set>
                                      <p:cBhvr>
                                        <p:cTn id="56"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 grpId="0">
        <p:bldAsOne/>
      </p:bldGraphic>
      <p:bldGraphic spid="15" grpId="0">
        <p:bldAsOne/>
      </p:bldGraphic>
      <p:bldGraphic spid="11" grpId="0">
        <p:bldAsOne/>
      </p:bldGraphic>
      <p:bldP spid="16" grpId="0" animBg="1"/>
      <p:bldP spid="16" grpId="1" animBg="1"/>
      <p:bldP spid="10" grpId="0"/>
      <p:bldP spid="12" grpId="0"/>
      <p:bldP spid="13" grpId="0"/>
      <p:bldP spid="14" grpId="0" animBg="1"/>
      <p:bldP spid="14" grpId="1" animBg="1"/>
      <p:bldP spid="19" grpId="0" animBg="1"/>
      <p:bldP spid="19" grpId="1" animBg="1"/>
      <p:bldP spid="20" grpId="0" animBg="1"/>
      <p:bldP spid="20" grpId="1"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Chart 21">
            <a:extLst/>
          </p:cNvPr>
          <p:cNvGraphicFramePr>
            <a:graphicFrameLocks/>
          </p:cNvGraphicFramePr>
          <p:nvPr>
            <p:extLst>
              <p:ext uri="{D42A27DB-BD31-4B8C-83A1-F6EECF244321}">
                <p14:modId xmlns:p14="http://schemas.microsoft.com/office/powerpoint/2010/main" val="2962673711"/>
              </p:ext>
            </p:extLst>
          </p:nvPr>
        </p:nvGraphicFramePr>
        <p:xfrm>
          <a:off x="4805362" y="4884891"/>
          <a:ext cx="7173515" cy="164947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 name="Chart 14">
            <a:extLst>
              <a:ext uri="{FF2B5EF4-FFF2-40B4-BE49-F238E27FC236}">
                <a16:creationId xmlns:a16="http://schemas.microsoft.com/office/drawing/2014/main" id="{1B736EDA-180B-4CED-86F7-EDC8E777BBCA}"/>
              </a:ext>
            </a:extLst>
          </p:cNvPr>
          <p:cNvGraphicFramePr>
            <a:graphicFrameLocks/>
          </p:cNvGraphicFramePr>
          <p:nvPr>
            <p:extLst/>
          </p:nvPr>
        </p:nvGraphicFramePr>
        <p:xfrm>
          <a:off x="4805362" y="3060520"/>
          <a:ext cx="7173515" cy="171265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pPr algn="r"/>
            <a:r>
              <a:rPr lang="en-US" b="1" dirty="0">
                <a:solidFill>
                  <a:srgbClr val="92D050"/>
                </a:solidFill>
                <a:latin typeface="+mn-lt"/>
              </a:rPr>
              <a:t>Substitution Cipher – Frequency Analysis</a:t>
            </a:r>
            <a:endParaRPr lang="en-US" dirty="0">
              <a:latin typeface="+mn-lt"/>
            </a:endParaRPr>
          </a:p>
        </p:txBody>
      </p:sp>
      <p:graphicFrame>
        <p:nvGraphicFramePr>
          <p:cNvPr id="11" name="Chart 10">
            <a:extLst>
              <a:ext uri="{FF2B5EF4-FFF2-40B4-BE49-F238E27FC236}">
                <a16:creationId xmlns:a16="http://schemas.microsoft.com/office/drawing/2014/main" id="{D3C013C2-2D06-4E0A-BDB7-E3BB4ECA8EFF}"/>
              </a:ext>
            </a:extLst>
          </p:cNvPr>
          <p:cNvGraphicFramePr>
            <a:graphicFrameLocks/>
          </p:cNvGraphicFramePr>
          <p:nvPr>
            <p:extLst/>
          </p:nvPr>
        </p:nvGraphicFramePr>
        <p:xfrm>
          <a:off x="4805363" y="1469108"/>
          <a:ext cx="7173515" cy="1603450"/>
        </p:xfrm>
        <a:graphic>
          <a:graphicData uri="http://schemas.openxmlformats.org/drawingml/2006/chart">
            <c:chart xmlns:c="http://schemas.openxmlformats.org/drawingml/2006/chart" xmlns:r="http://schemas.openxmlformats.org/officeDocument/2006/relationships" r:id="rId4"/>
          </a:graphicData>
        </a:graphic>
      </p:graphicFrame>
      <p:sp>
        <p:nvSpPr>
          <p:cNvPr id="16" name="Rectangle 15"/>
          <p:cNvSpPr/>
          <p:nvPr/>
        </p:nvSpPr>
        <p:spPr>
          <a:xfrm>
            <a:off x="7631139" y="1971809"/>
            <a:ext cx="285750" cy="963031"/>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94610" y="5033773"/>
            <a:ext cx="4244078" cy="1077218"/>
          </a:xfrm>
          <a:prstGeom prst="rect">
            <a:avLst/>
          </a:prstGeom>
        </p:spPr>
        <p:txBody>
          <a:bodyPr wrap="square">
            <a:spAutoFit/>
          </a:bodyPr>
          <a:lstStyle/>
          <a:p>
            <a:r>
              <a:rPr lang="en-US" sz="1600" b="1" dirty="0">
                <a:solidFill>
                  <a:schemeClr val="accent2"/>
                </a:solidFill>
                <a:latin typeface="Courier New" panose="02070309020205020404" pitchFamily="49" charset="0"/>
                <a:cs typeface="Courier New" panose="02070309020205020404" pitchFamily="49" charset="0"/>
              </a:rPr>
              <a:t>%TW0 CTM(2)*3# N3 Q0(RWT0X IG 5PK QWDJ VT0MXPQ G1W CNOM 2P P%5MT3 !PL IG ^1K QWDJ GPW D() D1MTD0 125*T# %1 XP KJ(2 GPW KH!L</a:t>
            </a:r>
          </a:p>
        </p:txBody>
      </p:sp>
      <p:sp>
        <p:nvSpPr>
          <p:cNvPr id="12" name="Rectangle 11"/>
          <p:cNvSpPr/>
          <p:nvPr/>
        </p:nvSpPr>
        <p:spPr>
          <a:xfrm>
            <a:off x="494610" y="1795531"/>
            <a:ext cx="4244078" cy="1077218"/>
          </a:xfrm>
          <a:prstGeom prst="rect">
            <a:avLst/>
          </a:prstGeom>
        </p:spPr>
        <p:txBody>
          <a:bodyPr wrap="square">
            <a:spAutoFit/>
          </a:bodyPr>
          <a:lstStyle/>
          <a:p>
            <a:r>
              <a:rPr lang="en-US" sz="1600" b="1" dirty="0">
                <a:solidFill>
                  <a:srgbClr val="FFFF00"/>
                </a:solidFill>
                <a:latin typeface="Courier New" panose="02070309020205020404" pitchFamily="49" charset="0"/>
                <a:cs typeface="Courier New" panose="02070309020205020404" pitchFamily="49" charset="0"/>
              </a:rPr>
              <a:t>TRUE GREATNESS IS MEASURED BY HOW MUCH FREEDOM YOU GIVE TO OTHERS NOT BY HOW MUCH YOU CAN COERCE OTHERS TO DO WHAT YOU WANT</a:t>
            </a:r>
          </a:p>
        </p:txBody>
      </p:sp>
      <p:sp>
        <p:nvSpPr>
          <p:cNvPr id="13" name="Rectangle 12"/>
          <p:cNvSpPr/>
          <p:nvPr/>
        </p:nvSpPr>
        <p:spPr>
          <a:xfrm>
            <a:off x="494610" y="3310262"/>
            <a:ext cx="4244078" cy="1077218"/>
          </a:xfrm>
          <a:prstGeom prst="rect">
            <a:avLst/>
          </a:prstGeom>
        </p:spPr>
        <p:txBody>
          <a:bodyPr wrap="square">
            <a:spAutoFit/>
          </a:bodyPr>
          <a:lstStyle/>
          <a:p>
            <a:r>
              <a:rPr lang="en-US" sz="1600" b="1" dirty="0">
                <a:solidFill>
                  <a:schemeClr val="accent2"/>
                </a:solidFill>
                <a:latin typeface="Courier New" panose="02070309020205020404" pitchFamily="49" charset="0"/>
                <a:cs typeface="Courier New" panose="02070309020205020404" pitchFamily="49" charset="0"/>
              </a:rPr>
              <a:t>LTWM CTMHLYMRR NR QMHRWTMX IG JPK QWDJ VTMMXPQ GPW CNOM LP PLJMTR YPL IG JPK QWDJ GPW DHY DPMTDM PLJMTR LP XP KJHL GPW KHYL</a:t>
            </a:r>
          </a:p>
        </p:txBody>
      </p:sp>
      <p:sp>
        <p:nvSpPr>
          <p:cNvPr id="14" name="Rectangle 13"/>
          <p:cNvSpPr/>
          <p:nvPr/>
        </p:nvSpPr>
        <p:spPr>
          <a:xfrm>
            <a:off x="7033799" y="3680144"/>
            <a:ext cx="285750" cy="963031"/>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0640850" y="5664080"/>
            <a:ext cx="285750" cy="771389"/>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10926600" y="5664079"/>
            <a:ext cx="285750" cy="771389"/>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7148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grpId="1" nodeType="clickEffect">
                                  <p:stCondLst>
                                    <p:cond delay="0"/>
                                  </p:stCondLst>
                                  <p:childTnLst>
                                    <p:animEffect transition="out" filter="fade">
                                      <p:cBhvr>
                                        <p:cTn id="22" dur="500"/>
                                        <p:tgtEl>
                                          <p:spTgt spid="16"/>
                                        </p:tgtEl>
                                      </p:cBhvr>
                                    </p:animEffect>
                                    <p:set>
                                      <p:cBhvr>
                                        <p:cTn id="23" dur="1" fill="hold">
                                          <p:stCondLst>
                                            <p:cond delay="499"/>
                                          </p:stCondLst>
                                        </p:cTn>
                                        <p:tgtEl>
                                          <p:spTgt spid="16"/>
                                        </p:tgtEl>
                                        <p:attrNameLst>
                                          <p:attrName>style.visibility</p:attrName>
                                        </p:attrNameLst>
                                      </p:cBhvr>
                                      <p:to>
                                        <p:strVal val="hidden"/>
                                      </p:to>
                                    </p:set>
                                  </p:childTnLst>
                                </p:cTn>
                              </p:par>
                              <p:par>
                                <p:cTn id="24" presetID="10" presetClass="exit" presetSubtype="0" fill="hold" grpId="1" nodeType="withEffect">
                                  <p:stCondLst>
                                    <p:cond delay="0"/>
                                  </p:stCondLst>
                                  <p:childTnLst>
                                    <p:animEffect transition="out" filter="fade">
                                      <p:cBhvr>
                                        <p:cTn id="25" dur="500"/>
                                        <p:tgtEl>
                                          <p:spTgt spid="14"/>
                                        </p:tgtEl>
                                      </p:cBhvr>
                                    </p:animEffect>
                                    <p:set>
                                      <p:cBhvr>
                                        <p:cTn id="26" dur="1" fill="hold">
                                          <p:stCondLst>
                                            <p:cond delay="499"/>
                                          </p:stCondLst>
                                        </p:cTn>
                                        <p:tgtEl>
                                          <p:spTgt spid="14"/>
                                        </p:tgtEl>
                                        <p:attrNameLst>
                                          <p:attrName>style.visibility</p:attrName>
                                        </p:attrNameLst>
                                      </p:cBhvr>
                                      <p:to>
                                        <p:strVal val="hidden"/>
                                      </p:to>
                                    </p:set>
                                  </p:childTnLst>
                                </p:cTn>
                              </p:par>
                              <p:par>
                                <p:cTn id="27" presetID="10" presetClass="exit" presetSubtype="0" fill="hold" grpId="1" nodeType="withEffect">
                                  <p:stCondLst>
                                    <p:cond delay="0"/>
                                  </p:stCondLst>
                                  <p:childTnLst>
                                    <p:animEffect transition="out" filter="fade">
                                      <p:cBhvr>
                                        <p:cTn id="28" dur="500"/>
                                        <p:tgtEl>
                                          <p:spTgt spid="17"/>
                                        </p:tgtEl>
                                      </p:cBhvr>
                                    </p:animEffect>
                                    <p:set>
                                      <p:cBhvr>
                                        <p:cTn id="29" dur="1" fill="hold">
                                          <p:stCondLst>
                                            <p:cond delay="499"/>
                                          </p:stCondLst>
                                        </p:cTn>
                                        <p:tgtEl>
                                          <p:spTgt spid="17"/>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500"/>
                                        <p:tgtEl>
                                          <p:spTgt spid="20"/>
                                        </p:tgtEl>
                                      </p:cBhvr>
                                    </p:animEffect>
                                    <p:set>
                                      <p:cBhvr>
                                        <p:cTn id="32"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4" grpId="0" animBg="1"/>
      <p:bldP spid="14" grpId="1" animBg="1"/>
      <p:bldP spid="20" grpId="0" animBg="1"/>
      <p:bldP spid="20" grpId="1" animBg="1"/>
      <p:bldP spid="17" grpId="0" animBg="1"/>
      <p:bldP spid="17" grpId="1"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hart 20">
            <a:extLst/>
          </p:cNvPr>
          <p:cNvGraphicFramePr>
            <a:graphicFrameLocks/>
          </p:cNvGraphicFramePr>
          <p:nvPr>
            <p:extLst>
              <p:ext uri="{D42A27DB-BD31-4B8C-83A1-F6EECF244321}">
                <p14:modId xmlns:p14="http://schemas.microsoft.com/office/powerpoint/2010/main" val="3619591914"/>
              </p:ext>
            </p:extLst>
          </p:nvPr>
        </p:nvGraphicFramePr>
        <p:xfrm>
          <a:off x="4805362" y="4884891"/>
          <a:ext cx="7173515" cy="164947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 name="Chart 14">
            <a:extLst>
              <a:ext uri="{FF2B5EF4-FFF2-40B4-BE49-F238E27FC236}">
                <a16:creationId xmlns:a16="http://schemas.microsoft.com/office/drawing/2014/main" id="{1B736EDA-180B-4CED-86F7-EDC8E777BBCA}"/>
              </a:ext>
            </a:extLst>
          </p:cNvPr>
          <p:cNvGraphicFramePr>
            <a:graphicFrameLocks/>
          </p:cNvGraphicFramePr>
          <p:nvPr>
            <p:extLst/>
          </p:nvPr>
        </p:nvGraphicFramePr>
        <p:xfrm>
          <a:off x="4805362" y="3060520"/>
          <a:ext cx="7173515" cy="171265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pPr algn="r"/>
            <a:r>
              <a:rPr lang="en-US" b="1" dirty="0">
                <a:solidFill>
                  <a:srgbClr val="92D050"/>
                </a:solidFill>
                <a:latin typeface="+mn-lt"/>
              </a:rPr>
              <a:t>Substitution Cipher – Frequency Analysis</a:t>
            </a:r>
            <a:endParaRPr lang="en-US" dirty="0">
              <a:latin typeface="+mn-lt"/>
            </a:endParaRPr>
          </a:p>
        </p:txBody>
      </p:sp>
      <p:graphicFrame>
        <p:nvGraphicFramePr>
          <p:cNvPr id="11" name="Chart 10">
            <a:extLst>
              <a:ext uri="{FF2B5EF4-FFF2-40B4-BE49-F238E27FC236}">
                <a16:creationId xmlns:a16="http://schemas.microsoft.com/office/drawing/2014/main" id="{D3C013C2-2D06-4E0A-BDB7-E3BB4ECA8EFF}"/>
              </a:ext>
            </a:extLst>
          </p:cNvPr>
          <p:cNvGraphicFramePr>
            <a:graphicFrameLocks/>
          </p:cNvGraphicFramePr>
          <p:nvPr>
            <p:extLst/>
          </p:nvPr>
        </p:nvGraphicFramePr>
        <p:xfrm>
          <a:off x="4805363" y="1469108"/>
          <a:ext cx="7173515" cy="1603450"/>
        </p:xfrm>
        <a:graphic>
          <a:graphicData uri="http://schemas.openxmlformats.org/drawingml/2006/chart">
            <c:chart xmlns:c="http://schemas.openxmlformats.org/drawingml/2006/chart" xmlns:r="http://schemas.openxmlformats.org/officeDocument/2006/relationships" r:id="rId4"/>
          </a:graphicData>
        </a:graphic>
      </p:graphicFrame>
      <p:sp>
        <p:nvSpPr>
          <p:cNvPr id="16" name="Rectangle 15"/>
          <p:cNvSpPr/>
          <p:nvPr/>
        </p:nvSpPr>
        <p:spPr>
          <a:xfrm>
            <a:off x="7327778" y="1795531"/>
            <a:ext cx="285750" cy="1139309"/>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94610" y="5033773"/>
            <a:ext cx="4244078" cy="1077218"/>
          </a:xfrm>
          <a:prstGeom prst="rect">
            <a:avLst/>
          </a:prstGeom>
        </p:spPr>
        <p:txBody>
          <a:bodyPr wrap="square">
            <a:spAutoFit/>
          </a:bodyPr>
          <a:lstStyle/>
          <a:p>
            <a:r>
              <a:rPr lang="en-US" sz="1600" b="1" dirty="0">
                <a:solidFill>
                  <a:schemeClr val="accent2"/>
                </a:solidFill>
                <a:latin typeface="Courier New" panose="02070309020205020404" pitchFamily="49" charset="0"/>
                <a:cs typeface="Courier New" panose="02070309020205020404" pitchFamily="49" charset="0"/>
              </a:rPr>
              <a:t>%TW0 CTM(2)*3# N3 Q0(RWT0X IG 5PK QWDJ VT0MXPQ G1W CNOM 2P P%5MT3 !PL IG ^1K QWDJ GPW D() D1MTD0 125*T# %1 XP KJ(2 GPW KH!L</a:t>
            </a:r>
          </a:p>
        </p:txBody>
      </p:sp>
      <p:sp>
        <p:nvSpPr>
          <p:cNvPr id="12" name="Rectangle 11"/>
          <p:cNvSpPr/>
          <p:nvPr/>
        </p:nvSpPr>
        <p:spPr>
          <a:xfrm>
            <a:off x="494610" y="1795531"/>
            <a:ext cx="4244078" cy="1077218"/>
          </a:xfrm>
          <a:prstGeom prst="rect">
            <a:avLst/>
          </a:prstGeom>
        </p:spPr>
        <p:txBody>
          <a:bodyPr wrap="square">
            <a:spAutoFit/>
          </a:bodyPr>
          <a:lstStyle/>
          <a:p>
            <a:r>
              <a:rPr lang="en-US" sz="1600" b="1" dirty="0">
                <a:solidFill>
                  <a:srgbClr val="FFFF00"/>
                </a:solidFill>
                <a:latin typeface="Courier New" panose="02070309020205020404" pitchFamily="49" charset="0"/>
                <a:cs typeface="Courier New" panose="02070309020205020404" pitchFamily="49" charset="0"/>
              </a:rPr>
              <a:t>TRUE GREATNESS IS MEASURED BY HOW MUCH FREEDOM YOU GIVE TO OTHERS NOT BY HOW MUCH YOU CAN COERCE OTHERS TO DO WHAT YOU WANT</a:t>
            </a:r>
          </a:p>
        </p:txBody>
      </p:sp>
      <p:sp>
        <p:nvSpPr>
          <p:cNvPr id="13" name="Rectangle 12"/>
          <p:cNvSpPr/>
          <p:nvPr/>
        </p:nvSpPr>
        <p:spPr>
          <a:xfrm>
            <a:off x="494610" y="3310262"/>
            <a:ext cx="4244078" cy="1077218"/>
          </a:xfrm>
          <a:prstGeom prst="rect">
            <a:avLst/>
          </a:prstGeom>
        </p:spPr>
        <p:txBody>
          <a:bodyPr wrap="square">
            <a:spAutoFit/>
          </a:bodyPr>
          <a:lstStyle/>
          <a:p>
            <a:r>
              <a:rPr lang="en-US" sz="1600" b="1" dirty="0">
                <a:solidFill>
                  <a:schemeClr val="accent2"/>
                </a:solidFill>
                <a:latin typeface="Courier New" panose="02070309020205020404" pitchFamily="49" charset="0"/>
                <a:cs typeface="Courier New" panose="02070309020205020404" pitchFamily="49" charset="0"/>
              </a:rPr>
              <a:t>LTWM CTMHLYMRR NR QMHRWTMX IG JPK QWDJ VTMMXPQ GPW CNOM LP PLJMTR YPL IG JPK QWDJ GPW DHY DPMTDM PLJMTR LP XP KJHL GPW KHYL</a:t>
            </a:r>
          </a:p>
        </p:txBody>
      </p:sp>
      <p:sp>
        <p:nvSpPr>
          <p:cNvPr id="20" name="Rectangle 19"/>
          <p:cNvSpPr/>
          <p:nvPr/>
        </p:nvSpPr>
        <p:spPr>
          <a:xfrm>
            <a:off x="7325605" y="5404062"/>
            <a:ext cx="285750" cy="1031406"/>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10038207" y="5664079"/>
            <a:ext cx="285750" cy="771389"/>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8836609" y="3427917"/>
            <a:ext cx="285750" cy="1291427"/>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7328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animBg="1"/>
      <p:bldP spid="17" grpId="0" animBg="1"/>
      <p:bldP spid="19"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a:solidFill>
                  <a:srgbClr val="92D050"/>
                </a:solidFill>
                <a:latin typeface="+mn-lt"/>
              </a:rPr>
              <a:t>Zodiac Killer – Biographical Information</a:t>
            </a:r>
            <a:endParaRPr lang="en-US" dirty="0">
              <a:latin typeface="+mn-lt"/>
            </a:endParaRPr>
          </a:p>
        </p:txBody>
      </p:sp>
      <p:sp>
        <p:nvSpPr>
          <p:cNvPr id="3" name="Content Placeholder 2"/>
          <p:cNvSpPr>
            <a:spLocks noGrp="1"/>
          </p:cNvSpPr>
          <p:nvPr>
            <p:ph idx="1"/>
          </p:nvPr>
        </p:nvSpPr>
        <p:spPr>
          <a:xfrm>
            <a:off x="838200" y="1825625"/>
            <a:ext cx="10515600" cy="4351338"/>
          </a:xfrm>
          <a:ln>
            <a:noFill/>
          </a:ln>
        </p:spPr>
        <p:txBody>
          <a:bodyPr>
            <a:normAutofit lnSpcReduction="10000"/>
          </a:bodyPr>
          <a:lstStyle/>
          <a:p>
            <a:r>
              <a:rPr lang="en-US" dirty="0">
                <a:solidFill>
                  <a:srgbClr val="FFC000"/>
                </a:solidFill>
              </a:rPr>
              <a:t>Zodiac Killer</a:t>
            </a:r>
          </a:p>
          <a:p>
            <a:pPr lvl="1"/>
            <a:r>
              <a:rPr lang="en-US" dirty="0">
                <a:solidFill>
                  <a:srgbClr val="FFC000"/>
                </a:solidFill>
              </a:rPr>
              <a:t>Active Late 1960s – Early 1970s</a:t>
            </a:r>
          </a:p>
          <a:p>
            <a:pPr lvl="1"/>
            <a:r>
              <a:rPr lang="en-US" dirty="0">
                <a:solidFill>
                  <a:srgbClr val="FFC000"/>
                </a:solidFill>
              </a:rPr>
              <a:t>Northern California</a:t>
            </a:r>
          </a:p>
          <a:p>
            <a:r>
              <a:rPr lang="en-US" dirty="0">
                <a:solidFill>
                  <a:srgbClr val="FFC000"/>
                </a:solidFill>
              </a:rPr>
              <a:t>Victims</a:t>
            </a:r>
          </a:p>
          <a:p>
            <a:pPr lvl="1"/>
            <a:r>
              <a:rPr lang="en-US" dirty="0">
                <a:solidFill>
                  <a:srgbClr val="FFC000"/>
                </a:solidFill>
              </a:rPr>
              <a:t>Confirmed 5 Murders – 2 Attacked But Escaped</a:t>
            </a:r>
          </a:p>
          <a:p>
            <a:pPr lvl="1"/>
            <a:r>
              <a:rPr lang="en-US" dirty="0">
                <a:solidFill>
                  <a:srgbClr val="FFC000"/>
                </a:solidFill>
              </a:rPr>
              <a:t>Claimed 37 Murders</a:t>
            </a:r>
          </a:p>
          <a:p>
            <a:r>
              <a:rPr lang="en-US" dirty="0">
                <a:solidFill>
                  <a:srgbClr val="FFC000"/>
                </a:solidFill>
              </a:rPr>
              <a:t>Investigated By</a:t>
            </a:r>
          </a:p>
          <a:p>
            <a:pPr lvl="1"/>
            <a:r>
              <a:rPr lang="en-US" dirty="0">
                <a:solidFill>
                  <a:srgbClr val="FFC000"/>
                </a:solidFill>
              </a:rPr>
              <a:t>San Francisco Police Department</a:t>
            </a:r>
          </a:p>
          <a:p>
            <a:pPr lvl="1"/>
            <a:r>
              <a:rPr lang="en-US" dirty="0">
                <a:solidFill>
                  <a:srgbClr val="FFC000"/>
                </a:solidFill>
              </a:rPr>
              <a:t>United States Navy</a:t>
            </a:r>
          </a:p>
          <a:p>
            <a:pPr lvl="1"/>
            <a:r>
              <a:rPr lang="en-US" dirty="0">
                <a:solidFill>
                  <a:srgbClr val="FFC000"/>
                </a:solidFill>
              </a:rPr>
              <a:t>Federal Bureau of Investigation</a:t>
            </a:r>
          </a:p>
          <a:p>
            <a:pPr lvl="1"/>
            <a:r>
              <a:rPr lang="en-US" dirty="0">
                <a:solidFill>
                  <a:srgbClr val="FFC000"/>
                </a:solidFill>
              </a:rPr>
              <a:t>Fun Loving Amateur Cryptographers!</a:t>
            </a:r>
          </a:p>
        </p:txBody>
      </p:sp>
      <p:pic>
        <p:nvPicPr>
          <p:cNvPr id="1026" name="Picture 2" descr="https://upload.wikimedia.org/wikipedia/commons/thumb/f/f4/Zodiac_Killer_symbol.svg/107px-Zodiac_Killer_symbol.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5065" y="1690688"/>
            <a:ext cx="1361901" cy="1120068"/>
          </a:xfrm>
          <a:prstGeom prst="rect">
            <a:avLst/>
          </a:prstGeom>
          <a:solidFill>
            <a:srgbClr val="FFFFFF">
              <a:shade val="85000"/>
            </a:srgbClr>
          </a:solidFill>
          <a:ln w="190500" cap="rnd">
            <a:no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sp>
        <p:nvSpPr>
          <p:cNvPr id="4" name="TextBox 3"/>
          <p:cNvSpPr txBox="1"/>
          <p:nvPr/>
        </p:nvSpPr>
        <p:spPr>
          <a:xfrm>
            <a:off x="6329727" y="2810756"/>
            <a:ext cx="917239" cy="307777"/>
          </a:xfrm>
          <a:prstGeom prst="rect">
            <a:avLst/>
          </a:prstGeom>
          <a:noFill/>
        </p:spPr>
        <p:txBody>
          <a:bodyPr wrap="none" rtlCol="0">
            <a:spAutoFit/>
          </a:bodyPr>
          <a:lstStyle/>
          <a:p>
            <a:r>
              <a:rPr lang="en-US" sz="1400" dirty="0">
                <a:solidFill>
                  <a:srgbClr val="00B0F0"/>
                </a:solidFill>
              </a:rPr>
              <a:t>Wikipedia</a:t>
            </a:r>
          </a:p>
        </p:txBody>
      </p:sp>
      <p:pic>
        <p:nvPicPr>
          <p:cNvPr id="8" name="Picture 7"/>
          <p:cNvPicPr>
            <a:picLocks noChangeAspect="1"/>
          </p:cNvPicPr>
          <p:nvPr/>
        </p:nvPicPr>
        <p:blipFill>
          <a:blip r:embed="rId3"/>
          <a:stretch>
            <a:fillRect/>
          </a:stretch>
        </p:blipFill>
        <p:spPr>
          <a:xfrm>
            <a:off x="7842670" y="1683717"/>
            <a:ext cx="3541466" cy="2317577"/>
          </a:xfrm>
          <a:prstGeom prst="rect">
            <a:avLst/>
          </a:prstGeom>
        </p:spPr>
      </p:pic>
      <p:sp>
        <p:nvSpPr>
          <p:cNvPr id="10" name="TextBox 9"/>
          <p:cNvSpPr txBox="1"/>
          <p:nvPr/>
        </p:nvSpPr>
        <p:spPr>
          <a:xfrm>
            <a:off x="10109107" y="3982342"/>
            <a:ext cx="1275029" cy="307777"/>
          </a:xfrm>
          <a:prstGeom prst="rect">
            <a:avLst/>
          </a:prstGeom>
          <a:noFill/>
        </p:spPr>
        <p:txBody>
          <a:bodyPr wrap="square" rtlCol="0">
            <a:spAutoFit/>
          </a:bodyPr>
          <a:lstStyle/>
          <a:p>
            <a:r>
              <a:rPr lang="en-US" sz="1400" dirty="0">
                <a:solidFill>
                  <a:srgbClr val="00B0F0"/>
                </a:solidFill>
              </a:rPr>
              <a:t>aftermath.com</a:t>
            </a:r>
          </a:p>
        </p:txBody>
      </p:sp>
      <p:pic>
        <p:nvPicPr>
          <p:cNvPr id="1034" name="Picture 10" descr="Image result for revenge of the nerd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29830" y="4212345"/>
            <a:ext cx="3154897" cy="2099747"/>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8369081" y="6327200"/>
            <a:ext cx="1740026" cy="307777"/>
          </a:xfrm>
          <a:prstGeom prst="rect">
            <a:avLst/>
          </a:prstGeom>
          <a:noFill/>
        </p:spPr>
        <p:txBody>
          <a:bodyPr wrap="square" rtlCol="0">
            <a:spAutoFit/>
          </a:bodyPr>
          <a:lstStyle/>
          <a:p>
            <a:r>
              <a:rPr lang="en-US" sz="1400" dirty="0">
                <a:solidFill>
                  <a:srgbClr val="00B0F0"/>
                </a:solidFill>
              </a:rPr>
              <a:t>Revenge of the Nerds</a:t>
            </a:r>
          </a:p>
        </p:txBody>
      </p:sp>
    </p:spTree>
    <p:extLst>
      <p:ext uri="{BB962C8B-B14F-4D97-AF65-F5344CB8AC3E}">
        <p14:creationId xmlns:p14="http://schemas.microsoft.com/office/powerpoint/2010/main" val="990620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anim calcmode="lin" valueType="num">
                                      <p:cBhvr>
                                        <p:cTn id="2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anim calcmode="lin" valueType="num">
                                      <p:cBhvr>
                                        <p:cTn id="2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500"/>
                                        <p:tgtEl>
                                          <p:spTgt spid="3">
                                            <p:txEl>
                                              <p:pRg st="3" end="3"/>
                                            </p:txEl>
                                          </p:spTgt>
                                        </p:tgtEl>
                                      </p:cBhvr>
                                    </p:animEffect>
                                    <p:anim calcmode="lin" valueType="num">
                                      <p:cBhvr>
                                        <p:cTn id="3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6" dur="5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Effect transition="in" filter="fade">
                                      <p:cBhvr>
                                        <p:cTn id="41" dur="500"/>
                                        <p:tgtEl>
                                          <p:spTgt spid="3">
                                            <p:txEl>
                                              <p:pRg st="4" end="4"/>
                                            </p:txEl>
                                          </p:spTgt>
                                        </p:tgtEl>
                                      </p:cBhvr>
                                    </p:animEffect>
                                    <p:anim calcmode="lin" valueType="num">
                                      <p:cBhvr>
                                        <p:cTn id="4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3"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3">
                                            <p:txEl>
                                              <p:pRg st="5" end="5"/>
                                            </p:txEl>
                                          </p:spTgt>
                                        </p:tgtEl>
                                        <p:attrNameLst>
                                          <p:attrName>style.visibility</p:attrName>
                                        </p:attrNameLst>
                                      </p:cBhvr>
                                      <p:to>
                                        <p:strVal val="visible"/>
                                      </p:to>
                                    </p:set>
                                    <p:animEffect transition="in" filter="fade">
                                      <p:cBhvr>
                                        <p:cTn id="48" dur="500"/>
                                        <p:tgtEl>
                                          <p:spTgt spid="3">
                                            <p:txEl>
                                              <p:pRg st="5" end="5"/>
                                            </p:txEl>
                                          </p:spTgt>
                                        </p:tgtEl>
                                      </p:cBhvr>
                                    </p:animEffect>
                                    <p:anim calcmode="lin" valueType="num">
                                      <p:cBhvr>
                                        <p:cTn id="4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0" dur="5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Effect transition="in" filter="fade">
                                      <p:cBhvr>
                                        <p:cTn id="55" dur="500"/>
                                        <p:tgtEl>
                                          <p:spTgt spid="3">
                                            <p:txEl>
                                              <p:pRg st="6" end="6"/>
                                            </p:txEl>
                                          </p:spTgt>
                                        </p:tgtEl>
                                      </p:cBhvr>
                                    </p:animEffect>
                                    <p:anim calcmode="lin" valueType="num">
                                      <p:cBhvr>
                                        <p:cTn id="56"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7" dur="500" fill="hold"/>
                                        <p:tgtEl>
                                          <p:spTgt spid="3">
                                            <p:txEl>
                                              <p:pRg st="6" end="6"/>
                                            </p:txEl>
                                          </p:spTgt>
                                        </p:tgtEl>
                                        <p:attrNameLst>
                                          <p:attrName>ppt_y</p:attrName>
                                        </p:attrNameLst>
                                      </p:cBhvr>
                                      <p:tavLst>
                                        <p:tav tm="0">
                                          <p:val>
                                            <p:strVal val="#ppt_y+.1"/>
                                          </p:val>
                                        </p:tav>
                                        <p:tav tm="100000">
                                          <p:val>
                                            <p:strVal val="#ppt_y"/>
                                          </p:val>
                                        </p:tav>
                                      </p:tavLst>
                                    </p:anim>
                                  </p:childTnLst>
                                </p:cTn>
                              </p:par>
                              <p:par>
                                <p:cTn id="58" presetID="10" presetClass="entr" presetSubtype="0" fill="hold" nodeType="with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fade">
                                      <p:cBhvr>
                                        <p:cTn id="60" dur="500"/>
                                        <p:tgtEl>
                                          <p:spTgt spid="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fade">
                                      <p:cBhvr>
                                        <p:cTn id="63" dur="500"/>
                                        <p:tgtEl>
                                          <p:spTgt spid="10"/>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3">
                                            <p:txEl>
                                              <p:pRg st="7" end="7"/>
                                            </p:txEl>
                                          </p:spTgt>
                                        </p:tgtEl>
                                        <p:attrNameLst>
                                          <p:attrName>style.visibility</p:attrName>
                                        </p:attrNameLst>
                                      </p:cBhvr>
                                      <p:to>
                                        <p:strVal val="visible"/>
                                      </p:to>
                                    </p:set>
                                    <p:animEffect transition="in" filter="fade">
                                      <p:cBhvr>
                                        <p:cTn id="68" dur="500"/>
                                        <p:tgtEl>
                                          <p:spTgt spid="3">
                                            <p:txEl>
                                              <p:pRg st="7" end="7"/>
                                            </p:txEl>
                                          </p:spTgt>
                                        </p:tgtEl>
                                      </p:cBhvr>
                                    </p:animEffect>
                                    <p:anim calcmode="lin" valueType="num">
                                      <p:cBhvr>
                                        <p:cTn id="6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70" dur="5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3">
                                            <p:txEl>
                                              <p:pRg st="8" end="8"/>
                                            </p:txEl>
                                          </p:spTgt>
                                        </p:tgtEl>
                                        <p:attrNameLst>
                                          <p:attrName>style.visibility</p:attrName>
                                        </p:attrNameLst>
                                      </p:cBhvr>
                                      <p:to>
                                        <p:strVal val="visible"/>
                                      </p:to>
                                    </p:set>
                                    <p:animEffect transition="in" filter="fade">
                                      <p:cBhvr>
                                        <p:cTn id="75" dur="500"/>
                                        <p:tgtEl>
                                          <p:spTgt spid="3">
                                            <p:txEl>
                                              <p:pRg st="8" end="8"/>
                                            </p:txEl>
                                          </p:spTgt>
                                        </p:tgtEl>
                                      </p:cBhvr>
                                    </p:animEffect>
                                    <p:anim calcmode="lin" valueType="num">
                                      <p:cBhvr>
                                        <p:cTn id="76"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77" dur="5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grpId="0" nodeType="clickEffect">
                                  <p:stCondLst>
                                    <p:cond delay="0"/>
                                  </p:stCondLst>
                                  <p:childTnLst>
                                    <p:set>
                                      <p:cBhvr>
                                        <p:cTn id="81" dur="1" fill="hold">
                                          <p:stCondLst>
                                            <p:cond delay="0"/>
                                          </p:stCondLst>
                                        </p:cTn>
                                        <p:tgtEl>
                                          <p:spTgt spid="3">
                                            <p:txEl>
                                              <p:pRg st="9" end="9"/>
                                            </p:txEl>
                                          </p:spTgt>
                                        </p:tgtEl>
                                        <p:attrNameLst>
                                          <p:attrName>style.visibility</p:attrName>
                                        </p:attrNameLst>
                                      </p:cBhvr>
                                      <p:to>
                                        <p:strVal val="visible"/>
                                      </p:to>
                                    </p:set>
                                    <p:animEffect transition="in" filter="fade">
                                      <p:cBhvr>
                                        <p:cTn id="82" dur="500"/>
                                        <p:tgtEl>
                                          <p:spTgt spid="3">
                                            <p:txEl>
                                              <p:pRg st="9" end="9"/>
                                            </p:txEl>
                                          </p:spTgt>
                                        </p:tgtEl>
                                      </p:cBhvr>
                                    </p:animEffect>
                                    <p:anim calcmode="lin" valueType="num">
                                      <p:cBhvr>
                                        <p:cTn id="8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84" dur="5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grpId="0" nodeType="clickEffect">
                                  <p:stCondLst>
                                    <p:cond delay="0"/>
                                  </p:stCondLst>
                                  <p:childTnLst>
                                    <p:set>
                                      <p:cBhvr>
                                        <p:cTn id="88" dur="1" fill="hold">
                                          <p:stCondLst>
                                            <p:cond delay="0"/>
                                          </p:stCondLst>
                                        </p:cTn>
                                        <p:tgtEl>
                                          <p:spTgt spid="3">
                                            <p:txEl>
                                              <p:pRg st="10" end="10"/>
                                            </p:txEl>
                                          </p:spTgt>
                                        </p:tgtEl>
                                        <p:attrNameLst>
                                          <p:attrName>style.visibility</p:attrName>
                                        </p:attrNameLst>
                                      </p:cBhvr>
                                      <p:to>
                                        <p:strVal val="visible"/>
                                      </p:to>
                                    </p:set>
                                    <p:animEffect transition="in" filter="fade">
                                      <p:cBhvr>
                                        <p:cTn id="89" dur="500"/>
                                        <p:tgtEl>
                                          <p:spTgt spid="3">
                                            <p:txEl>
                                              <p:pRg st="10" end="10"/>
                                            </p:txEl>
                                          </p:spTgt>
                                        </p:tgtEl>
                                      </p:cBhvr>
                                    </p:animEffect>
                                    <p:anim calcmode="lin" valueType="num">
                                      <p:cBhvr>
                                        <p:cTn id="90"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91" dur="500" fill="hold"/>
                                        <p:tgtEl>
                                          <p:spTgt spid="3">
                                            <p:txEl>
                                              <p:pRg st="10" end="10"/>
                                            </p:txEl>
                                          </p:spTgt>
                                        </p:tgtEl>
                                        <p:attrNameLst>
                                          <p:attrName>ppt_y</p:attrName>
                                        </p:attrNameLst>
                                      </p:cBhvr>
                                      <p:tavLst>
                                        <p:tav tm="0">
                                          <p:val>
                                            <p:strVal val="#ppt_y+.1"/>
                                          </p:val>
                                        </p:tav>
                                        <p:tav tm="100000">
                                          <p:val>
                                            <p:strVal val="#ppt_y"/>
                                          </p:val>
                                        </p:tav>
                                      </p:tavLst>
                                    </p:anim>
                                  </p:childTnLst>
                                </p:cTn>
                              </p:par>
                              <p:par>
                                <p:cTn id="92" presetID="10" presetClass="entr" presetSubtype="0" fill="hold" nodeType="withEffect">
                                  <p:stCondLst>
                                    <p:cond delay="0"/>
                                  </p:stCondLst>
                                  <p:childTnLst>
                                    <p:set>
                                      <p:cBhvr>
                                        <p:cTn id="93" dur="1" fill="hold">
                                          <p:stCondLst>
                                            <p:cond delay="0"/>
                                          </p:stCondLst>
                                        </p:cTn>
                                        <p:tgtEl>
                                          <p:spTgt spid="1034"/>
                                        </p:tgtEl>
                                        <p:attrNameLst>
                                          <p:attrName>style.visibility</p:attrName>
                                        </p:attrNameLst>
                                      </p:cBhvr>
                                      <p:to>
                                        <p:strVal val="visible"/>
                                      </p:to>
                                    </p:set>
                                    <p:animEffect transition="in" filter="fade">
                                      <p:cBhvr>
                                        <p:cTn id="94" dur="500"/>
                                        <p:tgtEl>
                                          <p:spTgt spid="1034"/>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12"/>
                                        </p:tgtEl>
                                        <p:attrNameLst>
                                          <p:attrName>style.visibility</p:attrName>
                                        </p:attrNameLst>
                                      </p:cBhvr>
                                      <p:to>
                                        <p:strVal val="visible"/>
                                      </p:to>
                                    </p:set>
                                    <p:animEffect transition="in" filter="fade">
                                      <p:cBhvr>
                                        <p:cTn id="9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P spid="10" grpId="0"/>
      <p:bldP spid="1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http://zodiackillerciphers.com/wiki/images/d/da/33.jpg"/>
          <p:cNvPicPr>
            <a:picLocks noChangeAspect="1" noChangeArrowheads="1"/>
          </p:cNvPicPr>
          <p:nvPr/>
        </p:nvPicPr>
        <p:blipFill rotWithShape="1">
          <a:blip r:embed="rId2">
            <a:extLst>
              <a:ext uri="{28A0092B-C50C-407E-A947-70E740481C1C}">
                <a14:useLocalDpi xmlns:a14="http://schemas.microsoft.com/office/drawing/2010/main" val="0"/>
              </a:ext>
            </a:extLst>
          </a:blip>
          <a:srcRect l="28161" t="60095" r="12726" b="18293"/>
          <a:stretch/>
        </p:blipFill>
        <p:spPr bwMode="auto">
          <a:xfrm>
            <a:off x="8289803" y="4615342"/>
            <a:ext cx="3573967" cy="180279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pPr algn="r"/>
            <a:r>
              <a:rPr lang="en-US" b="1" dirty="0">
                <a:solidFill>
                  <a:srgbClr val="92D050"/>
                </a:solidFill>
                <a:latin typeface="+mn-lt"/>
              </a:rPr>
              <a:t>Zodiac Killer – History of Z408 Cipher</a:t>
            </a:r>
            <a:endParaRPr lang="en-US" dirty="0">
              <a:latin typeface="+mn-lt"/>
            </a:endParaRPr>
          </a:p>
        </p:txBody>
      </p:sp>
      <p:sp>
        <p:nvSpPr>
          <p:cNvPr id="12" name="TextBox 11"/>
          <p:cNvSpPr txBox="1"/>
          <p:nvPr/>
        </p:nvSpPr>
        <p:spPr>
          <a:xfrm>
            <a:off x="9988104" y="6431809"/>
            <a:ext cx="1875666" cy="307777"/>
          </a:xfrm>
          <a:prstGeom prst="rect">
            <a:avLst/>
          </a:prstGeom>
          <a:noFill/>
        </p:spPr>
        <p:txBody>
          <a:bodyPr wrap="square" rtlCol="0">
            <a:spAutoFit/>
          </a:bodyPr>
          <a:lstStyle/>
          <a:p>
            <a:r>
              <a:rPr lang="en-US" sz="1400" dirty="0">
                <a:solidFill>
                  <a:srgbClr val="00B0F0"/>
                </a:solidFill>
              </a:rPr>
              <a:t>zodiackillerciphers.com</a:t>
            </a:r>
          </a:p>
        </p:txBody>
      </p:sp>
      <p:pic>
        <p:nvPicPr>
          <p:cNvPr id="2050" name="Picture 2" descr="http://zodiackillerciphers.com/wiki/images/d/da/33.jpg"/>
          <p:cNvPicPr>
            <a:picLocks noChangeAspect="1" noChangeArrowheads="1"/>
          </p:cNvPicPr>
          <p:nvPr/>
        </p:nvPicPr>
        <p:blipFill rotWithShape="1">
          <a:blip r:embed="rId2">
            <a:extLst>
              <a:ext uri="{28A0092B-C50C-407E-A947-70E740481C1C}">
                <a14:useLocalDpi xmlns:a14="http://schemas.microsoft.com/office/drawing/2010/main" val="0"/>
              </a:ext>
            </a:extLst>
          </a:blip>
          <a:srcRect l="28335" t="7646" r="11157" b="70616"/>
          <a:stretch/>
        </p:blipFill>
        <p:spPr bwMode="auto">
          <a:xfrm>
            <a:off x="265157" y="4615342"/>
            <a:ext cx="3637040" cy="180279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zodiackillerciphers.com/wiki/images/d/da/33.jpg"/>
          <p:cNvPicPr>
            <a:picLocks noChangeAspect="1" noChangeArrowheads="1"/>
          </p:cNvPicPr>
          <p:nvPr/>
        </p:nvPicPr>
        <p:blipFill rotWithShape="1">
          <a:blip r:embed="rId2">
            <a:extLst>
              <a:ext uri="{28A0092B-C50C-407E-A947-70E740481C1C}">
                <a14:useLocalDpi xmlns:a14="http://schemas.microsoft.com/office/drawing/2010/main" val="0"/>
              </a:ext>
            </a:extLst>
          </a:blip>
          <a:srcRect l="28160" t="34313" r="11854" b="44707"/>
          <a:stretch/>
        </p:blipFill>
        <p:spPr bwMode="auto">
          <a:xfrm>
            <a:off x="4272942" y="4615342"/>
            <a:ext cx="3646116" cy="1759462"/>
          </a:xfrm>
          <a:prstGeom prst="rect">
            <a:avLst/>
          </a:prstGeom>
          <a:noFill/>
          <a:extLst>
            <a:ext uri="{909E8E84-426E-40DD-AFC4-6F175D3DCCD1}">
              <a14:hiddenFill xmlns:a14="http://schemas.microsoft.com/office/drawing/2010/main">
                <a:solidFill>
                  <a:srgbClr val="FFFFFF"/>
                </a:solidFill>
              </a14:hiddenFill>
            </a:ext>
          </a:extLst>
        </p:spPr>
      </p:pic>
      <p:sp>
        <p:nvSpPr>
          <p:cNvPr id="13" name="Content Placeholder 2"/>
          <p:cNvSpPr txBox="1">
            <a:spLocks/>
          </p:cNvSpPr>
          <p:nvPr/>
        </p:nvSpPr>
        <p:spPr>
          <a:xfrm>
            <a:off x="838200" y="1690688"/>
            <a:ext cx="10515600" cy="1810307"/>
          </a:xfrm>
          <a:prstGeom prst="rect">
            <a:avLst/>
          </a:prstGeom>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FFC000"/>
                </a:solidFill>
              </a:rPr>
              <a:t>August 1</a:t>
            </a:r>
            <a:r>
              <a:rPr lang="en-US" baseline="30000" dirty="0">
                <a:solidFill>
                  <a:srgbClr val="FFC000"/>
                </a:solidFill>
              </a:rPr>
              <a:t>st</a:t>
            </a:r>
            <a:r>
              <a:rPr lang="en-US" dirty="0">
                <a:solidFill>
                  <a:srgbClr val="FFC000"/>
                </a:solidFill>
              </a:rPr>
              <a:t> 1969 - 3 Letters Were Received By Major Newspapers</a:t>
            </a:r>
          </a:p>
          <a:p>
            <a:pPr lvl="1"/>
            <a:r>
              <a:rPr lang="en-US" dirty="0">
                <a:solidFill>
                  <a:srgbClr val="FFC000"/>
                </a:solidFill>
              </a:rPr>
              <a:t>Vallejo Times Herald</a:t>
            </a:r>
          </a:p>
          <a:p>
            <a:pPr lvl="1"/>
            <a:r>
              <a:rPr lang="en-US" dirty="0">
                <a:solidFill>
                  <a:srgbClr val="FFC000"/>
                </a:solidFill>
              </a:rPr>
              <a:t>The San Francisco Examiner</a:t>
            </a:r>
          </a:p>
          <a:p>
            <a:pPr lvl="1"/>
            <a:r>
              <a:rPr lang="en-US" dirty="0">
                <a:solidFill>
                  <a:srgbClr val="FFC000"/>
                </a:solidFill>
              </a:rPr>
              <a:t>San Francisco Chronicle</a:t>
            </a:r>
          </a:p>
        </p:txBody>
      </p:sp>
    </p:spTree>
    <p:extLst>
      <p:ext uri="{BB962C8B-B14F-4D97-AF65-F5344CB8AC3E}">
        <p14:creationId xmlns:p14="http://schemas.microsoft.com/office/powerpoint/2010/main" val="3865301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anim calcmode="lin" valueType="num">
                                      <p:cBhvr>
                                        <p:cTn id="8"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xEl>
                                              <p:pRg st="1" end="1"/>
                                            </p:txEl>
                                          </p:spTgt>
                                        </p:tgtEl>
                                        <p:attrNameLst>
                                          <p:attrName>style.visibility</p:attrName>
                                        </p:attrNameLst>
                                      </p:cBhvr>
                                      <p:to>
                                        <p:strVal val="visible"/>
                                      </p:to>
                                    </p:set>
                                    <p:animEffect transition="in" filter="fade">
                                      <p:cBhvr>
                                        <p:cTn id="14" dur="500"/>
                                        <p:tgtEl>
                                          <p:spTgt spid="13">
                                            <p:txEl>
                                              <p:pRg st="1" end="1"/>
                                            </p:txEl>
                                          </p:spTgt>
                                        </p:tgtEl>
                                      </p:cBhvr>
                                    </p:animEffect>
                                    <p:anim calcmode="lin" valueType="num">
                                      <p:cBhvr>
                                        <p:cTn id="15"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13">
                                            <p:txEl>
                                              <p:pRg st="1" end="1"/>
                                            </p:txEl>
                                          </p:spTgt>
                                        </p:tgtEl>
                                        <p:attrNameLst>
                                          <p:attrName>ppt_y</p:attrName>
                                        </p:attrNameLst>
                                      </p:cBhvr>
                                      <p:tavLst>
                                        <p:tav tm="0">
                                          <p:val>
                                            <p:strVal val="#ppt_y+.1"/>
                                          </p:val>
                                        </p:tav>
                                        <p:tav tm="100000">
                                          <p:val>
                                            <p:strVal val="#ppt_y"/>
                                          </p:val>
                                        </p:tav>
                                      </p:tavLst>
                                    </p:anim>
                                  </p:childTnLst>
                                </p:cTn>
                              </p:par>
                              <p:par>
                                <p:cTn id="17" presetID="10" presetClass="entr" presetSubtype="0" fill="hold" nodeType="withEffect">
                                  <p:stCondLst>
                                    <p:cond delay="0"/>
                                  </p:stCondLst>
                                  <p:childTnLst>
                                    <p:set>
                                      <p:cBhvr>
                                        <p:cTn id="18" dur="1" fill="hold">
                                          <p:stCondLst>
                                            <p:cond delay="0"/>
                                          </p:stCondLst>
                                        </p:cTn>
                                        <p:tgtEl>
                                          <p:spTgt spid="2050"/>
                                        </p:tgtEl>
                                        <p:attrNameLst>
                                          <p:attrName>style.visibility</p:attrName>
                                        </p:attrNameLst>
                                      </p:cBhvr>
                                      <p:to>
                                        <p:strVal val="visible"/>
                                      </p:to>
                                    </p:set>
                                    <p:animEffect transition="in" filter="fade">
                                      <p:cBhvr>
                                        <p:cTn id="19" dur="500"/>
                                        <p:tgtEl>
                                          <p:spTgt spid="2050"/>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3">
                                            <p:txEl>
                                              <p:pRg st="2" end="2"/>
                                            </p:txEl>
                                          </p:spTgt>
                                        </p:tgtEl>
                                        <p:attrNameLst>
                                          <p:attrName>style.visibility</p:attrName>
                                        </p:attrNameLst>
                                      </p:cBhvr>
                                      <p:to>
                                        <p:strVal val="visible"/>
                                      </p:to>
                                    </p:set>
                                    <p:animEffect transition="in" filter="fade">
                                      <p:cBhvr>
                                        <p:cTn id="24" dur="500"/>
                                        <p:tgtEl>
                                          <p:spTgt spid="13">
                                            <p:txEl>
                                              <p:pRg st="2" end="2"/>
                                            </p:txEl>
                                          </p:spTgt>
                                        </p:tgtEl>
                                      </p:cBhvr>
                                    </p:animEffect>
                                    <p:anim calcmode="lin" valueType="num">
                                      <p:cBhvr>
                                        <p:cTn id="25" dur="5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13">
                                            <p:txEl>
                                              <p:pRg st="2" end="2"/>
                                            </p:txEl>
                                          </p:spTgt>
                                        </p:tgtEl>
                                        <p:attrNameLst>
                                          <p:attrName>ppt_y</p:attrName>
                                        </p:attrNameLst>
                                      </p:cBhvr>
                                      <p:tavLst>
                                        <p:tav tm="0">
                                          <p:val>
                                            <p:strVal val="#ppt_y+.1"/>
                                          </p:val>
                                        </p:tav>
                                        <p:tav tm="100000">
                                          <p:val>
                                            <p:strVal val="#ppt_y"/>
                                          </p:val>
                                        </p:tav>
                                      </p:tavLst>
                                    </p:anim>
                                  </p:childTnLst>
                                </p:cTn>
                              </p:par>
                              <p:par>
                                <p:cTn id="27" presetID="10" presetClass="entr" presetSubtype="0" fill="hold" nodeType="withEffect">
                                  <p:stCondLst>
                                    <p:cond delay="0"/>
                                  </p:stCondLst>
                                  <p:childTnLst>
                                    <p:set>
                                      <p:cBhvr>
                                        <p:cTn id="28" dur="1" fill="hold">
                                          <p:stCondLst>
                                            <p:cond delay="0"/>
                                          </p:stCondLst>
                                        </p:cTn>
                                        <p:tgtEl>
                                          <p:spTgt spid="2052"/>
                                        </p:tgtEl>
                                        <p:attrNameLst>
                                          <p:attrName>style.visibility</p:attrName>
                                        </p:attrNameLst>
                                      </p:cBhvr>
                                      <p:to>
                                        <p:strVal val="visible"/>
                                      </p:to>
                                    </p:set>
                                    <p:animEffect transition="in" filter="fade">
                                      <p:cBhvr>
                                        <p:cTn id="29" dur="500"/>
                                        <p:tgtEl>
                                          <p:spTgt spid="2052"/>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3">
                                            <p:txEl>
                                              <p:pRg st="3" end="3"/>
                                            </p:txEl>
                                          </p:spTgt>
                                        </p:tgtEl>
                                        <p:attrNameLst>
                                          <p:attrName>style.visibility</p:attrName>
                                        </p:attrNameLst>
                                      </p:cBhvr>
                                      <p:to>
                                        <p:strVal val="visible"/>
                                      </p:to>
                                    </p:set>
                                    <p:animEffect transition="in" filter="fade">
                                      <p:cBhvr>
                                        <p:cTn id="34" dur="500"/>
                                        <p:tgtEl>
                                          <p:spTgt spid="13">
                                            <p:txEl>
                                              <p:pRg st="3" end="3"/>
                                            </p:txEl>
                                          </p:spTgt>
                                        </p:tgtEl>
                                      </p:cBhvr>
                                    </p:animEffect>
                                    <p:anim calcmode="lin" valueType="num">
                                      <p:cBhvr>
                                        <p:cTn id="35" dur="5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36" dur="500" fill="hold"/>
                                        <p:tgtEl>
                                          <p:spTgt spid="13">
                                            <p:txEl>
                                              <p:pRg st="3" end="3"/>
                                            </p:txEl>
                                          </p:spTgt>
                                        </p:tgtEl>
                                        <p:attrNameLst>
                                          <p:attrName>ppt_y</p:attrName>
                                        </p:attrNameLst>
                                      </p:cBhvr>
                                      <p:tavLst>
                                        <p:tav tm="0">
                                          <p:val>
                                            <p:strVal val="#ppt_y+.1"/>
                                          </p:val>
                                        </p:tav>
                                        <p:tav tm="100000">
                                          <p:val>
                                            <p:strVal val="#ppt_y"/>
                                          </p:val>
                                        </p:tav>
                                      </p:tavLst>
                                    </p:anim>
                                  </p:childTnLst>
                                </p:cTn>
                              </p:par>
                              <p:par>
                                <p:cTn id="37" presetID="10" presetClass="entr" presetSubtype="0" fill="hold" nodeType="withEffect">
                                  <p:stCondLst>
                                    <p:cond delay="0"/>
                                  </p:stCondLst>
                                  <p:childTnLst>
                                    <p:set>
                                      <p:cBhvr>
                                        <p:cTn id="38" dur="1" fill="hold">
                                          <p:stCondLst>
                                            <p:cond delay="0"/>
                                          </p:stCondLst>
                                        </p:cTn>
                                        <p:tgtEl>
                                          <p:spTgt spid="2054"/>
                                        </p:tgtEl>
                                        <p:attrNameLst>
                                          <p:attrName>style.visibility</p:attrName>
                                        </p:attrNameLst>
                                      </p:cBhvr>
                                      <p:to>
                                        <p:strVal val="visible"/>
                                      </p:to>
                                    </p:set>
                                    <p:animEffect transition="in" filter="fade">
                                      <p:cBhvr>
                                        <p:cTn id="39" dur="500"/>
                                        <p:tgtEl>
                                          <p:spTgt spid="205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uiExpand="1" build="p" bldLvl="2"/>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http://zodiackillerciphers.com/wiki/images/d/da/33.jpg"/>
          <p:cNvPicPr>
            <a:picLocks noChangeAspect="1" noChangeArrowheads="1"/>
          </p:cNvPicPr>
          <p:nvPr/>
        </p:nvPicPr>
        <p:blipFill rotWithShape="1">
          <a:blip r:embed="rId2">
            <a:extLst>
              <a:ext uri="{28A0092B-C50C-407E-A947-70E740481C1C}">
                <a14:useLocalDpi xmlns:a14="http://schemas.microsoft.com/office/drawing/2010/main" val="0"/>
              </a:ext>
            </a:extLst>
          </a:blip>
          <a:srcRect l="28161" t="60095" r="12726" b="18293"/>
          <a:stretch/>
        </p:blipFill>
        <p:spPr bwMode="auto">
          <a:xfrm>
            <a:off x="8289803" y="4615342"/>
            <a:ext cx="3573967" cy="180279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pPr algn="r"/>
            <a:r>
              <a:rPr lang="en-US" b="1" dirty="0">
                <a:solidFill>
                  <a:srgbClr val="92D050"/>
                </a:solidFill>
                <a:latin typeface="+mn-lt"/>
              </a:rPr>
              <a:t>Zodiac Killer – History of Z408 Cipher</a:t>
            </a:r>
            <a:endParaRPr lang="en-US" dirty="0">
              <a:latin typeface="+mn-lt"/>
            </a:endParaRPr>
          </a:p>
        </p:txBody>
      </p:sp>
      <p:sp>
        <p:nvSpPr>
          <p:cNvPr id="12" name="TextBox 11"/>
          <p:cNvSpPr txBox="1"/>
          <p:nvPr/>
        </p:nvSpPr>
        <p:spPr>
          <a:xfrm>
            <a:off x="9988104" y="6431809"/>
            <a:ext cx="1875666" cy="307777"/>
          </a:xfrm>
          <a:prstGeom prst="rect">
            <a:avLst/>
          </a:prstGeom>
          <a:noFill/>
        </p:spPr>
        <p:txBody>
          <a:bodyPr wrap="square" rtlCol="0">
            <a:spAutoFit/>
          </a:bodyPr>
          <a:lstStyle/>
          <a:p>
            <a:r>
              <a:rPr lang="en-US" sz="1400" dirty="0">
                <a:solidFill>
                  <a:srgbClr val="00B0F0"/>
                </a:solidFill>
              </a:rPr>
              <a:t>zodiackillerciphers.com</a:t>
            </a:r>
          </a:p>
        </p:txBody>
      </p:sp>
      <p:pic>
        <p:nvPicPr>
          <p:cNvPr id="2050" name="Picture 2" descr="http://zodiackillerciphers.com/wiki/images/d/da/33.jpg"/>
          <p:cNvPicPr>
            <a:picLocks noChangeAspect="1" noChangeArrowheads="1"/>
          </p:cNvPicPr>
          <p:nvPr/>
        </p:nvPicPr>
        <p:blipFill rotWithShape="1">
          <a:blip r:embed="rId2">
            <a:extLst>
              <a:ext uri="{28A0092B-C50C-407E-A947-70E740481C1C}">
                <a14:useLocalDpi xmlns:a14="http://schemas.microsoft.com/office/drawing/2010/main" val="0"/>
              </a:ext>
            </a:extLst>
          </a:blip>
          <a:srcRect l="28335" t="7646" r="11157" b="70616"/>
          <a:stretch/>
        </p:blipFill>
        <p:spPr bwMode="auto">
          <a:xfrm>
            <a:off x="265157" y="4615342"/>
            <a:ext cx="3637040" cy="180279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zodiackillerciphers.com/wiki/images/d/da/33.jpg"/>
          <p:cNvPicPr>
            <a:picLocks noChangeAspect="1" noChangeArrowheads="1"/>
          </p:cNvPicPr>
          <p:nvPr/>
        </p:nvPicPr>
        <p:blipFill rotWithShape="1">
          <a:blip r:embed="rId2">
            <a:extLst>
              <a:ext uri="{28A0092B-C50C-407E-A947-70E740481C1C}">
                <a14:useLocalDpi xmlns:a14="http://schemas.microsoft.com/office/drawing/2010/main" val="0"/>
              </a:ext>
            </a:extLst>
          </a:blip>
          <a:srcRect l="28160" t="34313" r="11854" b="44707"/>
          <a:stretch/>
        </p:blipFill>
        <p:spPr bwMode="auto">
          <a:xfrm>
            <a:off x="4272942" y="4615342"/>
            <a:ext cx="3646116" cy="1759462"/>
          </a:xfrm>
          <a:prstGeom prst="rect">
            <a:avLst/>
          </a:prstGeom>
          <a:noFill/>
          <a:extLst>
            <a:ext uri="{909E8E84-426E-40DD-AFC4-6F175D3DCCD1}">
              <a14:hiddenFill xmlns:a14="http://schemas.microsoft.com/office/drawing/2010/main">
                <a:solidFill>
                  <a:srgbClr val="FFFFFF"/>
                </a:solidFill>
              </a14:hiddenFill>
            </a:ext>
          </a:extLst>
        </p:spPr>
      </p:pic>
      <p:sp>
        <p:nvSpPr>
          <p:cNvPr id="13" name="Content Placeholder 2"/>
          <p:cNvSpPr txBox="1">
            <a:spLocks/>
          </p:cNvSpPr>
          <p:nvPr/>
        </p:nvSpPr>
        <p:spPr>
          <a:xfrm>
            <a:off x="838200" y="1690688"/>
            <a:ext cx="10515600" cy="2768637"/>
          </a:xfrm>
          <a:prstGeom prst="rect">
            <a:avLst/>
          </a:prstGeom>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FFC000"/>
                </a:solidFill>
              </a:rPr>
              <a:t>If not Published, Zodiac Killer Threatened to</a:t>
            </a:r>
          </a:p>
          <a:p>
            <a:pPr lvl="1"/>
            <a:r>
              <a:rPr lang="en-US" dirty="0">
                <a:solidFill>
                  <a:srgbClr val="FFC000"/>
                </a:solidFill>
              </a:rPr>
              <a:t>“cruse [sic] around all weekend killing lone people in the night then move on to kill again, until I end up with a dozen people over the weekend”</a:t>
            </a:r>
          </a:p>
          <a:p>
            <a:r>
              <a:rPr lang="en-US" dirty="0">
                <a:solidFill>
                  <a:srgbClr val="FFC000"/>
                </a:solidFill>
              </a:rPr>
              <a:t>In materials that accompanied the letters, Zodiac Killer claims that the encrypted messages contain his identity.</a:t>
            </a:r>
          </a:p>
          <a:p>
            <a:r>
              <a:rPr lang="en-US" dirty="0">
                <a:solidFill>
                  <a:srgbClr val="FFC000"/>
                </a:solidFill>
              </a:rPr>
              <a:t>All three letters are published</a:t>
            </a:r>
          </a:p>
        </p:txBody>
      </p:sp>
    </p:spTree>
    <p:extLst>
      <p:ext uri="{BB962C8B-B14F-4D97-AF65-F5344CB8AC3E}">
        <p14:creationId xmlns:p14="http://schemas.microsoft.com/office/powerpoint/2010/main" val="13579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anim calcmode="lin" valueType="num">
                                      <p:cBhvr>
                                        <p:cTn id="8"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xEl>
                                              <p:pRg st="1" end="1"/>
                                            </p:txEl>
                                          </p:spTgt>
                                        </p:tgtEl>
                                        <p:attrNameLst>
                                          <p:attrName>style.visibility</p:attrName>
                                        </p:attrNameLst>
                                      </p:cBhvr>
                                      <p:to>
                                        <p:strVal val="visible"/>
                                      </p:to>
                                    </p:set>
                                    <p:animEffect transition="in" filter="fade">
                                      <p:cBhvr>
                                        <p:cTn id="14" dur="500"/>
                                        <p:tgtEl>
                                          <p:spTgt spid="13">
                                            <p:txEl>
                                              <p:pRg st="1" end="1"/>
                                            </p:txEl>
                                          </p:spTgt>
                                        </p:tgtEl>
                                      </p:cBhvr>
                                    </p:animEffect>
                                    <p:anim calcmode="lin" valueType="num">
                                      <p:cBhvr>
                                        <p:cTn id="15"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xEl>
                                              <p:pRg st="2" end="2"/>
                                            </p:txEl>
                                          </p:spTgt>
                                        </p:tgtEl>
                                        <p:attrNameLst>
                                          <p:attrName>style.visibility</p:attrName>
                                        </p:attrNameLst>
                                      </p:cBhvr>
                                      <p:to>
                                        <p:strVal val="visible"/>
                                      </p:to>
                                    </p:set>
                                    <p:animEffect transition="in" filter="fade">
                                      <p:cBhvr>
                                        <p:cTn id="21" dur="500"/>
                                        <p:tgtEl>
                                          <p:spTgt spid="13">
                                            <p:txEl>
                                              <p:pRg st="2" end="2"/>
                                            </p:txEl>
                                          </p:spTgt>
                                        </p:tgtEl>
                                      </p:cBhvr>
                                    </p:animEffect>
                                    <p:anim calcmode="lin" valueType="num">
                                      <p:cBhvr>
                                        <p:cTn id="22" dur="5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
                                            <p:txEl>
                                              <p:pRg st="3" end="3"/>
                                            </p:txEl>
                                          </p:spTgt>
                                        </p:tgtEl>
                                        <p:attrNameLst>
                                          <p:attrName>style.visibility</p:attrName>
                                        </p:attrNameLst>
                                      </p:cBhvr>
                                      <p:to>
                                        <p:strVal val="visible"/>
                                      </p:to>
                                    </p:set>
                                    <p:animEffect transition="in" filter="fade">
                                      <p:cBhvr>
                                        <p:cTn id="28" dur="500"/>
                                        <p:tgtEl>
                                          <p:spTgt spid="13">
                                            <p:txEl>
                                              <p:pRg st="3" end="3"/>
                                            </p:txEl>
                                          </p:spTgt>
                                        </p:tgtEl>
                                      </p:cBhvr>
                                    </p:animEffect>
                                    <p:anim calcmode="lin" valueType="num">
                                      <p:cBhvr>
                                        <p:cTn id="29" dur="5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30" dur="5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bldLvl="3"/>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http://zodiackillerciphers.com/wiki/images/d/da/33.jpg"/>
          <p:cNvPicPr>
            <a:picLocks noChangeAspect="1" noChangeArrowheads="1"/>
          </p:cNvPicPr>
          <p:nvPr/>
        </p:nvPicPr>
        <p:blipFill rotWithShape="1">
          <a:blip r:embed="rId2">
            <a:extLst>
              <a:ext uri="{28A0092B-C50C-407E-A947-70E740481C1C}">
                <a14:useLocalDpi xmlns:a14="http://schemas.microsoft.com/office/drawing/2010/main" val="0"/>
              </a:ext>
            </a:extLst>
          </a:blip>
          <a:srcRect l="28161" t="60095" r="12726" b="18293"/>
          <a:stretch/>
        </p:blipFill>
        <p:spPr bwMode="auto">
          <a:xfrm>
            <a:off x="8289803" y="4615342"/>
            <a:ext cx="3573967" cy="180279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pPr algn="r"/>
            <a:r>
              <a:rPr lang="en-US" b="1" dirty="0">
                <a:solidFill>
                  <a:srgbClr val="92D050"/>
                </a:solidFill>
                <a:latin typeface="+mn-lt"/>
              </a:rPr>
              <a:t>Zodiac Killer – Analysis of Z408 Cipher</a:t>
            </a:r>
            <a:endParaRPr lang="en-US" dirty="0">
              <a:latin typeface="+mn-lt"/>
            </a:endParaRPr>
          </a:p>
        </p:txBody>
      </p:sp>
      <p:sp>
        <p:nvSpPr>
          <p:cNvPr id="12" name="TextBox 11"/>
          <p:cNvSpPr txBox="1"/>
          <p:nvPr/>
        </p:nvSpPr>
        <p:spPr>
          <a:xfrm>
            <a:off x="9988104" y="6431809"/>
            <a:ext cx="1875666" cy="307777"/>
          </a:xfrm>
          <a:prstGeom prst="rect">
            <a:avLst/>
          </a:prstGeom>
          <a:noFill/>
        </p:spPr>
        <p:txBody>
          <a:bodyPr wrap="square" rtlCol="0">
            <a:spAutoFit/>
          </a:bodyPr>
          <a:lstStyle/>
          <a:p>
            <a:r>
              <a:rPr lang="en-US" sz="1400" dirty="0">
                <a:solidFill>
                  <a:srgbClr val="00B0F0"/>
                </a:solidFill>
              </a:rPr>
              <a:t>zodiackillerciphers.com</a:t>
            </a:r>
          </a:p>
        </p:txBody>
      </p:sp>
      <p:pic>
        <p:nvPicPr>
          <p:cNvPr id="2050" name="Picture 2" descr="http://zodiackillerciphers.com/wiki/images/d/da/33.jpg"/>
          <p:cNvPicPr>
            <a:picLocks noChangeAspect="1" noChangeArrowheads="1"/>
          </p:cNvPicPr>
          <p:nvPr/>
        </p:nvPicPr>
        <p:blipFill rotWithShape="1">
          <a:blip r:embed="rId2">
            <a:extLst>
              <a:ext uri="{28A0092B-C50C-407E-A947-70E740481C1C}">
                <a14:useLocalDpi xmlns:a14="http://schemas.microsoft.com/office/drawing/2010/main" val="0"/>
              </a:ext>
            </a:extLst>
          </a:blip>
          <a:srcRect l="28335" t="7646" r="11157" b="70616"/>
          <a:stretch/>
        </p:blipFill>
        <p:spPr bwMode="auto">
          <a:xfrm>
            <a:off x="265157" y="4615342"/>
            <a:ext cx="3637040" cy="180279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zodiackillerciphers.com/wiki/images/d/da/33.jpg"/>
          <p:cNvPicPr>
            <a:picLocks noChangeAspect="1" noChangeArrowheads="1"/>
          </p:cNvPicPr>
          <p:nvPr/>
        </p:nvPicPr>
        <p:blipFill rotWithShape="1">
          <a:blip r:embed="rId2">
            <a:extLst>
              <a:ext uri="{28A0092B-C50C-407E-A947-70E740481C1C}">
                <a14:useLocalDpi xmlns:a14="http://schemas.microsoft.com/office/drawing/2010/main" val="0"/>
              </a:ext>
            </a:extLst>
          </a:blip>
          <a:srcRect l="28160" t="34313" r="11854" b="44707"/>
          <a:stretch/>
        </p:blipFill>
        <p:spPr bwMode="auto">
          <a:xfrm>
            <a:off x="4272942" y="4615342"/>
            <a:ext cx="3646116" cy="1759462"/>
          </a:xfrm>
          <a:prstGeom prst="rect">
            <a:avLst/>
          </a:prstGeom>
          <a:noFill/>
          <a:extLst>
            <a:ext uri="{909E8E84-426E-40DD-AFC4-6F175D3DCCD1}">
              <a14:hiddenFill xmlns:a14="http://schemas.microsoft.com/office/drawing/2010/main">
                <a:solidFill>
                  <a:srgbClr val="FFFFFF"/>
                </a:solidFill>
              </a14:hiddenFill>
            </a:ext>
          </a:extLst>
        </p:spPr>
      </p:pic>
      <p:sp>
        <p:nvSpPr>
          <p:cNvPr id="13" name="Content Placeholder 2"/>
          <p:cNvSpPr txBox="1">
            <a:spLocks/>
          </p:cNvSpPr>
          <p:nvPr/>
        </p:nvSpPr>
        <p:spPr>
          <a:xfrm>
            <a:off x="838200" y="1690688"/>
            <a:ext cx="10515600" cy="2768637"/>
          </a:xfrm>
          <a:prstGeom prst="rect">
            <a:avLst/>
          </a:prstGeom>
          <a:ln>
            <a:no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FFC000"/>
                </a:solidFill>
              </a:rPr>
              <a:t>Three parts</a:t>
            </a:r>
          </a:p>
          <a:p>
            <a:pPr lvl="1"/>
            <a:r>
              <a:rPr lang="en-US" dirty="0">
                <a:solidFill>
                  <a:srgbClr val="FFC000"/>
                </a:solidFill>
              </a:rPr>
              <a:t>Unique</a:t>
            </a:r>
          </a:p>
          <a:p>
            <a:pPr lvl="1"/>
            <a:r>
              <a:rPr lang="en-US" dirty="0">
                <a:solidFill>
                  <a:srgbClr val="FFC000"/>
                </a:solidFill>
              </a:rPr>
              <a:t>In Unknown Order</a:t>
            </a:r>
          </a:p>
          <a:p>
            <a:pPr lvl="1"/>
            <a:r>
              <a:rPr lang="en-US" dirty="0">
                <a:solidFill>
                  <a:srgbClr val="FFC000"/>
                </a:solidFill>
              </a:rPr>
              <a:t>All Contain Exactly 136 Characters</a:t>
            </a:r>
          </a:p>
          <a:p>
            <a:r>
              <a:rPr lang="en-US" dirty="0">
                <a:solidFill>
                  <a:srgbClr val="FFC000"/>
                </a:solidFill>
              </a:rPr>
              <a:t>Expanded Alphabet</a:t>
            </a:r>
          </a:p>
          <a:p>
            <a:pPr lvl="1"/>
            <a:r>
              <a:rPr lang="en-US" dirty="0">
                <a:solidFill>
                  <a:srgbClr val="FFC000"/>
                </a:solidFill>
              </a:rPr>
              <a:t>Hints towards Homophonic Substitution Cipher</a:t>
            </a:r>
          </a:p>
          <a:p>
            <a:pPr lvl="1"/>
            <a:r>
              <a:rPr lang="en-US" dirty="0">
                <a:solidFill>
                  <a:srgbClr val="FFC000"/>
                </a:solidFill>
              </a:rPr>
              <a:t>Why would he uses a Homophonic Substitution Cipher?</a:t>
            </a:r>
          </a:p>
        </p:txBody>
      </p:sp>
    </p:spTree>
    <p:extLst>
      <p:ext uri="{BB962C8B-B14F-4D97-AF65-F5344CB8AC3E}">
        <p14:creationId xmlns:p14="http://schemas.microsoft.com/office/powerpoint/2010/main" val="4028070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anim calcmode="lin" valueType="num">
                                      <p:cBhvr>
                                        <p:cTn id="8"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xEl>
                                              <p:pRg st="1" end="1"/>
                                            </p:txEl>
                                          </p:spTgt>
                                        </p:tgtEl>
                                        <p:attrNameLst>
                                          <p:attrName>style.visibility</p:attrName>
                                        </p:attrNameLst>
                                      </p:cBhvr>
                                      <p:to>
                                        <p:strVal val="visible"/>
                                      </p:to>
                                    </p:set>
                                    <p:animEffect transition="in" filter="fade">
                                      <p:cBhvr>
                                        <p:cTn id="14" dur="500"/>
                                        <p:tgtEl>
                                          <p:spTgt spid="13">
                                            <p:txEl>
                                              <p:pRg st="1" end="1"/>
                                            </p:txEl>
                                          </p:spTgt>
                                        </p:tgtEl>
                                      </p:cBhvr>
                                    </p:animEffect>
                                    <p:anim calcmode="lin" valueType="num">
                                      <p:cBhvr>
                                        <p:cTn id="15"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xEl>
                                              <p:pRg st="2" end="2"/>
                                            </p:txEl>
                                          </p:spTgt>
                                        </p:tgtEl>
                                        <p:attrNameLst>
                                          <p:attrName>style.visibility</p:attrName>
                                        </p:attrNameLst>
                                      </p:cBhvr>
                                      <p:to>
                                        <p:strVal val="visible"/>
                                      </p:to>
                                    </p:set>
                                    <p:animEffect transition="in" filter="fade">
                                      <p:cBhvr>
                                        <p:cTn id="21" dur="500"/>
                                        <p:tgtEl>
                                          <p:spTgt spid="13">
                                            <p:txEl>
                                              <p:pRg st="2" end="2"/>
                                            </p:txEl>
                                          </p:spTgt>
                                        </p:tgtEl>
                                      </p:cBhvr>
                                    </p:animEffect>
                                    <p:anim calcmode="lin" valueType="num">
                                      <p:cBhvr>
                                        <p:cTn id="22" dur="5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
                                            <p:txEl>
                                              <p:pRg st="3" end="3"/>
                                            </p:txEl>
                                          </p:spTgt>
                                        </p:tgtEl>
                                        <p:attrNameLst>
                                          <p:attrName>style.visibility</p:attrName>
                                        </p:attrNameLst>
                                      </p:cBhvr>
                                      <p:to>
                                        <p:strVal val="visible"/>
                                      </p:to>
                                    </p:set>
                                    <p:animEffect transition="in" filter="fade">
                                      <p:cBhvr>
                                        <p:cTn id="28" dur="500"/>
                                        <p:tgtEl>
                                          <p:spTgt spid="13">
                                            <p:txEl>
                                              <p:pRg st="3" end="3"/>
                                            </p:txEl>
                                          </p:spTgt>
                                        </p:tgtEl>
                                      </p:cBhvr>
                                    </p:animEffect>
                                    <p:anim calcmode="lin" valueType="num">
                                      <p:cBhvr>
                                        <p:cTn id="29" dur="5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30" dur="5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3">
                                            <p:txEl>
                                              <p:pRg st="4" end="4"/>
                                            </p:txEl>
                                          </p:spTgt>
                                        </p:tgtEl>
                                        <p:attrNameLst>
                                          <p:attrName>style.visibility</p:attrName>
                                        </p:attrNameLst>
                                      </p:cBhvr>
                                      <p:to>
                                        <p:strVal val="visible"/>
                                      </p:to>
                                    </p:set>
                                    <p:animEffect transition="in" filter="fade">
                                      <p:cBhvr>
                                        <p:cTn id="35" dur="500"/>
                                        <p:tgtEl>
                                          <p:spTgt spid="13">
                                            <p:txEl>
                                              <p:pRg st="4" end="4"/>
                                            </p:txEl>
                                          </p:spTgt>
                                        </p:tgtEl>
                                      </p:cBhvr>
                                    </p:animEffect>
                                    <p:anim calcmode="lin" valueType="num">
                                      <p:cBhvr>
                                        <p:cTn id="36" dur="5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37" dur="5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3">
                                            <p:txEl>
                                              <p:pRg st="5" end="5"/>
                                            </p:txEl>
                                          </p:spTgt>
                                        </p:tgtEl>
                                        <p:attrNameLst>
                                          <p:attrName>style.visibility</p:attrName>
                                        </p:attrNameLst>
                                      </p:cBhvr>
                                      <p:to>
                                        <p:strVal val="visible"/>
                                      </p:to>
                                    </p:set>
                                    <p:animEffect transition="in" filter="fade">
                                      <p:cBhvr>
                                        <p:cTn id="42" dur="500"/>
                                        <p:tgtEl>
                                          <p:spTgt spid="13">
                                            <p:txEl>
                                              <p:pRg st="5" end="5"/>
                                            </p:txEl>
                                          </p:spTgt>
                                        </p:tgtEl>
                                      </p:cBhvr>
                                    </p:animEffect>
                                    <p:anim calcmode="lin" valueType="num">
                                      <p:cBhvr>
                                        <p:cTn id="43" dur="500" fill="hold"/>
                                        <p:tgtEl>
                                          <p:spTgt spid="13">
                                            <p:txEl>
                                              <p:pRg st="5" end="5"/>
                                            </p:txEl>
                                          </p:spTgt>
                                        </p:tgtEl>
                                        <p:attrNameLst>
                                          <p:attrName>ppt_x</p:attrName>
                                        </p:attrNameLst>
                                      </p:cBhvr>
                                      <p:tavLst>
                                        <p:tav tm="0">
                                          <p:val>
                                            <p:strVal val="#ppt_x"/>
                                          </p:val>
                                        </p:tav>
                                        <p:tav tm="100000">
                                          <p:val>
                                            <p:strVal val="#ppt_x"/>
                                          </p:val>
                                        </p:tav>
                                      </p:tavLst>
                                    </p:anim>
                                    <p:anim calcmode="lin" valueType="num">
                                      <p:cBhvr>
                                        <p:cTn id="44" dur="500" fill="hold"/>
                                        <p:tgtEl>
                                          <p:spTgt spid="1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3">
                                            <p:txEl>
                                              <p:pRg st="6" end="6"/>
                                            </p:txEl>
                                          </p:spTgt>
                                        </p:tgtEl>
                                        <p:attrNameLst>
                                          <p:attrName>style.visibility</p:attrName>
                                        </p:attrNameLst>
                                      </p:cBhvr>
                                      <p:to>
                                        <p:strVal val="visible"/>
                                      </p:to>
                                    </p:set>
                                    <p:animEffect transition="in" filter="fade">
                                      <p:cBhvr>
                                        <p:cTn id="49" dur="500"/>
                                        <p:tgtEl>
                                          <p:spTgt spid="13">
                                            <p:txEl>
                                              <p:pRg st="6" end="6"/>
                                            </p:txEl>
                                          </p:spTgt>
                                        </p:tgtEl>
                                      </p:cBhvr>
                                    </p:animEffect>
                                    <p:anim calcmode="lin" valueType="num">
                                      <p:cBhvr>
                                        <p:cTn id="50" dur="500" fill="hold"/>
                                        <p:tgtEl>
                                          <p:spTgt spid="13">
                                            <p:txEl>
                                              <p:pRg st="6" end="6"/>
                                            </p:txEl>
                                          </p:spTgt>
                                        </p:tgtEl>
                                        <p:attrNameLst>
                                          <p:attrName>ppt_x</p:attrName>
                                        </p:attrNameLst>
                                      </p:cBhvr>
                                      <p:tavLst>
                                        <p:tav tm="0">
                                          <p:val>
                                            <p:strVal val="#ppt_x"/>
                                          </p:val>
                                        </p:tav>
                                        <p:tav tm="100000">
                                          <p:val>
                                            <p:strVal val="#ppt_x"/>
                                          </p:val>
                                        </p:tav>
                                      </p:tavLst>
                                    </p:anim>
                                    <p:anim calcmode="lin" valueType="num">
                                      <p:cBhvr>
                                        <p:cTn id="51" dur="500" fill="hold"/>
                                        <p:tgtEl>
                                          <p:spTgt spid="1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bldLvl="3"/>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a:solidFill>
                  <a:srgbClr val="92D050"/>
                </a:solidFill>
                <a:latin typeface="+mn-lt"/>
              </a:rPr>
              <a:t>Zodiac Killer – Analysis of Z408 Cipher</a:t>
            </a:r>
            <a:endParaRPr lang="en-US" dirty="0">
              <a:latin typeface="+mn-lt"/>
            </a:endParaRPr>
          </a:p>
        </p:txBody>
      </p:sp>
      <p:sp>
        <p:nvSpPr>
          <p:cNvPr id="13" name="Content Placeholder 2"/>
          <p:cNvSpPr txBox="1">
            <a:spLocks/>
          </p:cNvSpPr>
          <p:nvPr/>
        </p:nvSpPr>
        <p:spPr>
          <a:xfrm>
            <a:off x="838200" y="1690688"/>
            <a:ext cx="10515600" cy="1338533"/>
          </a:xfrm>
          <a:prstGeom prst="rect">
            <a:avLst/>
          </a:prstGeom>
          <a:ln>
            <a:no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FFC000"/>
                </a:solidFill>
              </a:rPr>
              <a:t>Due to “Strange” Characters, Remap each Z408 Letter to a Computer Friendly Letter</a:t>
            </a:r>
          </a:p>
          <a:p>
            <a:r>
              <a:rPr lang="en-US" dirty="0">
                <a:solidFill>
                  <a:srgbClr val="FFC000"/>
                </a:solidFill>
              </a:rPr>
              <a:t>Single Letter Frequency</a:t>
            </a:r>
          </a:p>
        </p:txBody>
      </p:sp>
      <p:graphicFrame>
        <p:nvGraphicFramePr>
          <p:cNvPr id="9" name="Chart 8">
            <a:extLst>
              <a:ext uri="{FF2B5EF4-FFF2-40B4-BE49-F238E27FC236}">
                <a16:creationId xmlns:a16="http://schemas.microsoft.com/office/drawing/2014/main" id="{D65DCB91-B361-48FC-A70D-001E5FD06A42}"/>
              </a:ext>
            </a:extLst>
          </p:cNvPr>
          <p:cNvGraphicFramePr>
            <a:graphicFrameLocks/>
          </p:cNvGraphicFramePr>
          <p:nvPr>
            <p:extLst>
              <p:ext uri="{D42A27DB-BD31-4B8C-83A1-F6EECF244321}">
                <p14:modId xmlns:p14="http://schemas.microsoft.com/office/powerpoint/2010/main" val="3066739373"/>
              </p:ext>
            </p:extLst>
          </p:nvPr>
        </p:nvGraphicFramePr>
        <p:xfrm>
          <a:off x="402431" y="3029221"/>
          <a:ext cx="11387137" cy="335424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7415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anim calcmode="lin" valueType="num">
                                      <p:cBhvr>
                                        <p:cTn id="8"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xEl>
                                              <p:pRg st="1" end="1"/>
                                            </p:txEl>
                                          </p:spTgt>
                                        </p:tgtEl>
                                        <p:attrNameLst>
                                          <p:attrName>style.visibility</p:attrName>
                                        </p:attrNameLst>
                                      </p:cBhvr>
                                      <p:to>
                                        <p:strVal val="visible"/>
                                      </p:to>
                                    </p:set>
                                    <p:animEffect transition="in" filter="fade">
                                      <p:cBhvr>
                                        <p:cTn id="14" dur="500"/>
                                        <p:tgtEl>
                                          <p:spTgt spid="13">
                                            <p:txEl>
                                              <p:pRg st="1" end="1"/>
                                            </p:txEl>
                                          </p:spTgt>
                                        </p:tgtEl>
                                      </p:cBhvr>
                                    </p:animEffect>
                                    <p:anim calcmode="lin" valueType="num">
                                      <p:cBhvr>
                                        <p:cTn id="15"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F28FC029-3DF1-4F39-94FE-DBEE62F4942F}"/>
              </a:ext>
            </a:extLst>
          </p:cNvPr>
          <p:cNvGraphicFramePr>
            <a:graphicFrameLocks/>
          </p:cNvGraphicFramePr>
          <p:nvPr>
            <p:extLst>
              <p:ext uri="{D42A27DB-BD31-4B8C-83A1-F6EECF244321}">
                <p14:modId xmlns:p14="http://schemas.microsoft.com/office/powerpoint/2010/main" val="4216263262"/>
              </p:ext>
            </p:extLst>
          </p:nvPr>
        </p:nvGraphicFramePr>
        <p:xfrm>
          <a:off x="501540" y="3029221"/>
          <a:ext cx="11242649" cy="3432250"/>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pPr algn="r"/>
            <a:r>
              <a:rPr lang="en-US" b="1" dirty="0">
                <a:solidFill>
                  <a:srgbClr val="92D050"/>
                </a:solidFill>
                <a:latin typeface="+mn-lt"/>
              </a:rPr>
              <a:t>Zodiac Killer – Analysis of Z408 Cipher</a:t>
            </a:r>
            <a:endParaRPr lang="en-US" dirty="0">
              <a:latin typeface="+mn-lt"/>
            </a:endParaRPr>
          </a:p>
        </p:txBody>
      </p:sp>
      <p:sp>
        <p:nvSpPr>
          <p:cNvPr id="13" name="Content Placeholder 2"/>
          <p:cNvSpPr txBox="1">
            <a:spLocks/>
          </p:cNvSpPr>
          <p:nvPr/>
        </p:nvSpPr>
        <p:spPr>
          <a:xfrm>
            <a:off x="838200" y="1690688"/>
            <a:ext cx="10515600" cy="1338533"/>
          </a:xfrm>
          <a:prstGeom prst="rect">
            <a:avLst/>
          </a:prstGeom>
          <a:ln>
            <a:no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FFC000"/>
                </a:solidFill>
              </a:rPr>
              <a:t>Due to “Strange” Characters, Remap each Z408 Letter to a Computer Friendly Letter</a:t>
            </a:r>
          </a:p>
          <a:p>
            <a:r>
              <a:rPr lang="en-US" dirty="0" err="1">
                <a:solidFill>
                  <a:srgbClr val="FFC000"/>
                </a:solidFill>
              </a:rPr>
              <a:t>BiGram</a:t>
            </a:r>
            <a:r>
              <a:rPr lang="en-US" dirty="0">
                <a:solidFill>
                  <a:srgbClr val="FFC000"/>
                </a:solidFill>
              </a:rPr>
              <a:t> Frequency</a:t>
            </a:r>
          </a:p>
        </p:txBody>
      </p:sp>
    </p:spTree>
    <p:extLst>
      <p:ext uri="{BB962C8B-B14F-4D97-AF65-F5344CB8AC3E}">
        <p14:creationId xmlns:p14="http://schemas.microsoft.com/office/powerpoint/2010/main" val="3525211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animEffect transition="in" filter="fade">
                                      <p:cBhvr>
                                        <p:cTn id="7" dur="500"/>
                                        <p:tgtEl>
                                          <p:spTgt spid="13">
                                            <p:txEl>
                                              <p:pRg st="1" end="1"/>
                                            </p:txEl>
                                          </p:spTgt>
                                        </p:tgtEl>
                                      </p:cBhvr>
                                    </p:animEffect>
                                    <p:anim calcmode="lin" valueType="num">
                                      <p:cBhvr>
                                        <p:cTn id="8"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13" grpId="0" uiExpand="1" build="p" bldLvl="3"/>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a:solidFill>
                  <a:srgbClr val="92D050"/>
                </a:solidFill>
                <a:latin typeface="+mn-lt"/>
              </a:rPr>
              <a:t>Zodiac Killer – Solution of Z408 Cipher</a:t>
            </a:r>
            <a:endParaRPr lang="en-US" dirty="0">
              <a:latin typeface="+mn-lt"/>
            </a:endParaRPr>
          </a:p>
        </p:txBody>
      </p:sp>
      <p:sp>
        <p:nvSpPr>
          <p:cNvPr id="13" name="Content Placeholder 2"/>
          <p:cNvSpPr txBox="1">
            <a:spLocks/>
          </p:cNvSpPr>
          <p:nvPr/>
        </p:nvSpPr>
        <p:spPr>
          <a:xfrm>
            <a:off x="838200" y="1690687"/>
            <a:ext cx="10515600" cy="2517285"/>
          </a:xfrm>
          <a:prstGeom prst="rect">
            <a:avLst/>
          </a:prstGeom>
          <a:ln>
            <a:no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FFC000"/>
                </a:solidFill>
              </a:rPr>
              <a:t>Frequency Analysis is a bust!</a:t>
            </a:r>
          </a:p>
          <a:p>
            <a:pPr lvl="1"/>
            <a:r>
              <a:rPr lang="en-US" dirty="0">
                <a:solidFill>
                  <a:srgbClr val="FFC000"/>
                </a:solidFill>
              </a:rPr>
              <a:t>Or is it…?</a:t>
            </a:r>
          </a:p>
          <a:p>
            <a:r>
              <a:rPr lang="en-US" dirty="0">
                <a:solidFill>
                  <a:srgbClr val="FFC000"/>
                </a:solidFill>
              </a:rPr>
              <a:t>Frequency Analysis in concert with a Known Plaintext attack</a:t>
            </a:r>
          </a:p>
          <a:p>
            <a:r>
              <a:rPr lang="en-US" dirty="0">
                <a:solidFill>
                  <a:srgbClr val="FFC000"/>
                </a:solidFill>
              </a:rPr>
              <a:t>If you were a homicidal serial killer with severe mental problems, a superiority complex, reaching out for help so that someone can stop you, AND a flair for cryptography, what do you think would be the most common word in your lexicon?</a:t>
            </a:r>
          </a:p>
          <a:p>
            <a:pPr lvl="1"/>
            <a:r>
              <a:rPr lang="en-US" dirty="0">
                <a:solidFill>
                  <a:srgbClr val="FFC000"/>
                </a:solidFill>
              </a:rPr>
              <a:t>Hint – It’s not “Perl” :p</a:t>
            </a:r>
          </a:p>
        </p:txBody>
      </p:sp>
      <p:sp>
        <p:nvSpPr>
          <p:cNvPr id="3" name="Rectangle 2"/>
          <p:cNvSpPr/>
          <p:nvPr/>
        </p:nvSpPr>
        <p:spPr>
          <a:xfrm>
            <a:off x="4302179" y="4493997"/>
            <a:ext cx="2738250" cy="1938992"/>
          </a:xfrm>
          <a:prstGeom prst="rect">
            <a:avLst/>
          </a:prstGeom>
          <a:noFill/>
        </p:spPr>
        <p:txBody>
          <a:bodyPr wrap="none" lIns="91440" tIns="45720" rIns="91440" bIns="45720">
            <a:spAutoFit/>
          </a:bodyPr>
          <a:lstStyle/>
          <a:p>
            <a:pPr algn="ctr"/>
            <a:r>
              <a:rPr lang="en-US" sz="12000" b="1" cap="none" spc="0" dirty="0">
                <a:ln w="22225">
                  <a:solidFill>
                    <a:srgbClr val="FFC000"/>
                  </a:solidFill>
                  <a:prstDash val="solid"/>
                </a:ln>
                <a:solidFill>
                  <a:srgbClr val="FF0000"/>
                </a:solidFill>
                <a:effectLst>
                  <a:glow rad="139700">
                    <a:schemeClr val="accent2">
                      <a:satMod val="175000"/>
                      <a:alpha val="40000"/>
                    </a:schemeClr>
                  </a:glow>
                </a:effectLst>
              </a:rPr>
              <a:t>KILL</a:t>
            </a:r>
          </a:p>
        </p:txBody>
      </p:sp>
    </p:spTree>
    <p:extLst>
      <p:ext uri="{BB962C8B-B14F-4D97-AF65-F5344CB8AC3E}">
        <p14:creationId xmlns:p14="http://schemas.microsoft.com/office/powerpoint/2010/main" val="3850795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anim calcmode="lin" valueType="num">
                                      <p:cBhvr>
                                        <p:cTn id="8"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xEl>
                                              <p:pRg st="1" end="1"/>
                                            </p:txEl>
                                          </p:spTgt>
                                        </p:tgtEl>
                                        <p:attrNameLst>
                                          <p:attrName>style.visibility</p:attrName>
                                        </p:attrNameLst>
                                      </p:cBhvr>
                                      <p:to>
                                        <p:strVal val="visible"/>
                                      </p:to>
                                    </p:set>
                                    <p:animEffect transition="in" filter="fade">
                                      <p:cBhvr>
                                        <p:cTn id="14" dur="500"/>
                                        <p:tgtEl>
                                          <p:spTgt spid="13">
                                            <p:txEl>
                                              <p:pRg st="1" end="1"/>
                                            </p:txEl>
                                          </p:spTgt>
                                        </p:tgtEl>
                                      </p:cBhvr>
                                    </p:animEffect>
                                    <p:anim calcmode="lin" valueType="num">
                                      <p:cBhvr>
                                        <p:cTn id="15"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xEl>
                                              <p:pRg st="2" end="2"/>
                                            </p:txEl>
                                          </p:spTgt>
                                        </p:tgtEl>
                                        <p:attrNameLst>
                                          <p:attrName>style.visibility</p:attrName>
                                        </p:attrNameLst>
                                      </p:cBhvr>
                                      <p:to>
                                        <p:strVal val="visible"/>
                                      </p:to>
                                    </p:set>
                                    <p:animEffect transition="in" filter="fade">
                                      <p:cBhvr>
                                        <p:cTn id="21" dur="500"/>
                                        <p:tgtEl>
                                          <p:spTgt spid="13">
                                            <p:txEl>
                                              <p:pRg st="2" end="2"/>
                                            </p:txEl>
                                          </p:spTgt>
                                        </p:tgtEl>
                                      </p:cBhvr>
                                    </p:animEffect>
                                    <p:anim calcmode="lin" valueType="num">
                                      <p:cBhvr>
                                        <p:cTn id="22" dur="5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
                                            <p:txEl>
                                              <p:pRg st="3" end="3"/>
                                            </p:txEl>
                                          </p:spTgt>
                                        </p:tgtEl>
                                        <p:attrNameLst>
                                          <p:attrName>style.visibility</p:attrName>
                                        </p:attrNameLst>
                                      </p:cBhvr>
                                      <p:to>
                                        <p:strVal val="visible"/>
                                      </p:to>
                                    </p:set>
                                    <p:animEffect transition="in" filter="fade">
                                      <p:cBhvr>
                                        <p:cTn id="28" dur="500"/>
                                        <p:tgtEl>
                                          <p:spTgt spid="13">
                                            <p:txEl>
                                              <p:pRg st="3" end="3"/>
                                            </p:txEl>
                                          </p:spTgt>
                                        </p:tgtEl>
                                      </p:cBhvr>
                                    </p:animEffect>
                                    <p:anim calcmode="lin" valueType="num">
                                      <p:cBhvr>
                                        <p:cTn id="29" dur="5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30" dur="5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3">
                                            <p:txEl>
                                              <p:pRg st="4" end="4"/>
                                            </p:txEl>
                                          </p:spTgt>
                                        </p:tgtEl>
                                        <p:attrNameLst>
                                          <p:attrName>style.visibility</p:attrName>
                                        </p:attrNameLst>
                                      </p:cBhvr>
                                      <p:to>
                                        <p:strVal val="visible"/>
                                      </p:to>
                                    </p:set>
                                    <p:animEffect transition="in" filter="fade">
                                      <p:cBhvr>
                                        <p:cTn id="35" dur="500"/>
                                        <p:tgtEl>
                                          <p:spTgt spid="13">
                                            <p:txEl>
                                              <p:pRg st="4" end="4"/>
                                            </p:txEl>
                                          </p:spTgt>
                                        </p:tgtEl>
                                      </p:cBhvr>
                                    </p:animEffect>
                                    <p:anim calcmode="lin" valueType="num">
                                      <p:cBhvr>
                                        <p:cTn id="36" dur="5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37" dur="5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1"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1000"/>
                                        <p:tgtEl>
                                          <p:spTgt spid="3"/>
                                        </p:tgtEl>
                                      </p:cBhvr>
                                    </p:animEffect>
                                  </p:childTnLst>
                                </p:cTn>
                              </p:par>
                              <p:par>
                                <p:cTn id="43" presetID="6" presetClass="emph" presetSubtype="0" fill="hold" grpId="0" nodeType="withEffect">
                                  <p:stCondLst>
                                    <p:cond delay="0"/>
                                  </p:stCondLst>
                                  <p:childTnLst>
                                    <p:animScale>
                                      <p:cBhvr>
                                        <p:cTn id="44" dur="20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bldLvl="2"/>
      <p:bldP spid="3" grpId="0"/>
      <p:bldP spid="3" grpId="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F28FC029-3DF1-4F39-94FE-DBEE62F4942F}"/>
              </a:ext>
            </a:extLst>
          </p:cNvPr>
          <p:cNvGraphicFramePr>
            <a:graphicFrameLocks/>
          </p:cNvGraphicFramePr>
          <p:nvPr>
            <p:extLst>
              <p:ext uri="{D42A27DB-BD31-4B8C-83A1-F6EECF244321}">
                <p14:modId xmlns:p14="http://schemas.microsoft.com/office/powerpoint/2010/main" val="3028626588"/>
              </p:ext>
            </p:extLst>
          </p:nvPr>
        </p:nvGraphicFramePr>
        <p:xfrm>
          <a:off x="1118072" y="1386759"/>
          <a:ext cx="10270753" cy="1438772"/>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pPr algn="r"/>
            <a:r>
              <a:rPr lang="en-US" b="1" dirty="0">
                <a:solidFill>
                  <a:srgbClr val="92D050"/>
                </a:solidFill>
                <a:latin typeface="+mn-lt"/>
              </a:rPr>
              <a:t>Zodiac Killer – Solution of Z408 Cipher</a:t>
            </a:r>
            <a:endParaRPr lang="en-US" dirty="0">
              <a:latin typeface="+mn-lt"/>
            </a:endParaRPr>
          </a:p>
        </p:txBody>
      </p:sp>
      <p:sp>
        <p:nvSpPr>
          <p:cNvPr id="3" name="Rectangle 2"/>
          <p:cNvSpPr/>
          <p:nvPr/>
        </p:nvSpPr>
        <p:spPr>
          <a:xfrm>
            <a:off x="2056465" y="1898705"/>
            <a:ext cx="205695" cy="884064"/>
          </a:xfrm>
          <a:prstGeom prst="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p:cNvGraphicFramePr>
            <a:graphicFrameLocks noGrp="1"/>
          </p:cNvGraphicFramePr>
          <p:nvPr>
            <p:extLst>
              <p:ext uri="{D42A27DB-BD31-4B8C-83A1-F6EECF244321}">
                <p14:modId xmlns:p14="http://schemas.microsoft.com/office/powerpoint/2010/main" val="3481956851"/>
              </p:ext>
            </p:extLst>
          </p:nvPr>
        </p:nvGraphicFramePr>
        <p:xfrm>
          <a:off x="1072080" y="3153841"/>
          <a:ext cx="2180308" cy="1158240"/>
        </p:xfrm>
        <a:graphic>
          <a:graphicData uri="http://schemas.openxmlformats.org/drawingml/2006/table">
            <a:tbl>
              <a:tblPr firstRow="1" bandRow="1">
                <a:tableStyleId>{21E4AEA4-8DFA-4A89-87EB-49C32662AFE0}</a:tableStyleId>
              </a:tblPr>
              <a:tblGrid>
                <a:gridCol w="545077">
                  <a:extLst>
                    <a:ext uri="{9D8B030D-6E8A-4147-A177-3AD203B41FA5}">
                      <a16:colId xmlns:a16="http://schemas.microsoft.com/office/drawing/2014/main" val="1328781822"/>
                    </a:ext>
                  </a:extLst>
                </a:gridCol>
                <a:gridCol w="545077">
                  <a:extLst>
                    <a:ext uri="{9D8B030D-6E8A-4147-A177-3AD203B41FA5}">
                      <a16:colId xmlns:a16="http://schemas.microsoft.com/office/drawing/2014/main" val="881647484"/>
                    </a:ext>
                  </a:extLst>
                </a:gridCol>
                <a:gridCol w="545077">
                  <a:extLst>
                    <a:ext uri="{9D8B030D-6E8A-4147-A177-3AD203B41FA5}">
                      <a16:colId xmlns:a16="http://schemas.microsoft.com/office/drawing/2014/main" val="3253375800"/>
                    </a:ext>
                  </a:extLst>
                </a:gridCol>
                <a:gridCol w="545077">
                  <a:extLst>
                    <a:ext uri="{9D8B030D-6E8A-4147-A177-3AD203B41FA5}">
                      <a16:colId xmlns:a16="http://schemas.microsoft.com/office/drawing/2014/main" val="1941613553"/>
                    </a:ext>
                  </a:extLst>
                </a:gridCol>
              </a:tblGrid>
              <a:tr h="366053">
                <a:tc>
                  <a:txBody>
                    <a:bodyPr/>
                    <a:lstStyle/>
                    <a:p>
                      <a:pPr algn="ctr"/>
                      <a:r>
                        <a:rPr lang="en-US" sz="3200" dirty="0"/>
                        <a:t>/</a:t>
                      </a:r>
                    </a:p>
                  </a:txBody>
                  <a:tcPr/>
                </a:tc>
                <a:tc>
                  <a:txBody>
                    <a:bodyPr/>
                    <a:lstStyle/>
                    <a:p>
                      <a:pPr algn="ctr"/>
                      <a:r>
                        <a:rPr lang="en-US" sz="3200" dirty="0"/>
                        <a:t>9</a:t>
                      </a:r>
                    </a:p>
                  </a:txBody>
                  <a:tcPr/>
                </a:tc>
                <a:tc>
                  <a:txBody>
                    <a:bodyPr/>
                    <a:lstStyle/>
                    <a:p>
                      <a:pPr algn="ctr"/>
                      <a:r>
                        <a:rPr lang="en-US" sz="3200" dirty="0"/>
                        <a:t>#</a:t>
                      </a:r>
                    </a:p>
                  </a:txBody>
                  <a:tcPr/>
                </a:tc>
                <a:tc>
                  <a:txBody>
                    <a:bodyPr/>
                    <a:lstStyle/>
                    <a:p>
                      <a:pPr algn="ctr"/>
                      <a:r>
                        <a:rPr lang="en-US" sz="3200" dirty="0"/>
                        <a:t>B</a:t>
                      </a:r>
                    </a:p>
                  </a:txBody>
                  <a:tcPr/>
                </a:tc>
                <a:extLst>
                  <a:ext uri="{0D108BD9-81ED-4DB2-BD59-A6C34878D82A}">
                    <a16:rowId xmlns:a16="http://schemas.microsoft.com/office/drawing/2014/main" val="1736966838"/>
                  </a:ext>
                </a:extLst>
              </a:tr>
              <a:tr h="366053">
                <a:tc>
                  <a:txBody>
                    <a:bodyPr/>
                    <a:lstStyle/>
                    <a:p>
                      <a:pPr algn="ctr"/>
                      <a:r>
                        <a:rPr lang="en-US" sz="3200" dirty="0"/>
                        <a:t>?</a:t>
                      </a:r>
                    </a:p>
                  </a:txBody>
                  <a:tcPr/>
                </a:tc>
                <a:tc>
                  <a:txBody>
                    <a:bodyPr/>
                    <a:lstStyle/>
                    <a:p>
                      <a:pPr algn="ctr"/>
                      <a:r>
                        <a:rPr lang="en-US" sz="3200" dirty="0"/>
                        <a:t>?</a:t>
                      </a:r>
                    </a:p>
                  </a:txBody>
                  <a:tcPr/>
                </a:tc>
                <a:tc>
                  <a:txBody>
                    <a:bodyPr/>
                    <a:lstStyle/>
                    <a:p>
                      <a:pPr algn="ctr"/>
                      <a:r>
                        <a:rPr lang="en-US" sz="3200" dirty="0"/>
                        <a:t>L</a:t>
                      </a:r>
                    </a:p>
                  </a:txBody>
                  <a:tcPr/>
                </a:tc>
                <a:tc>
                  <a:txBody>
                    <a:bodyPr/>
                    <a:lstStyle/>
                    <a:p>
                      <a:pPr algn="ctr"/>
                      <a:r>
                        <a:rPr lang="en-US" sz="3200" dirty="0"/>
                        <a:t>L</a:t>
                      </a:r>
                    </a:p>
                  </a:txBody>
                  <a:tcPr/>
                </a:tc>
                <a:extLst>
                  <a:ext uri="{0D108BD9-81ED-4DB2-BD59-A6C34878D82A}">
                    <a16:rowId xmlns:a16="http://schemas.microsoft.com/office/drawing/2014/main" val="2603745345"/>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4192561496"/>
              </p:ext>
            </p:extLst>
          </p:nvPr>
        </p:nvGraphicFramePr>
        <p:xfrm>
          <a:off x="6414024" y="3148450"/>
          <a:ext cx="2180308" cy="1158240"/>
        </p:xfrm>
        <a:graphic>
          <a:graphicData uri="http://schemas.openxmlformats.org/drawingml/2006/table">
            <a:tbl>
              <a:tblPr firstRow="1" bandRow="1">
                <a:tableStyleId>{21E4AEA4-8DFA-4A89-87EB-49C32662AFE0}</a:tableStyleId>
              </a:tblPr>
              <a:tblGrid>
                <a:gridCol w="545077">
                  <a:extLst>
                    <a:ext uri="{9D8B030D-6E8A-4147-A177-3AD203B41FA5}">
                      <a16:colId xmlns:a16="http://schemas.microsoft.com/office/drawing/2014/main" val="1328781822"/>
                    </a:ext>
                  </a:extLst>
                </a:gridCol>
                <a:gridCol w="545077">
                  <a:extLst>
                    <a:ext uri="{9D8B030D-6E8A-4147-A177-3AD203B41FA5}">
                      <a16:colId xmlns:a16="http://schemas.microsoft.com/office/drawing/2014/main" val="881647484"/>
                    </a:ext>
                  </a:extLst>
                </a:gridCol>
                <a:gridCol w="545077">
                  <a:extLst>
                    <a:ext uri="{9D8B030D-6E8A-4147-A177-3AD203B41FA5}">
                      <a16:colId xmlns:a16="http://schemas.microsoft.com/office/drawing/2014/main" val="3253375800"/>
                    </a:ext>
                  </a:extLst>
                </a:gridCol>
                <a:gridCol w="545077">
                  <a:extLst>
                    <a:ext uri="{9D8B030D-6E8A-4147-A177-3AD203B41FA5}">
                      <a16:colId xmlns:a16="http://schemas.microsoft.com/office/drawing/2014/main" val="1941613553"/>
                    </a:ext>
                  </a:extLst>
                </a:gridCol>
              </a:tblGrid>
              <a:tr h="366053">
                <a:tc>
                  <a:txBody>
                    <a:bodyPr/>
                    <a:lstStyle/>
                    <a:p>
                      <a:pPr algn="ctr"/>
                      <a:r>
                        <a:rPr lang="en-US" sz="3200" dirty="0"/>
                        <a:t>Q</a:t>
                      </a:r>
                    </a:p>
                  </a:txBody>
                  <a:tcPr/>
                </a:tc>
                <a:tc>
                  <a:txBody>
                    <a:bodyPr/>
                    <a:lstStyle/>
                    <a:p>
                      <a:pPr algn="ctr"/>
                      <a:r>
                        <a:rPr lang="en-US" sz="3200" dirty="0"/>
                        <a:t>S</a:t>
                      </a:r>
                    </a:p>
                  </a:txBody>
                  <a:tcPr/>
                </a:tc>
                <a:tc>
                  <a:txBody>
                    <a:bodyPr/>
                    <a:lstStyle/>
                    <a:p>
                      <a:pPr algn="ctr"/>
                      <a:r>
                        <a:rPr lang="en-US" sz="3200" dirty="0"/>
                        <a:t>#</a:t>
                      </a:r>
                    </a:p>
                  </a:txBody>
                  <a:tcPr/>
                </a:tc>
                <a:tc>
                  <a:txBody>
                    <a:bodyPr/>
                    <a:lstStyle/>
                    <a:p>
                      <a:pPr algn="ctr"/>
                      <a:r>
                        <a:rPr lang="en-US" sz="3200" dirty="0"/>
                        <a:t>B</a:t>
                      </a:r>
                    </a:p>
                  </a:txBody>
                  <a:tcPr/>
                </a:tc>
                <a:extLst>
                  <a:ext uri="{0D108BD9-81ED-4DB2-BD59-A6C34878D82A}">
                    <a16:rowId xmlns:a16="http://schemas.microsoft.com/office/drawing/2014/main" val="1736966838"/>
                  </a:ext>
                </a:extLst>
              </a:tr>
              <a:tr h="366053">
                <a:tc>
                  <a:txBody>
                    <a:bodyPr/>
                    <a:lstStyle/>
                    <a:p>
                      <a:pPr algn="ctr"/>
                      <a:r>
                        <a:rPr lang="en-US" sz="3200" dirty="0"/>
                        <a:t>?</a:t>
                      </a:r>
                    </a:p>
                  </a:txBody>
                  <a:tcPr/>
                </a:tc>
                <a:tc>
                  <a:txBody>
                    <a:bodyPr/>
                    <a:lstStyle/>
                    <a:p>
                      <a:pPr algn="ctr"/>
                      <a:r>
                        <a:rPr lang="en-US" sz="3200" dirty="0"/>
                        <a:t>?</a:t>
                      </a:r>
                    </a:p>
                  </a:txBody>
                  <a:tcPr/>
                </a:tc>
                <a:tc>
                  <a:txBody>
                    <a:bodyPr/>
                    <a:lstStyle/>
                    <a:p>
                      <a:pPr algn="ctr"/>
                      <a:r>
                        <a:rPr lang="en-US" sz="3200" dirty="0"/>
                        <a:t>L</a:t>
                      </a:r>
                    </a:p>
                  </a:txBody>
                  <a:tcPr/>
                </a:tc>
                <a:tc>
                  <a:txBody>
                    <a:bodyPr/>
                    <a:lstStyle/>
                    <a:p>
                      <a:pPr algn="ctr"/>
                      <a:r>
                        <a:rPr lang="en-US" sz="3200" dirty="0"/>
                        <a:t>L</a:t>
                      </a:r>
                    </a:p>
                  </a:txBody>
                  <a:tcPr/>
                </a:tc>
                <a:extLst>
                  <a:ext uri="{0D108BD9-81ED-4DB2-BD59-A6C34878D82A}">
                    <a16:rowId xmlns:a16="http://schemas.microsoft.com/office/drawing/2014/main" val="2603745345"/>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591055851"/>
              </p:ext>
            </p:extLst>
          </p:nvPr>
        </p:nvGraphicFramePr>
        <p:xfrm>
          <a:off x="1072080" y="4758727"/>
          <a:ext cx="2180308" cy="1158240"/>
        </p:xfrm>
        <a:graphic>
          <a:graphicData uri="http://schemas.openxmlformats.org/drawingml/2006/table">
            <a:tbl>
              <a:tblPr firstRow="1" bandRow="1">
                <a:tableStyleId>{21E4AEA4-8DFA-4A89-87EB-49C32662AFE0}</a:tableStyleId>
              </a:tblPr>
              <a:tblGrid>
                <a:gridCol w="545077">
                  <a:extLst>
                    <a:ext uri="{9D8B030D-6E8A-4147-A177-3AD203B41FA5}">
                      <a16:colId xmlns:a16="http://schemas.microsoft.com/office/drawing/2014/main" val="1328781822"/>
                    </a:ext>
                  </a:extLst>
                </a:gridCol>
                <a:gridCol w="545077">
                  <a:extLst>
                    <a:ext uri="{9D8B030D-6E8A-4147-A177-3AD203B41FA5}">
                      <a16:colId xmlns:a16="http://schemas.microsoft.com/office/drawing/2014/main" val="881647484"/>
                    </a:ext>
                  </a:extLst>
                </a:gridCol>
                <a:gridCol w="545077">
                  <a:extLst>
                    <a:ext uri="{9D8B030D-6E8A-4147-A177-3AD203B41FA5}">
                      <a16:colId xmlns:a16="http://schemas.microsoft.com/office/drawing/2014/main" val="3253375800"/>
                    </a:ext>
                  </a:extLst>
                </a:gridCol>
                <a:gridCol w="545077">
                  <a:extLst>
                    <a:ext uri="{9D8B030D-6E8A-4147-A177-3AD203B41FA5}">
                      <a16:colId xmlns:a16="http://schemas.microsoft.com/office/drawing/2014/main" val="1941613553"/>
                    </a:ext>
                  </a:extLst>
                </a:gridCol>
              </a:tblGrid>
              <a:tr h="366053">
                <a:tc>
                  <a:txBody>
                    <a:bodyPr/>
                    <a:lstStyle/>
                    <a:p>
                      <a:pPr algn="ctr"/>
                      <a:r>
                        <a:rPr lang="en-US" sz="3200" dirty="0"/>
                        <a:t>/</a:t>
                      </a:r>
                    </a:p>
                  </a:txBody>
                  <a:tcPr/>
                </a:tc>
                <a:tc>
                  <a:txBody>
                    <a:bodyPr/>
                    <a:lstStyle/>
                    <a:p>
                      <a:pPr algn="ctr"/>
                      <a:r>
                        <a:rPr lang="en-US" sz="3200" dirty="0"/>
                        <a:t>P</a:t>
                      </a:r>
                    </a:p>
                  </a:txBody>
                  <a:tcPr/>
                </a:tc>
                <a:tc>
                  <a:txBody>
                    <a:bodyPr/>
                    <a:lstStyle/>
                    <a:p>
                      <a:pPr algn="ctr"/>
                      <a:r>
                        <a:rPr lang="en-US" sz="3200" dirty="0"/>
                        <a:t>#</a:t>
                      </a:r>
                    </a:p>
                  </a:txBody>
                  <a:tcPr/>
                </a:tc>
                <a:tc>
                  <a:txBody>
                    <a:bodyPr/>
                    <a:lstStyle/>
                    <a:p>
                      <a:pPr algn="ctr"/>
                      <a:r>
                        <a:rPr lang="en-US" sz="3200" dirty="0"/>
                        <a:t>B</a:t>
                      </a:r>
                    </a:p>
                  </a:txBody>
                  <a:tcPr/>
                </a:tc>
                <a:extLst>
                  <a:ext uri="{0D108BD9-81ED-4DB2-BD59-A6C34878D82A}">
                    <a16:rowId xmlns:a16="http://schemas.microsoft.com/office/drawing/2014/main" val="1736966838"/>
                  </a:ext>
                </a:extLst>
              </a:tr>
              <a:tr h="366053">
                <a:tc>
                  <a:txBody>
                    <a:bodyPr/>
                    <a:lstStyle/>
                    <a:p>
                      <a:pPr algn="ctr"/>
                      <a:r>
                        <a:rPr lang="en-US" sz="3200" dirty="0"/>
                        <a:t>?</a:t>
                      </a:r>
                    </a:p>
                  </a:txBody>
                  <a:tcPr/>
                </a:tc>
                <a:tc>
                  <a:txBody>
                    <a:bodyPr/>
                    <a:lstStyle/>
                    <a:p>
                      <a:pPr algn="ctr"/>
                      <a:r>
                        <a:rPr lang="en-US" sz="3200" dirty="0"/>
                        <a:t>?</a:t>
                      </a:r>
                    </a:p>
                  </a:txBody>
                  <a:tcPr/>
                </a:tc>
                <a:tc>
                  <a:txBody>
                    <a:bodyPr/>
                    <a:lstStyle/>
                    <a:p>
                      <a:pPr algn="ctr"/>
                      <a:r>
                        <a:rPr lang="en-US" sz="3200" dirty="0"/>
                        <a:t>L</a:t>
                      </a:r>
                    </a:p>
                  </a:txBody>
                  <a:tcPr/>
                </a:tc>
                <a:tc>
                  <a:txBody>
                    <a:bodyPr/>
                    <a:lstStyle/>
                    <a:p>
                      <a:pPr algn="ctr"/>
                      <a:r>
                        <a:rPr lang="en-US" sz="3200" dirty="0"/>
                        <a:t>L</a:t>
                      </a:r>
                    </a:p>
                  </a:txBody>
                  <a:tcPr/>
                </a:tc>
                <a:extLst>
                  <a:ext uri="{0D108BD9-81ED-4DB2-BD59-A6C34878D82A}">
                    <a16:rowId xmlns:a16="http://schemas.microsoft.com/office/drawing/2014/main" val="2603745345"/>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1920944891"/>
              </p:ext>
            </p:extLst>
          </p:nvPr>
        </p:nvGraphicFramePr>
        <p:xfrm>
          <a:off x="9084996" y="3148450"/>
          <a:ext cx="2180308" cy="1158240"/>
        </p:xfrm>
        <a:graphic>
          <a:graphicData uri="http://schemas.openxmlformats.org/drawingml/2006/table">
            <a:tbl>
              <a:tblPr firstRow="1" bandRow="1">
                <a:tableStyleId>{21E4AEA4-8DFA-4A89-87EB-49C32662AFE0}</a:tableStyleId>
              </a:tblPr>
              <a:tblGrid>
                <a:gridCol w="545077">
                  <a:extLst>
                    <a:ext uri="{9D8B030D-6E8A-4147-A177-3AD203B41FA5}">
                      <a16:colId xmlns:a16="http://schemas.microsoft.com/office/drawing/2014/main" val="1328781822"/>
                    </a:ext>
                  </a:extLst>
                </a:gridCol>
                <a:gridCol w="545077">
                  <a:extLst>
                    <a:ext uri="{9D8B030D-6E8A-4147-A177-3AD203B41FA5}">
                      <a16:colId xmlns:a16="http://schemas.microsoft.com/office/drawing/2014/main" val="881647484"/>
                    </a:ext>
                  </a:extLst>
                </a:gridCol>
                <a:gridCol w="545077">
                  <a:extLst>
                    <a:ext uri="{9D8B030D-6E8A-4147-A177-3AD203B41FA5}">
                      <a16:colId xmlns:a16="http://schemas.microsoft.com/office/drawing/2014/main" val="3253375800"/>
                    </a:ext>
                  </a:extLst>
                </a:gridCol>
                <a:gridCol w="545077">
                  <a:extLst>
                    <a:ext uri="{9D8B030D-6E8A-4147-A177-3AD203B41FA5}">
                      <a16:colId xmlns:a16="http://schemas.microsoft.com/office/drawing/2014/main" val="1941613553"/>
                    </a:ext>
                  </a:extLst>
                </a:gridCol>
              </a:tblGrid>
              <a:tr h="366053">
                <a:tc>
                  <a:txBody>
                    <a:bodyPr/>
                    <a:lstStyle/>
                    <a:p>
                      <a:pPr algn="ctr"/>
                      <a:r>
                        <a:rPr lang="en-US" sz="3200" dirty="0"/>
                        <a:t>r</a:t>
                      </a:r>
                    </a:p>
                  </a:txBody>
                  <a:tcPr/>
                </a:tc>
                <a:tc>
                  <a:txBody>
                    <a:bodyPr/>
                    <a:lstStyle/>
                    <a:p>
                      <a:pPr algn="ctr"/>
                      <a:r>
                        <a:rPr lang="en-US" sz="3200" dirty="0"/>
                        <a:t>9</a:t>
                      </a:r>
                    </a:p>
                  </a:txBody>
                  <a:tcPr/>
                </a:tc>
                <a:tc>
                  <a:txBody>
                    <a:bodyPr/>
                    <a:lstStyle/>
                    <a:p>
                      <a:pPr algn="ctr"/>
                      <a:r>
                        <a:rPr lang="en-US" sz="3200" dirty="0"/>
                        <a:t>#</a:t>
                      </a:r>
                    </a:p>
                  </a:txBody>
                  <a:tcPr/>
                </a:tc>
                <a:tc>
                  <a:txBody>
                    <a:bodyPr/>
                    <a:lstStyle/>
                    <a:p>
                      <a:pPr algn="ctr"/>
                      <a:r>
                        <a:rPr lang="en-US" sz="3200" dirty="0"/>
                        <a:t>B</a:t>
                      </a:r>
                    </a:p>
                  </a:txBody>
                  <a:tcPr/>
                </a:tc>
                <a:extLst>
                  <a:ext uri="{0D108BD9-81ED-4DB2-BD59-A6C34878D82A}">
                    <a16:rowId xmlns:a16="http://schemas.microsoft.com/office/drawing/2014/main" val="1736966838"/>
                  </a:ext>
                </a:extLst>
              </a:tr>
              <a:tr h="366053">
                <a:tc>
                  <a:txBody>
                    <a:bodyPr/>
                    <a:lstStyle/>
                    <a:p>
                      <a:pPr algn="ctr"/>
                      <a:r>
                        <a:rPr lang="en-US" sz="3200" dirty="0"/>
                        <a:t>?</a:t>
                      </a:r>
                    </a:p>
                  </a:txBody>
                  <a:tcPr/>
                </a:tc>
                <a:tc>
                  <a:txBody>
                    <a:bodyPr/>
                    <a:lstStyle/>
                    <a:p>
                      <a:pPr algn="ctr"/>
                      <a:r>
                        <a:rPr lang="en-US" sz="3200" dirty="0"/>
                        <a:t>?</a:t>
                      </a:r>
                    </a:p>
                  </a:txBody>
                  <a:tcPr/>
                </a:tc>
                <a:tc>
                  <a:txBody>
                    <a:bodyPr/>
                    <a:lstStyle/>
                    <a:p>
                      <a:pPr algn="ctr"/>
                      <a:r>
                        <a:rPr lang="en-US" sz="3200" dirty="0"/>
                        <a:t>L</a:t>
                      </a:r>
                    </a:p>
                  </a:txBody>
                  <a:tcPr/>
                </a:tc>
                <a:tc>
                  <a:txBody>
                    <a:bodyPr/>
                    <a:lstStyle/>
                    <a:p>
                      <a:pPr algn="ctr"/>
                      <a:r>
                        <a:rPr lang="en-US" sz="3200" dirty="0"/>
                        <a:t>L</a:t>
                      </a:r>
                    </a:p>
                  </a:txBody>
                  <a:tcPr/>
                </a:tc>
                <a:extLst>
                  <a:ext uri="{0D108BD9-81ED-4DB2-BD59-A6C34878D82A}">
                    <a16:rowId xmlns:a16="http://schemas.microsoft.com/office/drawing/2014/main" val="2603745345"/>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326224217"/>
              </p:ext>
            </p:extLst>
          </p:nvPr>
        </p:nvGraphicFramePr>
        <p:xfrm>
          <a:off x="3743052" y="3148450"/>
          <a:ext cx="2180308" cy="1158240"/>
        </p:xfrm>
        <a:graphic>
          <a:graphicData uri="http://schemas.openxmlformats.org/drawingml/2006/table">
            <a:tbl>
              <a:tblPr firstRow="1" bandRow="1">
                <a:tableStyleId>{21E4AEA4-8DFA-4A89-87EB-49C32662AFE0}</a:tableStyleId>
              </a:tblPr>
              <a:tblGrid>
                <a:gridCol w="545077">
                  <a:extLst>
                    <a:ext uri="{9D8B030D-6E8A-4147-A177-3AD203B41FA5}">
                      <a16:colId xmlns:a16="http://schemas.microsoft.com/office/drawing/2014/main" val="1328781822"/>
                    </a:ext>
                  </a:extLst>
                </a:gridCol>
                <a:gridCol w="545077">
                  <a:extLst>
                    <a:ext uri="{9D8B030D-6E8A-4147-A177-3AD203B41FA5}">
                      <a16:colId xmlns:a16="http://schemas.microsoft.com/office/drawing/2014/main" val="881647484"/>
                    </a:ext>
                  </a:extLst>
                </a:gridCol>
                <a:gridCol w="545077">
                  <a:extLst>
                    <a:ext uri="{9D8B030D-6E8A-4147-A177-3AD203B41FA5}">
                      <a16:colId xmlns:a16="http://schemas.microsoft.com/office/drawing/2014/main" val="3253375800"/>
                    </a:ext>
                  </a:extLst>
                </a:gridCol>
                <a:gridCol w="545077">
                  <a:extLst>
                    <a:ext uri="{9D8B030D-6E8A-4147-A177-3AD203B41FA5}">
                      <a16:colId xmlns:a16="http://schemas.microsoft.com/office/drawing/2014/main" val="1941613553"/>
                    </a:ext>
                  </a:extLst>
                </a:gridCol>
              </a:tblGrid>
              <a:tr h="366053">
                <a:tc>
                  <a:txBody>
                    <a:bodyPr/>
                    <a:lstStyle/>
                    <a:p>
                      <a:pPr algn="ctr"/>
                      <a:r>
                        <a:rPr lang="en-US" sz="3200" dirty="0"/>
                        <a:t>A</a:t>
                      </a:r>
                    </a:p>
                  </a:txBody>
                  <a:tcPr/>
                </a:tc>
                <a:tc>
                  <a:txBody>
                    <a:bodyPr/>
                    <a:lstStyle/>
                    <a:p>
                      <a:pPr algn="ctr"/>
                      <a:r>
                        <a:rPr lang="en-US" sz="3200" dirty="0"/>
                        <a:t>9</a:t>
                      </a:r>
                    </a:p>
                  </a:txBody>
                  <a:tcPr/>
                </a:tc>
                <a:tc>
                  <a:txBody>
                    <a:bodyPr/>
                    <a:lstStyle/>
                    <a:p>
                      <a:pPr algn="ctr"/>
                      <a:r>
                        <a:rPr lang="en-US" sz="3200" dirty="0"/>
                        <a:t>#</a:t>
                      </a:r>
                    </a:p>
                  </a:txBody>
                  <a:tcPr/>
                </a:tc>
                <a:tc>
                  <a:txBody>
                    <a:bodyPr/>
                    <a:lstStyle/>
                    <a:p>
                      <a:pPr algn="ctr"/>
                      <a:r>
                        <a:rPr lang="en-US" sz="3200" dirty="0"/>
                        <a:t>B</a:t>
                      </a:r>
                    </a:p>
                  </a:txBody>
                  <a:tcPr/>
                </a:tc>
                <a:extLst>
                  <a:ext uri="{0D108BD9-81ED-4DB2-BD59-A6C34878D82A}">
                    <a16:rowId xmlns:a16="http://schemas.microsoft.com/office/drawing/2014/main" val="1736966838"/>
                  </a:ext>
                </a:extLst>
              </a:tr>
              <a:tr h="366053">
                <a:tc>
                  <a:txBody>
                    <a:bodyPr/>
                    <a:lstStyle/>
                    <a:p>
                      <a:pPr algn="ctr"/>
                      <a:r>
                        <a:rPr lang="en-US" sz="3200" dirty="0"/>
                        <a:t>?</a:t>
                      </a:r>
                    </a:p>
                  </a:txBody>
                  <a:tcPr/>
                </a:tc>
                <a:tc>
                  <a:txBody>
                    <a:bodyPr/>
                    <a:lstStyle/>
                    <a:p>
                      <a:pPr algn="ctr"/>
                      <a:r>
                        <a:rPr lang="en-US" sz="3200" dirty="0"/>
                        <a:t>?</a:t>
                      </a:r>
                    </a:p>
                  </a:txBody>
                  <a:tcPr/>
                </a:tc>
                <a:tc>
                  <a:txBody>
                    <a:bodyPr/>
                    <a:lstStyle/>
                    <a:p>
                      <a:pPr algn="ctr"/>
                      <a:r>
                        <a:rPr lang="en-US" sz="3200" dirty="0"/>
                        <a:t>L</a:t>
                      </a:r>
                    </a:p>
                  </a:txBody>
                  <a:tcPr/>
                </a:tc>
                <a:tc>
                  <a:txBody>
                    <a:bodyPr/>
                    <a:lstStyle/>
                    <a:p>
                      <a:pPr algn="ctr"/>
                      <a:r>
                        <a:rPr lang="en-US" sz="3200" dirty="0"/>
                        <a:t>L</a:t>
                      </a:r>
                    </a:p>
                  </a:txBody>
                  <a:tcPr/>
                </a:tc>
                <a:extLst>
                  <a:ext uri="{0D108BD9-81ED-4DB2-BD59-A6C34878D82A}">
                    <a16:rowId xmlns:a16="http://schemas.microsoft.com/office/drawing/2014/main" val="2603745345"/>
                  </a:ext>
                </a:extLst>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591850824"/>
              </p:ext>
            </p:extLst>
          </p:nvPr>
        </p:nvGraphicFramePr>
        <p:xfrm>
          <a:off x="3743052" y="4772106"/>
          <a:ext cx="2180308" cy="1158240"/>
        </p:xfrm>
        <a:graphic>
          <a:graphicData uri="http://schemas.openxmlformats.org/drawingml/2006/table">
            <a:tbl>
              <a:tblPr firstRow="1" bandRow="1">
                <a:tableStyleId>{21E4AEA4-8DFA-4A89-87EB-49C32662AFE0}</a:tableStyleId>
              </a:tblPr>
              <a:tblGrid>
                <a:gridCol w="545077">
                  <a:extLst>
                    <a:ext uri="{9D8B030D-6E8A-4147-A177-3AD203B41FA5}">
                      <a16:colId xmlns:a16="http://schemas.microsoft.com/office/drawing/2014/main" val="1328781822"/>
                    </a:ext>
                  </a:extLst>
                </a:gridCol>
                <a:gridCol w="545077">
                  <a:extLst>
                    <a:ext uri="{9D8B030D-6E8A-4147-A177-3AD203B41FA5}">
                      <a16:colId xmlns:a16="http://schemas.microsoft.com/office/drawing/2014/main" val="881647484"/>
                    </a:ext>
                  </a:extLst>
                </a:gridCol>
                <a:gridCol w="545077">
                  <a:extLst>
                    <a:ext uri="{9D8B030D-6E8A-4147-A177-3AD203B41FA5}">
                      <a16:colId xmlns:a16="http://schemas.microsoft.com/office/drawing/2014/main" val="3253375800"/>
                    </a:ext>
                  </a:extLst>
                </a:gridCol>
                <a:gridCol w="545077">
                  <a:extLst>
                    <a:ext uri="{9D8B030D-6E8A-4147-A177-3AD203B41FA5}">
                      <a16:colId xmlns:a16="http://schemas.microsoft.com/office/drawing/2014/main" val="1941613553"/>
                    </a:ext>
                  </a:extLst>
                </a:gridCol>
              </a:tblGrid>
              <a:tr h="366053">
                <a:tc>
                  <a:txBody>
                    <a:bodyPr/>
                    <a:lstStyle/>
                    <a:p>
                      <a:pPr algn="ctr"/>
                      <a:r>
                        <a:rPr lang="en-US" sz="3200" dirty="0"/>
                        <a:t>A</a:t>
                      </a:r>
                    </a:p>
                  </a:txBody>
                  <a:tcPr/>
                </a:tc>
                <a:tc>
                  <a:txBody>
                    <a:bodyPr/>
                    <a:lstStyle/>
                    <a:p>
                      <a:pPr algn="ctr"/>
                      <a:r>
                        <a:rPr lang="en-US" sz="3200" dirty="0"/>
                        <a:t>P</a:t>
                      </a:r>
                    </a:p>
                  </a:txBody>
                  <a:tcPr/>
                </a:tc>
                <a:tc>
                  <a:txBody>
                    <a:bodyPr/>
                    <a:lstStyle/>
                    <a:p>
                      <a:pPr algn="ctr"/>
                      <a:r>
                        <a:rPr lang="en-US" sz="3200" dirty="0"/>
                        <a:t>#</a:t>
                      </a:r>
                    </a:p>
                  </a:txBody>
                  <a:tcPr/>
                </a:tc>
                <a:tc>
                  <a:txBody>
                    <a:bodyPr/>
                    <a:lstStyle/>
                    <a:p>
                      <a:pPr algn="ctr"/>
                      <a:r>
                        <a:rPr lang="en-US" sz="3200" dirty="0"/>
                        <a:t>B</a:t>
                      </a:r>
                    </a:p>
                  </a:txBody>
                  <a:tcPr/>
                </a:tc>
                <a:extLst>
                  <a:ext uri="{0D108BD9-81ED-4DB2-BD59-A6C34878D82A}">
                    <a16:rowId xmlns:a16="http://schemas.microsoft.com/office/drawing/2014/main" val="1736966838"/>
                  </a:ext>
                </a:extLst>
              </a:tr>
              <a:tr h="366053">
                <a:tc>
                  <a:txBody>
                    <a:bodyPr/>
                    <a:lstStyle/>
                    <a:p>
                      <a:pPr algn="ctr"/>
                      <a:r>
                        <a:rPr lang="en-US" sz="3200" dirty="0"/>
                        <a:t>?</a:t>
                      </a:r>
                    </a:p>
                  </a:txBody>
                  <a:tcPr/>
                </a:tc>
                <a:tc>
                  <a:txBody>
                    <a:bodyPr/>
                    <a:lstStyle/>
                    <a:p>
                      <a:pPr algn="ctr"/>
                      <a:r>
                        <a:rPr lang="en-US" sz="3200" dirty="0"/>
                        <a:t>?</a:t>
                      </a:r>
                    </a:p>
                  </a:txBody>
                  <a:tcPr/>
                </a:tc>
                <a:tc>
                  <a:txBody>
                    <a:bodyPr/>
                    <a:lstStyle/>
                    <a:p>
                      <a:pPr algn="ctr"/>
                      <a:r>
                        <a:rPr lang="en-US" sz="3200" dirty="0"/>
                        <a:t>L</a:t>
                      </a:r>
                    </a:p>
                  </a:txBody>
                  <a:tcPr/>
                </a:tc>
                <a:tc>
                  <a:txBody>
                    <a:bodyPr/>
                    <a:lstStyle/>
                    <a:p>
                      <a:pPr algn="ctr"/>
                      <a:r>
                        <a:rPr lang="en-US" sz="3200" dirty="0"/>
                        <a:t>L</a:t>
                      </a:r>
                    </a:p>
                  </a:txBody>
                  <a:tcPr/>
                </a:tc>
                <a:extLst>
                  <a:ext uri="{0D108BD9-81ED-4DB2-BD59-A6C34878D82A}">
                    <a16:rowId xmlns:a16="http://schemas.microsoft.com/office/drawing/2014/main" val="2603745345"/>
                  </a:ext>
                </a:extLst>
              </a:tr>
            </a:tbl>
          </a:graphicData>
        </a:graphic>
      </p:graphicFrame>
    </p:spTree>
    <p:extLst>
      <p:ext uri="{BB962C8B-B14F-4D97-AF65-F5344CB8AC3E}">
        <p14:creationId xmlns:p14="http://schemas.microsoft.com/office/powerpoint/2010/main" val="3955009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par>
                                <p:cTn id="27" presetID="10"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10" presetClass="entr" presetSubtype="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3"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a:solidFill>
                  <a:srgbClr val="92D050"/>
                </a:solidFill>
                <a:latin typeface="+mn-lt"/>
              </a:rPr>
              <a:t>Zodiac Killer – Solution of Z408 Cipher</a:t>
            </a:r>
            <a:endParaRPr lang="en-US" dirty="0">
              <a:latin typeface="+mn-lt"/>
            </a:endParaRPr>
          </a:p>
        </p:txBody>
      </p:sp>
      <p:graphicFrame>
        <p:nvGraphicFramePr>
          <p:cNvPr id="16" name="Table 15"/>
          <p:cNvGraphicFramePr>
            <a:graphicFrameLocks noGrp="1"/>
          </p:cNvGraphicFramePr>
          <p:nvPr>
            <p:extLst>
              <p:ext uri="{D42A27DB-BD31-4B8C-83A1-F6EECF244321}">
                <p14:modId xmlns:p14="http://schemas.microsoft.com/office/powerpoint/2010/main" val="3690681304"/>
              </p:ext>
            </p:extLst>
          </p:nvPr>
        </p:nvGraphicFramePr>
        <p:xfrm>
          <a:off x="3263460" y="1686920"/>
          <a:ext cx="2690965" cy="4805448"/>
        </p:xfrm>
        <a:graphic>
          <a:graphicData uri="http://schemas.openxmlformats.org/drawingml/2006/table">
            <a:tbl>
              <a:tblPr/>
              <a:tblGrid>
                <a:gridCol w="162386">
                  <a:extLst>
                    <a:ext uri="{9D8B030D-6E8A-4147-A177-3AD203B41FA5}">
                      <a16:colId xmlns:a16="http://schemas.microsoft.com/office/drawing/2014/main" val="4230617992"/>
                    </a:ext>
                  </a:extLst>
                </a:gridCol>
                <a:gridCol w="162386">
                  <a:extLst>
                    <a:ext uri="{9D8B030D-6E8A-4147-A177-3AD203B41FA5}">
                      <a16:colId xmlns:a16="http://schemas.microsoft.com/office/drawing/2014/main" val="3509817084"/>
                    </a:ext>
                  </a:extLst>
                </a:gridCol>
                <a:gridCol w="162386">
                  <a:extLst>
                    <a:ext uri="{9D8B030D-6E8A-4147-A177-3AD203B41FA5}">
                      <a16:colId xmlns:a16="http://schemas.microsoft.com/office/drawing/2014/main" val="1402064670"/>
                    </a:ext>
                  </a:extLst>
                </a:gridCol>
                <a:gridCol w="162386">
                  <a:extLst>
                    <a:ext uri="{9D8B030D-6E8A-4147-A177-3AD203B41FA5}">
                      <a16:colId xmlns:a16="http://schemas.microsoft.com/office/drawing/2014/main" val="3472326344"/>
                    </a:ext>
                  </a:extLst>
                </a:gridCol>
                <a:gridCol w="162386">
                  <a:extLst>
                    <a:ext uri="{9D8B030D-6E8A-4147-A177-3AD203B41FA5}">
                      <a16:colId xmlns:a16="http://schemas.microsoft.com/office/drawing/2014/main" val="3115936148"/>
                    </a:ext>
                  </a:extLst>
                </a:gridCol>
                <a:gridCol w="162386">
                  <a:extLst>
                    <a:ext uri="{9D8B030D-6E8A-4147-A177-3AD203B41FA5}">
                      <a16:colId xmlns:a16="http://schemas.microsoft.com/office/drawing/2014/main" val="1265152726"/>
                    </a:ext>
                  </a:extLst>
                </a:gridCol>
                <a:gridCol w="162386">
                  <a:extLst>
                    <a:ext uri="{9D8B030D-6E8A-4147-A177-3AD203B41FA5}">
                      <a16:colId xmlns:a16="http://schemas.microsoft.com/office/drawing/2014/main" val="2892016425"/>
                    </a:ext>
                  </a:extLst>
                </a:gridCol>
                <a:gridCol w="162386">
                  <a:extLst>
                    <a:ext uri="{9D8B030D-6E8A-4147-A177-3AD203B41FA5}">
                      <a16:colId xmlns:a16="http://schemas.microsoft.com/office/drawing/2014/main" val="566855687"/>
                    </a:ext>
                  </a:extLst>
                </a:gridCol>
                <a:gridCol w="139187">
                  <a:extLst>
                    <a:ext uri="{9D8B030D-6E8A-4147-A177-3AD203B41FA5}">
                      <a16:colId xmlns:a16="http://schemas.microsoft.com/office/drawing/2014/main" val="1413495381"/>
                    </a:ext>
                  </a:extLst>
                </a:gridCol>
                <a:gridCol w="162386">
                  <a:extLst>
                    <a:ext uri="{9D8B030D-6E8A-4147-A177-3AD203B41FA5}">
                      <a16:colId xmlns:a16="http://schemas.microsoft.com/office/drawing/2014/main" val="2823063578"/>
                    </a:ext>
                  </a:extLst>
                </a:gridCol>
                <a:gridCol w="139187">
                  <a:extLst>
                    <a:ext uri="{9D8B030D-6E8A-4147-A177-3AD203B41FA5}">
                      <a16:colId xmlns:a16="http://schemas.microsoft.com/office/drawing/2014/main" val="1126585105"/>
                    </a:ext>
                  </a:extLst>
                </a:gridCol>
                <a:gridCol w="162386">
                  <a:extLst>
                    <a:ext uri="{9D8B030D-6E8A-4147-A177-3AD203B41FA5}">
                      <a16:colId xmlns:a16="http://schemas.microsoft.com/office/drawing/2014/main" val="2098302705"/>
                    </a:ext>
                  </a:extLst>
                </a:gridCol>
                <a:gridCol w="162386">
                  <a:extLst>
                    <a:ext uri="{9D8B030D-6E8A-4147-A177-3AD203B41FA5}">
                      <a16:colId xmlns:a16="http://schemas.microsoft.com/office/drawing/2014/main" val="2762384668"/>
                    </a:ext>
                  </a:extLst>
                </a:gridCol>
                <a:gridCol w="162386">
                  <a:extLst>
                    <a:ext uri="{9D8B030D-6E8A-4147-A177-3AD203B41FA5}">
                      <a16:colId xmlns:a16="http://schemas.microsoft.com/office/drawing/2014/main" val="2385198752"/>
                    </a:ext>
                  </a:extLst>
                </a:gridCol>
                <a:gridCol w="139187">
                  <a:extLst>
                    <a:ext uri="{9D8B030D-6E8A-4147-A177-3AD203B41FA5}">
                      <a16:colId xmlns:a16="http://schemas.microsoft.com/office/drawing/2014/main" val="2853192783"/>
                    </a:ext>
                  </a:extLst>
                </a:gridCol>
                <a:gridCol w="162386">
                  <a:extLst>
                    <a:ext uri="{9D8B030D-6E8A-4147-A177-3AD203B41FA5}">
                      <a16:colId xmlns:a16="http://schemas.microsoft.com/office/drawing/2014/main" val="4067533723"/>
                    </a:ext>
                  </a:extLst>
                </a:gridCol>
                <a:gridCol w="162386">
                  <a:extLst>
                    <a:ext uri="{9D8B030D-6E8A-4147-A177-3AD203B41FA5}">
                      <a16:colId xmlns:a16="http://schemas.microsoft.com/office/drawing/2014/main" val="1437041754"/>
                    </a:ext>
                  </a:extLst>
                </a:gridCol>
              </a:tblGrid>
              <a:tr h="200227">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B</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B</a:t>
                      </a:r>
                    </a:p>
                  </a:txBody>
                  <a:tcPr marL="3778" marR="3778" marT="3778" marB="0" anchor="b">
                    <a:lnL>
                      <a:noFill/>
                    </a:lnL>
                    <a:lnR>
                      <a:noFill/>
                    </a:lnR>
                    <a:lnT>
                      <a:noFill/>
                    </a:lnT>
                    <a:lnB>
                      <a:noFill/>
                    </a:lnB>
                  </a:tcPr>
                </a:tc>
                <a:extLst>
                  <a:ext uri="{0D108BD9-81ED-4DB2-BD59-A6C34878D82A}">
                    <a16:rowId xmlns:a16="http://schemas.microsoft.com/office/drawing/2014/main" val="661647460"/>
                  </a:ext>
                </a:extLst>
              </a:tr>
              <a:tr h="200227">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2677203291"/>
                  </a:ext>
                </a:extLst>
              </a:tr>
              <a:tr h="200227">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2121604150"/>
                  </a:ext>
                </a:extLst>
              </a:tr>
              <a:tr h="200227">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B</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3082935565"/>
                  </a:ext>
                </a:extLst>
              </a:tr>
              <a:tr h="200227">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extLst>
                  <a:ext uri="{0D108BD9-81ED-4DB2-BD59-A6C34878D82A}">
                    <a16:rowId xmlns:a16="http://schemas.microsoft.com/office/drawing/2014/main" val="559835050"/>
                  </a:ext>
                </a:extLst>
              </a:tr>
              <a:tr h="200227">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108672311"/>
                  </a:ext>
                </a:extLst>
              </a:tr>
              <a:tr h="200227">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B</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B</a:t>
                      </a:r>
                    </a:p>
                  </a:txBody>
                  <a:tcPr marL="3778" marR="3778" marT="3778" marB="0" anchor="b">
                    <a:lnL>
                      <a:noFill/>
                    </a:lnL>
                    <a:lnR>
                      <a:noFill/>
                    </a:lnR>
                    <a:lnT>
                      <a:noFill/>
                    </a:lnT>
                    <a:lnB>
                      <a:noFill/>
                    </a:lnB>
                  </a:tcPr>
                </a:tc>
                <a:extLst>
                  <a:ext uri="{0D108BD9-81ED-4DB2-BD59-A6C34878D82A}">
                    <a16:rowId xmlns:a16="http://schemas.microsoft.com/office/drawing/2014/main" val="3577628542"/>
                  </a:ext>
                </a:extLst>
              </a:tr>
              <a:tr h="200227">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B</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extLst>
                  <a:ext uri="{0D108BD9-81ED-4DB2-BD59-A6C34878D82A}">
                    <a16:rowId xmlns:a16="http://schemas.microsoft.com/office/drawing/2014/main" val="3479184787"/>
                  </a:ext>
                </a:extLst>
              </a:tr>
              <a:tr h="200227">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2137611445"/>
                  </a:ext>
                </a:extLst>
              </a:tr>
              <a:tr h="200227">
                <a:tc>
                  <a:txBody>
                    <a:bodyPr/>
                    <a:lstStyle/>
                    <a:p>
                      <a:pPr algn="ctr" fontAlgn="b"/>
                      <a:r>
                        <a:rPr lang="en-US" sz="1100" b="1" i="0" u="none" strike="noStrike">
                          <a:solidFill>
                            <a:srgbClr val="ED7D31"/>
                          </a:solidFill>
                          <a:effectLst/>
                          <a:latin typeface="Calibri" panose="020F0502020204030204" pitchFamily="34" charset="0"/>
                        </a:rPr>
                        <a:t>B</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extLst>
                  <a:ext uri="{0D108BD9-81ED-4DB2-BD59-A6C34878D82A}">
                    <a16:rowId xmlns:a16="http://schemas.microsoft.com/office/drawing/2014/main" val="3414032145"/>
                  </a:ext>
                </a:extLst>
              </a:tr>
              <a:tr h="200227">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extLst>
                  <a:ext uri="{0D108BD9-81ED-4DB2-BD59-A6C34878D82A}">
                    <a16:rowId xmlns:a16="http://schemas.microsoft.com/office/drawing/2014/main" val="2794996759"/>
                  </a:ext>
                </a:extLst>
              </a:tr>
              <a:tr h="200227">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extLst>
                  <a:ext uri="{0D108BD9-81ED-4DB2-BD59-A6C34878D82A}">
                    <a16:rowId xmlns:a16="http://schemas.microsoft.com/office/drawing/2014/main" val="2493252814"/>
                  </a:ext>
                </a:extLst>
              </a:tr>
              <a:tr h="200227">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extLst>
                  <a:ext uri="{0D108BD9-81ED-4DB2-BD59-A6C34878D82A}">
                    <a16:rowId xmlns:a16="http://schemas.microsoft.com/office/drawing/2014/main" val="785143604"/>
                  </a:ext>
                </a:extLst>
              </a:tr>
              <a:tr h="200227">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extLst>
                  <a:ext uri="{0D108BD9-81ED-4DB2-BD59-A6C34878D82A}">
                    <a16:rowId xmlns:a16="http://schemas.microsoft.com/office/drawing/2014/main" val="268347559"/>
                  </a:ext>
                </a:extLst>
              </a:tr>
              <a:tr h="200227">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B</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extLst>
                  <a:ext uri="{0D108BD9-81ED-4DB2-BD59-A6C34878D82A}">
                    <a16:rowId xmlns:a16="http://schemas.microsoft.com/office/drawing/2014/main" val="3241924736"/>
                  </a:ext>
                </a:extLst>
              </a:tr>
              <a:tr h="200227">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extLst>
                  <a:ext uri="{0D108BD9-81ED-4DB2-BD59-A6C34878D82A}">
                    <a16:rowId xmlns:a16="http://schemas.microsoft.com/office/drawing/2014/main" val="563542183"/>
                  </a:ext>
                </a:extLst>
              </a:tr>
              <a:tr h="200227">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B</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extLst>
                  <a:ext uri="{0D108BD9-81ED-4DB2-BD59-A6C34878D82A}">
                    <a16:rowId xmlns:a16="http://schemas.microsoft.com/office/drawing/2014/main" val="109108192"/>
                  </a:ext>
                </a:extLst>
              </a:tr>
              <a:tr h="200227">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B</a:t>
                      </a:r>
                    </a:p>
                  </a:txBody>
                  <a:tcPr marL="3778" marR="3778" marT="3778" marB="0" anchor="b">
                    <a:lnL>
                      <a:noFill/>
                    </a:lnL>
                    <a:lnR>
                      <a:noFill/>
                    </a:lnR>
                    <a:lnT>
                      <a:noFill/>
                    </a:lnT>
                    <a:lnB>
                      <a:noFill/>
                    </a:lnB>
                  </a:tcPr>
                </a:tc>
                <a:extLst>
                  <a:ext uri="{0D108BD9-81ED-4DB2-BD59-A6C34878D82A}">
                    <a16:rowId xmlns:a16="http://schemas.microsoft.com/office/drawing/2014/main" val="1177682216"/>
                  </a:ext>
                </a:extLst>
              </a:tr>
              <a:tr h="200227">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extLst>
                  <a:ext uri="{0D108BD9-81ED-4DB2-BD59-A6C34878D82A}">
                    <a16:rowId xmlns:a16="http://schemas.microsoft.com/office/drawing/2014/main" val="2351812778"/>
                  </a:ext>
                </a:extLst>
              </a:tr>
              <a:tr h="200227">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extLst>
                  <a:ext uri="{0D108BD9-81ED-4DB2-BD59-A6C34878D82A}">
                    <a16:rowId xmlns:a16="http://schemas.microsoft.com/office/drawing/2014/main" val="3284813292"/>
                  </a:ext>
                </a:extLst>
              </a:tr>
              <a:tr h="200227">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B</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extLst>
                  <a:ext uri="{0D108BD9-81ED-4DB2-BD59-A6C34878D82A}">
                    <a16:rowId xmlns:a16="http://schemas.microsoft.com/office/drawing/2014/main" val="907949091"/>
                  </a:ext>
                </a:extLst>
              </a:tr>
              <a:tr h="200227">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extLst>
                  <a:ext uri="{0D108BD9-81ED-4DB2-BD59-A6C34878D82A}">
                    <a16:rowId xmlns:a16="http://schemas.microsoft.com/office/drawing/2014/main" val="2599775042"/>
                  </a:ext>
                </a:extLst>
              </a:tr>
              <a:tr h="200227">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B</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extLst>
                  <a:ext uri="{0D108BD9-81ED-4DB2-BD59-A6C34878D82A}">
                    <a16:rowId xmlns:a16="http://schemas.microsoft.com/office/drawing/2014/main" val="2479413178"/>
                  </a:ext>
                </a:extLst>
              </a:tr>
              <a:tr h="200227">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dirty="0">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extLst>
                  <a:ext uri="{0D108BD9-81ED-4DB2-BD59-A6C34878D82A}">
                    <a16:rowId xmlns:a16="http://schemas.microsoft.com/office/drawing/2014/main" val="1949983856"/>
                  </a:ext>
                </a:extLst>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748842583"/>
              </p:ext>
            </p:extLst>
          </p:nvPr>
        </p:nvGraphicFramePr>
        <p:xfrm>
          <a:off x="7991480" y="1686920"/>
          <a:ext cx="2690965" cy="4805448"/>
        </p:xfrm>
        <a:graphic>
          <a:graphicData uri="http://schemas.openxmlformats.org/drawingml/2006/table">
            <a:tbl>
              <a:tblPr/>
              <a:tblGrid>
                <a:gridCol w="162386">
                  <a:extLst>
                    <a:ext uri="{9D8B030D-6E8A-4147-A177-3AD203B41FA5}">
                      <a16:colId xmlns:a16="http://schemas.microsoft.com/office/drawing/2014/main" val="462199406"/>
                    </a:ext>
                  </a:extLst>
                </a:gridCol>
                <a:gridCol w="162386">
                  <a:extLst>
                    <a:ext uri="{9D8B030D-6E8A-4147-A177-3AD203B41FA5}">
                      <a16:colId xmlns:a16="http://schemas.microsoft.com/office/drawing/2014/main" val="2182536058"/>
                    </a:ext>
                  </a:extLst>
                </a:gridCol>
                <a:gridCol w="162386">
                  <a:extLst>
                    <a:ext uri="{9D8B030D-6E8A-4147-A177-3AD203B41FA5}">
                      <a16:colId xmlns:a16="http://schemas.microsoft.com/office/drawing/2014/main" val="1398341276"/>
                    </a:ext>
                  </a:extLst>
                </a:gridCol>
                <a:gridCol w="162386">
                  <a:extLst>
                    <a:ext uri="{9D8B030D-6E8A-4147-A177-3AD203B41FA5}">
                      <a16:colId xmlns:a16="http://schemas.microsoft.com/office/drawing/2014/main" val="3903057973"/>
                    </a:ext>
                  </a:extLst>
                </a:gridCol>
                <a:gridCol w="162386">
                  <a:extLst>
                    <a:ext uri="{9D8B030D-6E8A-4147-A177-3AD203B41FA5}">
                      <a16:colId xmlns:a16="http://schemas.microsoft.com/office/drawing/2014/main" val="1743728382"/>
                    </a:ext>
                  </a:extLst>
                </a:gridCol>
                <a:gridCol w="162386">
                  <a:extLst>
                    <a:ext uri="{9D8B030D-6E8A-4147-A177-3AD203B41FA5}">
                      <a16:colId xmlns:a16="http://schemas.microsoft.com/office/drawing/2014/main" val="3413106816"/>
                    </a:ext>
                  </a:extLst>
                </a:gridCol>
                <a:gridCol w="162386">
                  <a:extLst>
                    <a:ext uri="{9D8B030D-6E8A-4147-A177-3AD203B41FA5}">
                      <a16:colId xmlns:a16="http://schemas.microsoft.com/office/drawing/2014/main" val="3344525104"/>
                    </a:ext>
                  </a:extLst>
                </a:gridCol>
                <a:gridCol w="162386">
                  <a:extLst>
                    <a:ext uri="{9D8B030D-6E8A-4147-A177-3AD203B41FA5}">
                      <a16:colId xmlns:a16="http://schemas.microsoft.com/office/drawing/2014/main" val="91277119"/>
                    </a:ext>
                  </a:extLst>
                </a:gridCol>
                <a:gridCol w="139187">
                  <a:extLst>
                    <a:ext uri="{9D8B030D-6E8A-4147-A177-3AD203B41FA5}">
                      <a16:colId xmlns:a16="http://schemas.microsoft.com/office/drawing/2014/main" val="4040953467"/>
                    </a:ext>
                  </a:extLst>
                </a:gridCol>
                <a:gridCol w="162386">
                  <a:extLst>
                    <a:ext uri="{9D8B030D-6E8A-4147-A177-3AD203B41FA5}">
                      <a16:colId xmlns:a16="http://schemas.microsoft.com/office/drawing/2014/main" val="1340867079"/>
                    </a:ext>
                  </a:extLst>
                </a:gridCol>
                <a:gridCol w="139187">
                  <a:extLst>
                    <a:ext uri="{9D8B030D-6E8A-4147-A177-3AD203B41FA5}">
                      <a16:colId xmlns:a16="http://schemas.microsoft.com/office/drawing/2014/main" val="4058648908"/>
                    </a:ext>
                  </a:extLst>
                </a:gridCol>
                <a:gridCol w="162386">
                  <a:extLst>
                    <a:ext uri="{9D8B030D-6E8A-4147-A177-3AD203B41FA5}">
                      <a16:colId xmlns:a16="http://schemas.microsoft.com/office/drawing/2014/main" val="3822070405"/>
                    </a:ext>
                  </a:extLst>
                </a:gridCol>
                <a:gridCol w="162386">
                  <a:extLst>
                    <a:ext uri="{9D8B030D-6E8A-4147-A177-3AD203B41FA5}">
                      <a16:colId xmlns:a16="http://schemas.microsoft.com/office/drawing/2014/main" val="2111182950"/>
                    </a:ext>
                  </a:extLst>
                </a:gridCol>
                <a:gridCol w="162386">
                  <a:extLst>
                    <a:ext uri="{9D8B030D-6E8A-4147-A177-3AD203B41FA5}">
                      <a16:colId xmlns:a16="http://schemas.microsoft.com/office/drawing/2014/main" val="2913512761"/>
                    </a:ext>
                  </a:extLst>
                </a:gridCol>
                <a:gridCol w="139187">
                  <a:extLst>
                    <a:ext uri="{9D8B030D-6E8A-4147-A177-3AD203B41FA5}">
                      <a16:colId xmlns:a16="http://schemas.microsoft.com/office/drawing/2014/main" val="3120948122"/>
                    </a:ext>
                  </a:extLst>
                </a:gridCol>
                <a:gridCol w="162386">
                  <a:extLst>
                    <a:ext uri="{9D8B030D-6E8A-4147-A177-3AD203B41FA5}">
                      <a16:colId xmlns:a16="http://schemas.microsoft.com/office/drawing/2014/main" val="4108631140"/>
                    </a:ext>
                  </a:extLst>
                </a:gridCol>
                <a:gridCol w="162386">
                  <a:extLst>
                    <a:ext uri="{9D8B030D-6E8A-4147-A177-3AD203B41FA5}">
                      <a16:colId xmlns:a16="http://schemas.microsoft.com/office/drawing/2014/main" val="900742002"/>
                    </a:ext>
                  </a:extLst>
                </a:gridCol>
              </a:tblGrid>
              <a:tr h="200227">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extLst>
                  <a:ext uri="{0D108BD9-81ED-4DB2-BD59-A6C34878D82A}">
                    <a16:rowId xmlns:a16="http://schemas.microsoft.com/office/drawing/2014/main" val="2629556952"/>
                  </a:ext>
                </a:extLst>
              </a:tr>
              <a:tr h="200227">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3332365874"/>
                  </a:ext>
                </a:extLst>
              </a:tr>
              <a:tr h="200227">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2742108968"/>
                  </a:ext>
                </a:extLst>
              </a:tr>
              <a:tr h="200227">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626202887"/>
                  </a:ext>
                </a:extLst>
              </a:tr>
              <a:tr h="200227">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extLst>
                  <a:ext uri="{0D108BD9-81ED-4DB2-BD59-A6C34878D82A}">
                    <a16:rowId xmlns:a16="http://schemas.microsoft.com/office/drawing/2014/main" val="1990033830"/>
                  </a:ext>
                </a:extLst>
              </a:tr>
              <a:tr h="200227">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2271031200"/>
                  </a:ext>
                </a:extLst>
              </a:tr>
              <a:tr h="200227">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extLst>
                  <a:ext uri="{0D108BD9-81ED-4DB2-BD59-A6C34878D82A}">
                    <a16:rowId xmlns:a16="http://schemas.microsoft.com/office/drawing/2014/main" val="551832660"/>
                  </a:ext>
                </a:extLst>
              </a:tr>
              <a:tr h="200227">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extLst>
                  <a:ext uri="{0D108BD9-81ED-4DB2-BD59-A6C34878D82A}">
                    <a16:rowId xmlns:a16="http://schemas.microsoft.com/office/drawing/2014/main" val="2557178728"/>
                  </a:ext>
                </a:extLst>
              </a:tr>
              <a:tr h="200227">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extLst>
                  <a:ext uri="{0D108BD9-81ED-4DB2-BD59-A6C34878D82A}">
                    <a16:rowId xmlns:a16="http://schemas.microsoft.com/office/drawing/2014/main" val="3617135177"/>
                  </a:ext>
                </a:extLst>
              </a:tr>
              <a:tr h="200227">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extLst>
                  <a:ext uri="{0D108BD9-81ED-4DB2-BD59-A6C34878D82A}">
                    <a16:rowId xmlns:a16="http://schemas.microsoft.com/office/drawing/2014/main" val="852845801"/>
                  </a:ext>
                </a:extLst>
              </a:tr>
              <a:tr h="200227">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extLst>
                  <a:ext uri="{0D108BD9-81ED-4DB2-BD59-A6C34878D82A}">
                    <a16:rowId xmlns:a16="http://schemas.microsoft.com/office/drawing/2014/main" val="3791313520"/>
                  </a:ext>
                </a:extLst>
              </a:tr>
              <a:tr h="200227">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extLst>
                  <a:ext uri="{0D108BD9-81ED-4DB2-BD59-A6C34878D82A}">
                    <a16:rowId xmlns:a16="http://schemas.microsoft.com/office/drawing/2014/main" val="3667136857"/>
                  </a:ext>
                </a:extLst>
              </a:tr>
              <a:tr h="200227">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extLst>
                  <a:ext uri="{0D108BD9-81ED-4DB2-BD59-A6C34878D82A}">
                    <a16:rowId xmlns:a16="http://schemas.microsoft.com/office/drawing/2014/main" val="3410178565"/>
                  </a:ext>
                </a:extLst>
              </a:tr>
              <a:tr h="200227">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extLst>
                  <a:ext uri="{0D108BD9-81ED-4DB2-BD59-A6C34878D82A}">
                    <a16:rowId xmlns:a16="http://schemas.microsoft.com/office/drawing/2014/main" val="2954714888"/>
                  </a:ext>
                </a:extLst>
              </a:tr>
              <a:tr h="200227">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extLst>
                  <a:ext uri="{0D108BD9-81ED-4DB2-BD59-A6C34878D82A}">
                    <a16:rowId xmlns:a16="http://schemas.microsoft.com/office/drawing/2014/main" val="1740370457"/>
                  </a:ext>
                </a:extLst>
              </a:tr>
              <a:tr h="200227">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extLst>
                  <a:ext uri="{0D108BD9-81ED-4DB2-BD59-A6C34878D82A}">
                    <a16:rowId xmlns:a16="http://schemas.microsoft.com/office/drawing/2014/main" val="1736987480"/>
                  </a:ext>
                </a:extLst>
              </a:tr>
              <a:tr h="200227">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extLst>
                  <a:ext uri="{0D108BD9-81ED-4DB2-BD59-A6C34878D82A}">
                    <a16:rowId xmlns:a16="http://schemas.microsoft.com/office/drawing/2014/main" val="1622348986"/>
                  </a:ext>
                </a:extLst>
              </a:tr>
              <a:tr h="200227">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extLst>
                  <a:ext uri="{0D108BD9-81ED-4DB2-BD59-A6C34878D82A}">
                    <a16:rowId xmlns:a16="http://schemas.microsoft.com/office/drawing/2014/main" val="3404992633"/>
                  </a:ext>
                </a:extLst>
              </a:tr>
              <a:tr h="200227">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extLst>
                  <a:ext uri="{0D108BD9-81ED-4DB2-BD59-A6C34878D82A}">
                    <a16:rowId xmlns:a16="http://schemas.microsoft.com/office/drawing/2014/main" val="1250916250"/>
                  </a:ext>
                </a:extLst>
              </a:tr>
              <a:tr h="200227">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extLst>
                  <a:ext uri="{0D108BD9-81ED-4DB2-BD59-A6C34878D82A}">
                    <a16:rowId xmlns:a16="http://schemas.microsoft.com/office/drawing/2014/main" val="2551839017"/>
                  </a:ext>
                </a:extLst>
              </a:tr>
              <a:tr h="200227">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extLst>
                  <a:ext uri="{0D108BD9-81ED-4DB2-BD59-A6C34878D82A}">
                    <a16:rowId xmlns:a16="http://schemas.microsoft.com/office/drawing/2014/main" val="1331726017"/>
                  </a:ext>
                </a:extLst>
              </a:tr>
              <a:tr h="200227">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extLst>
                  <a:ext uri="{0D108BD9-81ED-4DB2-BD59-A6C34878D82A}">
                    <a16:rowId xmlns:a16="http://schemas.microsoft.com/office/drawing/2014/main" val="678603857"/>
                  </a:ext>
                </a:extLst>
              </a:tr>
              <a:tr h="200227">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extLst>
                  <a:ext uri="{0D108BD9-81ED-4DB2-BD59-A6C34878D82A}">
                    <a16:rowId xmlns:a16="http://schemas.microsoft.com/office/drawing/2014/main" val="3597646550"/>
                  </a:ext>
                </a:extLst>
              </a:tr>
              <a:tr h="200227">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dirty="0">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extLst>
                  <a:ext uri="{0D108BD9-81ED-4DB2-BD59-A6C34878D82A}">
                    <a16:rowId xmlns:a16="http://schemas.microsoft.com/office/drawing/2014/main" val="4246381301"/>
                  </a:ext>
                </a:extLst>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1357552998"/>
              </p:ext>
            </p:extLst>
          </p:nvPr>
        </p:nvGraphicFramePr>
        <p:xfrm>
          <a:off x="382821" y="1418234"/>
          <a:ext cx="1220628" cy="5074141"/>
        </p:xfrm>
        <a:graphic>
          <a:graphicData uri="http://schemas.openxmlformats.org/drawingml/2006/table">
            <a:tbl>
              <a:tblPr/>
              <a:tblGrid>
                <a:gridCol w="305157">
                  <a:extLst>
                    <a:ext uri="{9D8B030D-6E8A-4147-A177-3AD203B41FA5}">
                      <a16:colId xmlns:a16="http://schemas.microsoft.com/office/drawing/2014/main" val="1689225068"/>
                    </a:ext>
                  </a:extLst>
                </a:gridCol>
                <a:gridCol w="305157">
                  <a:extLst>
                    <a:ext uri="{9D8B030D-6E8A-4147-A177-3AD203B41FA5}">
                      <a16:colId xmlns:a16="http://schemas.microsoft.com/office/drawing/2014/main" val="2169906630"/>
                    </a:ext>
                  </a:extLst>
                </a:gridCol>
                <a:gridCol w="305157">
                  <a:extLst>
                    <a:ext uri="{9D8B030D-6E8A-4147-A177-3AD203B41FA5}">
                      <a16:colId xmlns:a16="http://schemas.microsoft.com/office/drawing/2014/main" val="2848636935"/>
                    </a:ext>
                  </a:extLst>
                </a:gridCol>
                <a:gridCol w="305157">
                  <a:extLst>
                    <a:ext uri="{9D8B030D-6E8A-4147-A177-3AD203B41FA5}">
                      <a16:colId xmlns:a16="http://schemas.microsoft.com/office/drawing/2014/main" val="604642153"/>
                    </a:ext>
                  </a:extLst>
                </a:gridCol>
              </a:tblGrid>
              <a:tr h="226453">
                <a:tc gridSpan="4">
                  <a:txBody>
                    <a:bodyPr/>
                    <a:lstStyle/>
                    <a:p>
                      <a:pPr algn="ctr" fontAlgn="b"/>
                      <a:r>
                        <a:rPr lang="en-US" sz="1400" b="1" i="0" u="none" strike="noStrike" dirty="0">
                          <a:solidFill>
                            <a:srgbClr val="92D050"/>
                          </a:solidFill>
                          <a:effectLst/>
                          <a:latin typeface="Calibri" panose="020F0502020204030204" pitchFamily="34" charset="0"/>
                        </a:rPr>
                        <a:t>Decryption Key</a:t>
                      </a:r>
                    </a:p>
                  </a:txBody>
                  <a:tcPr marL="3262" marR="3262" marT="3262"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88726325"/>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O</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724203839"/>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r>
                        <a:rPr lang="en-US" sz="1000" b="1" i="0" u="none" strike="noStrike">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P</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079943200"/>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Q</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44770191"/>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R</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809358849"/>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S</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617475976"/>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T</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019138562"/>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U</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195898354"/>
                  </a:ext>
                </a:extLst>
              </a:tr>
              <a:tr h="179544">
                <a:tc>
                  <a:txBody>
                    <a:bodyPr/>
                    <a:lstStyle/>
                    <a:p>
                      <a:pPr algn="ctr" fontAlgn="b"/>
                      <a:r>
                        <a:rPr lang="en-US" sz="1000" b="1" i="0" u="none" strike="noStrike">
                          <a:solidFill>
                            <a:srgbClr val="ED7D31"/>
                          </a:solidFill>
                          <a:effectLst/>
                          <a:latin typeface="Calibri" panose="020F0502020204030204" pitchFamily="34" charset="0"/>
                        </a:rPr>
                        <a:t>5</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V</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796121200"/>
                  </a:ext>
                </a:extLst>
              </a:tr>
              <a:tr h="179544">
                <a:tc>
                  <a:txBody>
                    <a:bodyPr/>
                    <a:lstStyle/>
                    <a:p>
                      <a:pPr algn="ctr" fontAlgn="b"/>
                      <a:r>
                        <a:rPr lang="en-US" sz="1000" b="1" i="0" u="none" strike="noStrike">
                          <a:solidFill>
                            <a:srgbClr val="ED7D31"/>
                          </a:solidFill>
                          <a:effectLst/>
                          <a:latin typeface="Calibri" panose="020F0502020204030204" pitchFamily="34" charset="0"/>
                        </a:rPr>
                        <a:t>6</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W</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165592605"/>
                  </a:ext>
                </a:extLst>
              </a:tr>
              <a:tr h="179544">
                <a:tc>
                  <a:txBody>
                    <a:bodyPr/>
                    <a:lstStyle/>
                    <a:p>
                      <a:pPr algn="ctr" fontAlgn="b"/>
                      <a:r>
                        <a:rPr lang="en-US" sz="1000" b="1" i="0" u="none" strike="noStrike">
                          <a:solidFill>
                            <a:srgbClr val="ED7D31"/>
                          </a:solidFill>
                          <a:effectLst/>
                          <a:latin typeface="Calibri" panose="020F0502020204030204" pitchFamily="34" charset="0"/>
                        </a:rPr>
                        <a:t>7</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X</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713264168"/>
                  </a:ext>
                </a:extLst>
              </a:tr>
              <a:tr h="179544">
                <a:tc>
                  <a:txBody>
                    <a:bodyPr/>
                    <a:lstStyle/>
                    <a:p>
                      <a:pPr algn="ctr" fontAlgn="b"/>
                      <a:r>
                        <a:rPr lang="en-US" sz="1000" b="1" i="0" u="none" strike="noStrike">
                          <a:solidFill>
                            <a:srgbClr val="ED7D31"/>
                          </a:solidFill>
                          <a:effectLst/>
                          <a:latin typeface="Calibri" panose="020F0502020204030204" pitchFamily="34" charset="0"/>
                        </a:rPr>
                        <a:t>8</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Y</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862174303"/>
                  </a:ext>
                </a:extLst>
              </a:tr>
              <a:tr h="179544">
                <a:tc>
                  <a:txBody>
                    <a:bodyPr/>
                    <a:lstStyle/>
                    <a:p>
                      <a:pPr algn="ctr" fontAlgn="b"/>
                      <a:r>
                        <a:rPr lang="en-US" sz="1000" b="1" i="0" u="none" strike="noStrike">
                          <a:solidFill>
                            <a:srgbClr val="ED7D31"/>
                          </a:solidFill>
                          <a:effectLst/>
                          <a:latin typeface="Calibri" panose="020F0502020204030204" pitchFamily="34" charset="0"/>
                        </a:rPr>
                        <a:t>9</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Z</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349235085"/>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156250250"/>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282540542"/>
                  </a:ext>
                </a:extLst>
              </a:tr>
              <a:tr h="179544">
                <a:tc>
                  <a:txBody>
                    <a:bodyPr/>
                    <a:lstStyle/>
                    <a:p>
                      <a:pPr algn="ctr" fontAlgn="b"/>
                      <a:r>
                        <a:rPr lang="en-US" sz="1000" b="1" i="0" u="none" strike="noStrike">
                          <a:solidFill>
                            <a:srgbClr val="ED7D31"/>
                          </a:solidFill>
                          <a:effectLst/>
                          <a:latin typeface="Calibri" panose="020F0502020204030204" pitchFamily="34" charset="0"/>
                        </a:rPr>
                        <a:t>A</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_</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326192525"/>
                  </a:ext>
                </a:extLst>
              </a:tr>
              <a:tr h="179544">
                <a:tc>
                  <a:txBody>
                    <a:bodyPr/>
                    <a:lstStyle/>
                    <a:p>
                      <a:pPr algn="ctr" fontAlgn="b"/>
                      <a:r>
                        <a:rPr lang="en-US" sz="1000" b="1" i="0" u="none" strike="noStrike">
                          <a:solidFill>
                            <a:srgbClr val="ED7D31"/>
                          </a:solidFill>
                          <a:effectLst/>
                          <a:latin typeface="Calibri" panose="020F0502020204030204" pitchFamily="34" charset="0"/>
                        </a:rPr>
                        <a:t>B</a:t>
                      </a:r>
                    </a:p>
                  </a:txBody>
                  <a:tcPr marL="3262" marR="3262" marT="3262" marB="0" anchor="b">
                    <a:lnL>
                      <a:noFill/>
                    </a:lnL>
                    <a:lnR>
                      <a:noFill/>
                    </a:lnR>
                    <a:lnT>
                      <a:noFill/>
                    </a:lnT>
                    <a:lnB>
                      <a:noFill/>
                    </a:lnB>
                  </a:tcPr>
                </a:tc>
                <a:tc>
                  <a:txBody>
                    <a:bodyPr/>
                    <a:lstStyle/>
                    <a:p>
                      <a:pPr algn="ctr" fontAlgn="b"/>
                      <a:r>
                        <a:rPr lang="en-US" sz="1000" b="1" i="0" u="none" strike="noStrike">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c</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864108742"/>
                  </a:ext>
                </a:extLst>
              </a:tr>
              <a:tr h="179544">
                <a:tc>
                  <a:txBody>
                    <a:bodyPr/>
                    <a:lstStyle/>
                    <a:p>
                      <a:pPr algn="ctr" fontAlgn="b"/>
                      <a:r>
                        <a:rPr lang="en-US" sz="1000" b="1" i="0" u="none" strike="noStrike">
                          <a:solidFill>
                            <a:srgbClr val="ED7D31"/>
                          </a:solidFill>
                          <a:effectLst/>
                          <a:latin typeface="Calibri" panose="020F0502020204030204" pitchFamily="34" charset="0"/>
                        </a:rPr>
                        <a:t>D</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d</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724261790"/>
                  </a:ext>
                </a:extLst>
              </a:tr>
              <a:tr h="179544">
                <a:tc>
                  <a:txBody>
                    <a:bodyPr/>
                    <a:lstStyle/>
                    <a:p>
                      <a:pPr algn="ctr" fontAlgn="b"/>
                      <a:r>
                        <a:rPr lang="en-US" sz="1000" b="1" i="0" u="none" strike="noStrike">
                          <a:solidFill>
                            <a:srgbClr val="ED7D31"/>
                          </a:solidFill>
                          <a:effectLst/>
                          <a:latin typeface="Calibri" panose="020F0502020204030204" pitchFamily="34" charset="0"/>
                        </a:rPr>
                        <a:t>E</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e</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323272741"/>
                  </a:ext>
                </a:extLst>
              </a:tr>
              <a:tr h="179544">
                <a:tc>
                  <a:txBody>
                    <a:bodyPr/>
                    <a:lstStyle/>
                    <a:p>
                      <a:pPr algn="ctr" fontAlgn="b"/>
                      <a:r>
                        <a:rPr lang="en-US" sz="1000" b="1" i="0" u="none" strike="noStrike">
                          <a:solidFill>
                            <a:srgbClr val="ED7D31"/>
                          </a:solidFill>
                          <a:effectLst/>
                          <a:latin typeface="Calibri" panose="020F0502020204030204" pitchFamily="34" charset="0"/>
                        </a:rPr>
                        <a:t>F</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f</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624667173"/>
                  </a:ext>
                </a:extLst>
              </a:tr>
              <a:tr h="179544">
                <a:tc>
                  <a:txBody>
                    <a:bodyPr/>
                    <a:lstStyle/>
                    <a:p>
                      <a:pPr algn="ctr" fontAlgn="b"/>
                      <a:r>
                        <a:rPr lang="en-US" sz="1000" b="1" i="0" u="none" strike="noStrike">
                          <a:solidFill>
                            <a:srgbClr val="ED7D31"/>
                          </a:solidFill>
                          <a:effectLst/>
                          <a:latin typeface="Calibri" panose="020F0502020204030204" pitchFamily="34" charset="0"/>
                        </a:rPr>
                        <a:t>G</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j</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19079353"/>
                  </a:ext>
                </a:extLst>
              </a:tr>
              <a:tr h="179544">
                <a:tc>
                  <a:txBody>
                    <a:bodyPr/>
                    <a:lstStyle/>
                    <a:p>
                      <a:pPr algn="ctr" fontAlgn="b"/>
                      <a:r>
                        <a:rPr lang="en-US" sz="1000" b="1" i="0" u="none" strike="noStrike">
                          <a:solidFill>
                            <a:srgbClr val="ED7D31"/>
                          </a:solidFill>
                          <a:effectLst/>
                          <a:latin typeface="Calibri" panose="020F0502020204030204" pitchFamily="34" charset="0"/>
                        </a:rPr>
                        <a:t>H</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846502110"/>
                  </a:ext>
                </a:extLst>
              </a:tr>
              <a:tr h="179544">
                <a:tc>
                  <a:txBody>
                    <a:bodyPr/>
                    <a:lstStyle/>
                    <a:p>
                      <a:pPr algn="ctr" fontAlgn="b"/>
                      <a:r>
                        <a:rPr lang="en-US" sz="1000" b="1" i="0" u="none" strike="noStrike">
                          <a:solidFill>
                            <a:srgbClr val="ED7D31"/>
                          </a:solidFill>
                          <a:effectLst/>
                          <a:latin typeface="Calibri" panose="020F0502020204030204" pitchFamily="34" charset="0"/>
                        </a:rPr>
                        <a:t>I</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496215343"/>
                  </a:ext>
                </a:extLst>
              </a:tr>
              <a:tr h="179544">
                <a:tc>
                  <a:txBody>
                    <a:bodyPr/>
                    <a:lstStyle/>
                    <a:p>
                      <a:pPr algn="ctr" fontAlgn="b"/>
                      <a:r>
                        <a:rPr lang="en-US" sz="1000" b="1" i="0" u="none" strike="noStrike">
                          <a:solidFill>
                            <a:srgbClr val="ED7D31"/>
                          </a:solidFill>
                          <a:effectLst/>
                          <a:latin typeface="Calibri" panose="020F0502020204030204" pitchFamily="34" charset="0"/>
                        </a:rPr>
                        <a:t>J</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p</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414287313"/>
                  </a:ext>
                </a:extLst>
              </a:tr>
              <a:tr h="179544">
                <a:tc>
                  <a:txBody>
                    <a:bodyPr/>
                    <a:lstStyle/>
                    <a:p>
                      <a:pPr algn="ctr" fontAlgn="b"/>
                      <a:r>
                        <a:rPr lang="en-US" sz="1000" b="1" i="0" u="none" strike="noStrike">
                          <a:solidFill>
                            <a:srgbClr val="ED7D31"/>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q</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93606946"/>
                  </a:ext>
                </a:extLst>
              </a:tr>
              <a:tr h="179544">
                <a:tc>
                  <a:txBody>
                    <a:bodyPr/>
                    <a:lstStyle/>
                    <a:p>
                      <a:pPr algn="ctr" fontAlgn="b"/>
                      <a:r>
                        <a:rPr lang="en-US" sz="1000" b="1" i="0" u="none" strike="noStrike">
                          <a:solidFill>
                            <a:srgbClr val="ED7D31"/>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r</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656918858"/>
                  </a:ext>
                </a:extLst>
              </a:tr>
              <a:tr h="179544">
                <a:tc>
                  <a:txBody>
                    <a:bodyPr/>
                    <a:lstStyle/>
                    <a:p>
                      <a:pPr algn="ctr" fontAlgn="b"/>
                      <a:r>
                        <a:rPr lang="en-US" sz="1000" b="1" i="0" u="none" strike="noStrike">
                          <a:solidFill>
                            <a:srgbClr val="ED7D31"/>
                          </a:solidFill>
                          <a:effectLst/>
                          <a:latin typeface="Calibri" panose="020F0502020204030204" pitchFamily="34" charset="0"/>
                        </a:rPr>
                        <a:t>M</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t</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284247008"/>
                  </a:ext>
                </a:extLst>
              </a:tr>
              <a:tr h="179544">
                <a:tc>
                  <a:txBody>
                    <a:bodyPr/>
                    <a:lstStyle/>
                    <a:p>
                      <a:pPr algn="ctr" fontAlgn="b"/>
                      <a:r>
                        <a:rPr lang="en-US" sz="1000" b="1" i="0" u="none" strike="noStrike">
                          <a:solidFill>
                            <a:srgbClr val="ED7D31"/>
                          </a:solidFill>
                          <a:effectLst/>
                          <a:latin typeface="Calibri" panose="020F0502020204030204" pitchFamily="34" charset="0"/>
                        </a:rPr>
                        <a:t>N</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z</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646433921"/>
                  </a:ext>
                </a:extLst>
              </a:tr>
            </a:tbl>
          </a:graphicData>
        </a:graphic>
      </p:graphicFrame>
      <p:sp>
        <p:nvSpPr>
          <p:cNvPr id="21" name="Arrow: Right 20"/>
          <p:cNvSpPr/>
          <p:nvPr/>
        </p:nvSpPr>
        <p:spPr>
          <a:xfrm>
            <a:off x="6401014" y="3336910"/>
            <a:ext cx="1213422" cy="866730"/>
          </a:xfrm>
          <a:prstGeom prst="rightArrow">
            <a:avLst/>
          </a:prstGeom>
          <a:scene3d>
            <a:camera prst="orthographicFront"/>
            <a:lightRig rig="threePt" dir="t"/>
          </a:scene3d>
          <a:sp3d>
            <a:bevelT/>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2" name="Rectangle 21"/>
          <p:cNvSpPr/>
          <p:nvPr/>
        </p:nvSpPr>
        <p:spPr>
          <a:xfrm>
            <a:off x="382821" y="1824466"/>
            <a:ext cx="570582" cy="190681"/>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23" name="Rectangle 22"/>
          <p:cNvSpPr/>
          <p:nvPr/>
        </p:nvSpPr>
        <p:spPr>
          <a:xfrm>
            <a:off x="382821" y="4351706"/>
            <a:ext cx="570582" cy="190681"/>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2681364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0-#ppt_w/2"/>
                                          </p:val>
                                        </p:tav>
                                        <p:tav tm="100000">
                                          <p:val>
                                            <p:strVal val="#ppt_x"/>
                                          </p:val>
                                        </p:tav>
                                      </p:tavLst>
                                    </p:anim>
                                    <p:anim calcmode="lin" valueType="num">
                                      <p:cBhvr additive="base">
                                        <p:cTn id="26"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F28FC029-3DF1-4F39-94FE-DBEE62F4942F}"/>
              </a:ext>
            </a:extLst>
          </p:cNvPr>
          <p:cNvGraphicFramePr>
            <a:graphicFrameLocks/>
          </p:cNvGraphicFramePr>
          <p:nvPr/>
        </p:nvGraphicFramePr>
        <p:xfrm>
          <a:off x="1118072" y="1386759"/>
          <a:ext cx="10270753" cy="1438772"/>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pPr algn="r"/>
            <a:r>
              <a:rPr lang="en-US" b="1" dirty="0">
                <a:solidFill>
                  <a:srgbClr val="92D050"/>
                </a:solidFill>
                <a:latin typeface="+mn-lt"/>
              </a:rPr>
              <a:t>Zodiac Killer – Solution of Z408 Cipher</a:t>
            </a:r>
            <a:endParaRPr lang="en-US" dirty="0">
              <a:latin typeface="+mn-lt"/>
            </a:endParaRPr>
          </a:p>
        </p:txBody>
      </p:sp>
      <p:sp>
        <p:nvSpPr>
          <p:cNvPr id="3" name="Rectangle 2"/>
          <p:cNvSpPr/>
          <p:nvPr/>
        </p:nvSpPr>
        <p:spPr>
          <a:xfrm>
            <a:off x="2056465" y="1898705"/>
            <a:ext cx="205695" cy="884064"/>
          </a:xfrm>
          <a:prstGeom prst="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p:cNvGraphicFramePr>
            <a:graphicFrameLocks noGrp="1"/>
          </p:cNvGraphicFramePr>
          <p:nvPr>
            <p:extLst>
              <p:ext uri="{D42A27DB-BD31-4B8C-83A1-F6EECF244321}">
                <p14:modId xmlns:p14="http://schemas.microsoft.com/office/powerpoint/2010/main" val="344012312"/>
              </p:ext>
            </p:extLst>
          </p:nvPr>
        </p:nvGraphicFramePr>
        <p:xfrm>
          <a:off x="1072080" y="3153841"/>
          <a:ext cx="2180308" cy="1158240"/>
        </p:xfrm>
        <a:graphic>
          <a:graphicData uri="http://schemas.openxmlformats.org/drawingml/2006/table">
            <a:tbl>
              <a:tblPr firstRow="1" bandRow="1">
                <a:tableStyleId>{21E4AEA4-8DFA-4A89-87EB-49C32662AFE0}</a:tableStyleId>
              </a:tblPr>
              <a:tblGrid>
                <a:gridCol w="545077">
                  <a:extLst>
                    <a:ext uri="{9D8B030D-6E8A-4147-A177-3AD203B41FA5}">
                      <a16:colId xmlns:a16="http://schemas.microsoft.com/office/drawing/2014/main" val="1328781822"/>
                    </a:ext>
                  </a:extLst>
                </a:gridCol>
                <a:gridCol w="545077">
                  <a:extLst>
                    <a:ext uri="{9D8B030D-6E8A-4147-A177-3AD203B41FA5}">
                      <a16:colId xmlns:a16="http://schemas.microsoft.com/office/drawing/2014/main" val="881647484"/>
                    </a:ext>
                  </a:extLst>
                </a:gridCol>
                <a:gridCol w="545077">
                  <a:extLst>
                    <a:ext uri="{9D8B030D-6E8A-4147-A177-3AD203B41FA5}">
                      <a16:colId xmlns:a16="http://schemas.microsoft.com/office/drawing/2014/main" val="3253375800"/>
                    </a:ext>
                  </a:extLst>
                </a:gridCol>
                <a:gridCol w="545077">
                  <a:extLst>
                    <a:ext uri="{9D8B030D-6E8A-4147-A177-3AD203B41FA5}">
                      <a16:colId xmlns:a16="http://schemas.microsoft.com/office/drawing/2014/main" val="1941613553"/>
                    </a:ext>
                  </a:extLst>
                </a:gridCol>
              </a:tblGrid>
              <a:tr h="366053">
                <a:tc>
                  <a:txBody>
                    <a:bodyPr/>
                    <a:lstStyle/>
                    <a:p>
                      <a:pPr algn="ctr"/>
                      <a:r>
                        <a:rPr lang="en-US" sz="3200" dirty="0"/>
                        <a:t>/</a:t>
                      </a:r>
                    </a:p>
                  </a:txBody>
                  <a:tcPr/>
                </a:tc>
                <a:tc>
                  <a:txBody>
                    <a:bodyPr/>
                    <a:lstStyle/>
                    <a:p>
                      <a:pPr algn="ctr"/>
                      <a:r>
                        <a:rPr lang="en-US" sz="3200" dirty="0"/>
                        <a:t>9</a:t>
                      </a:r>
                    </a:p>
                  </a:txBody>
                  <a:tcPr/>
                </a:tc>
                <a:tc>
                  <a:txBody>
                    <a:bodyPr/>
                    <a:lstStyle/>
                    <a:p>
                      <a:pPr algn="ctr"/>
                      <a:r>
                        <a:rPr lang="en-US" sz="3200" dirty="0"/>
                        <a:t>#</a:t>
                      </a:r>
                    </a:p>
                  </a:txBody>
                  <a:tcPr/>
                </a:tc>
                <a:tc>
                  <a:txBody>
                    <a:bodyPr/>
                    <a:lstStyle/>
                    <a:p>
                      <a:pPr algn="ctr"/>
                      <a:r>
                        <a:rPr lang="en-US" sz="3200" dirty="0"/>
                        <a:t>B</a:t>
                      </a:r>
                    </a:p>
                  </a:txBody>
                  <a:tcPr/>
                </a:tc>
                <a:extLst>
                  <a:ext uri="{0D108BD9-81ED-4DB2-BD59-A6C34878D82A}">
                    <a16:rowId xmlns:a16="http://schemas.microsoft.com/office/drawing/2014/main" val="1736966838"/>
                  </a:ext>
                </a:extLst>
              </a:tr>
              <a:tr h="366053">
                <a:tc>
                  <a:txBody>
                    <a:bodyPr/>
                    <a:lstStyle/>
                    <a:p>
                      <a:pPr algn="ctr"/>
                      <a:endParaRPr lang="en-US" sz="3200" dirty="0"/>
                    </a:p>
                  </a:txBody>
                  <a:tcPr/>
                </a:tc>
                <a:tc>
                  <a:txBody>
                    <a:bodyPr/>
                    <a:lstStyle/>
                    <a:p>
                      <a:pPr algn="ctr"/>
                      <a:endParaRPr lang="en-US" sz="3200" dirty="0"/>
                    </a:p>
                  </a:txBody>
                  <a:tcPr/>
                </a:tc>
                <a:tc>
                  <a:txBody>
                    <a:bodyPr/>
                    <a:lstStyle/>
                    <a:p>
                      <a:pPr algn="ctr"/>
                      <a:r>
                        <a:rPr lang="en-US" sz="3200" dirty="0"/>
                        <a:t>L</a:t>
                      </a:r>
                    </a:p>
                  </a:txBody>
                  <a:tcPr/>
                </a:tc>
                <a:tc>
                  <a:txBody>
                    <a:bodyPr/>
                    <a:lstStyle/>
                    <a:p>
                      <a:pPr algn="ctr"/>
                      <a:r>
                        <a:rPr lang="en-US" sz="3200" dirty="0"/>
                        <a:t>L</a:t>
                      </a:r>
                    </a:p>
                  </a:txBody>
                  <a:tcPr/>
                </a:tc>
                <a:extLst>
                  <a:ext uri="{0D108BD9-81ED-4DB2-BD59-A6C34878D82A}">
                    <a16:rowId xmlns:a16="http://schemas.microsoft.com/office/drawing/2014/main" val="2603745345"/>
                  </a:ext>
                </a:extLst>
              </a:tr>
            </a:tbl>
          </a:graphicData>
        </a:graphic>
      </p:graphicFrame>
      <p:graphicFrame>
        <p:nvGraphicFramePr>
          <p:cNvPr id="7" name="Table 6"/>
          <p:cNvGraphicFramePr>
            <a:graphicFrameLocks noGrp="1"/>
          </p:cNvGraphicFramePr>
          <p:nvPr/>
        </p:nvGraphicFramePr>
        <p:xfrm>
          <a:off x="6414024" y="3148450"/>
          <a:ext cx="2180308" cy="1158240"/>
        </p:xfrm>
        <a:graphic>
          <a:graphicData uri="http://schemas.openxmlformats.org/drawingml/2006/table">
            <a:tbl>
              <a:tblPr firstRow="1" bandRow="1">
                <a:tableStyleId>{21E4AEA4-8DFA-4A89-87EB-49C32662AFE0}</a:tableStyleId>
              </a:tblPr>
              <a:tblGrid>
                <a:gridCol w="545077">
                  <a:extLst>
                    <a:ext uri="{9D8B030D-6E8A-4147-A177-3AD203B41FA5}">
                      <a16:colId xmlns:a16="http://schemas.microsoft.com/office/drawing/2014/main" val="1328781822"/>
                    </a:ext>
                  </a:extLst>
                </a:gridCol>
                <a:gridCol w="545077">
                  <a:extLst>
                    <a:ext uri="{9D8B030D-6E8A-4147-A177-3AD203B41FA5}">
                      <a16:colId xmlns:a16="http://schemas.microsoft.com/office/drawing/2014/main" val="881647484"/>
                    </a:ext>
                  </a:extLst>
                </a:gridCol>
                <a:gridCol w="545077">
                  <a:extLst>
                    <a:ext uri="{9D8B030D-6E8A-4147-A177-3AD203B41FA5}">
                      <a16:colId xmlns:a16="http://schemas.microsoft.com/office/drawing/2014/main" val="3253375800"/>
                    </a:ext>
                  </a:extLst>
                </a:gridCol>
                <a:gridCol w="545077">
                  <a:extLst>
                    <a:ext uri="{9D8B030D-6E8A-4147-A177-3AD203B41FA5}">
                      <a16:colId xmlns:a16="http://schemas.microsoft.com/office/drawing/2014/main" val="1941613553"/>
                    </a:ext>
                  </a:extLst>
                </a:gridCol>
              </a:tblGrid>
              <a:tr h="366053">
                <a:tc>
                  <a:txBody>
                    <a:bodyPr/>
                    <a:lstStyle/>
                    <a:p>
                      <a:pPr algn="ctr"/>
                      <a:r>
                        <a:rPr lang="en-US" sz="3200" dirty="0"/>
                        <a:t>Q</a:t>
                      </a:r>
                    </a:p>
                  </a:txBody>
                  <a:tcPr/>
                </a:tc>
                <a:tc>
                  <a:txBody>
                    <a:bodyPr/>
                    <a:lstStyle/>
                    <a:p>
                      <a:pPr algn="ctr"/>
                      <a:r>
                        <a:rPr lang="en-US" sz="3200" dirty="0"/>
                        <a:t>S</a:t>
                      </a:r>
                    </a:p>
                  </a:txBody>
                  <a:tcPr/>
                </a:tc>
                <a:tc>
                  <a:txBody>
                    <a:bodyPr/>
                    <a:lstStyle/>
                    <a:p>
                      <a:pPr algn="ctr"/>
                      <a:r>
                        <a:rPr lang="en-US" sz="3200" dirty="0"/>
                        <a:t>#</a:t>
                      </a:r>
                    </a:p>
                  </a:txBody>
                  <a:tcPr/>
                </a:tc>
                <a:tc>
                  <a:txBody>
                    <a:bodyPr/>
                    <a:lstStyle/>
                    <a:p>
                      <a:pPr algn="ctr"/>
                      <a:r>
                        <a:rPr lang="en-US" sz="3200" dirty="0"/>
                        <a:t>B</a:t>
                      </a:r>
                    </a:p>
                  </a:txBody>
                  <a:tcPr/>
                </a:tc>
                <a:extLst>
                  <a:ext uri="{0D108BD9-81ED-4DB2-BD59-A6C34878D82A}">
                    <a16:rowId xmlns:a16="http://schemas.microsoft.com/office/drawing/2014/main" val="1736966838"/>
                  </a:ext>
                </a:extLst>
              </a:tr>
              <a:tr h="366053">
                <a:tc>
                  <a:txBody>
                    <a:bodyPr/>
                    <a:lstStyle/>
                    <a:p>
                      <a:pPr algn="ctr"/>
                      <a:r>
                        <a:rPr lang="en-US" sz="3200" dirty="0"/>
                        <a:t>?</a:t>
                      </a:r>
                    </a:p>
                  </a:txBody>
                  <a:tcPr/>
                </a:tc>
                <a:tc>
                  <a:txBody>
                    <a:bodyPr/>
                    <a:lstStyle/>
                    <a:p>
                      <a:pPr algn="ctr"/>
                      <a:r>
                        <a:rPr lang="en-US" sz="3200" dirty="0"/>
                        <a:t>?</a:t>
                      </a:r>
                    </a:p>
                  </a:txBody>
                  <a:tcPr/>
                </a:tc>
                <a:tc>
                  <a:txBody>
                    <a:bodyPr/>
                    <a:lstStyle/>
                    <a:p>
                      <a:pPr algn="ctr"/>
                      <a:r>
                        <a:rPr lang="en-US" sz="3200" dirty="0"/>
                        <a:t>L</a:t>
                      </a:r>
                    </a:p>
                  </a:txBody>
                  <a:tcPr/>
                </a:tc>
                <a:tc>
                  <a:txBody>
                    <a:bodyPr/>
                    <a:lstStyle/>
                    <a:p>
                      <a:pPr algn="ctr"/>
                      <a:r>
                        <a:rPr lang="en-US" sz="3200" dirty="0"/>
                        <a:t>L</a:t>
                      </a:r>
                    </a:p>
                  </a:txBody>
                  <a:tcPr/>
                </a:tc>
                <a:extLst>
                  <a:ext uri="{0D108BD9-81ED-4DB2-BD59-A6C34878D82A}">
                    <a16:rowId xmlns:a16="http://schemas.microsoft.com/office/drawing/2014/main" val="2603745345"/>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234889053"/>
              </p:ext>
            </p:extLst>
          </p:nvPr>
        </p:nvGraphicFramePr>
        <p:xfrm>
          <a:off x="1072080" y="4758727"/>
          <a:ext cx="2180308" cy="1158240"/>
        </p:xfrm>
        <a:graphic>
          <a:graphicData uri="http://schemas.openxmlformats.org/drawingml/2006/table">
            <a:tbl>
              <a:tblPr firstRow="1" bandRow="1">
                <a:tableStyleId>{21E4AEA4-8DFA-4A89-87EB-49C32662AFE0}</a:tableStyleId>
              </a:tblPr>
              <a:tblGrid>
                <a:gridCol w="545077">
                  <a:extLst>
                    <a:ext uri="{9D8B030D-6E8A-4147-A177-3AD203B41FA5}">
                      <a16:colId xmlns:a16="http://schemas.microsoft.com/office/drawing/2014/main" val="1328781822"/>
                    </a:ext>
                  </a:extLst>
                </a:gridCol>
                <a:gridCol w="545077">
                  <a:extLst>
                    <a:ext uri="{9D8B030D-6E8A-4147-A177-3AD203B41FA5}">
                      <a16:colId xmlns:a16="http://schemas.microsoft.com/office/drawing/2014/main" val="881647484"/>
                    </a:ext>
                  </a:extLst>
                </a:gridCol>
                <a:gridCol w="545077">
                  <a:extLst>
                    <a:ext uri="{9D8B030D-6E8A-4147-A177-3AD203B41FA5}">
                      <a16:colId xmlns:a16="http://schemas.microsoft.com/office/drawing/2014/main" val="3253375800"/>
                    </a:ext>
                  </a:extLst>
                </a:gridCol>
                <a:gridCol w="545077">
                  <a:extLst>
                    <a:ext uri="{9D8B030D-6E8A-4147-A177-3AD203B41FA5}">
                      <a16:colId xmlns:a16="http://schemas.microsoft.com/office/drawing/2014/main" val="1941613553"/>
                    </a:ext>
                  </a:extLst>
                </a:gridCol>
              </a:tblGrid>
              <a:tr h="366053">
                <a:tc>
                  <a:txBody>
                    <a:bodyPr/>
                    <a:lstStyle/>
                    <a:p>
                      <a:pPr algn="ctr"/>
                      <a:r>
                        <a:rPr lang="en-US" sz="3200" dirty="0"/>
                        <a:t>/</a:t>
                      </a:r>
                    </a:p>
                  </a:txBody>
                  <a:tcPr/>
                </a:tc>
                <a:tc>
                  <a:txBody>
                    <a:bodyPr/>
                    <a:lstStyle/>
                    <a:p>
                      <a:pPr algn="ctr"/>
                      <a:r>
                        <a:rPr lang="en-US" sz="3200" dirty="0"/>
                        <a:t>P</a:t>
                      </a:r>
                    </a:p>
                  </a:txBody>
                  <a:tcPr/>
                </a:tc>
                <a:tc>
                  <a:txBody>
                    <a:bodyPr/>
                    <a:lstStyle/>
                    <a:p>
                      <a:pPr algn="ctr"/>
                      <a:r>
                        <a:rPr lang="en-US" sz="3200" dirty="0"/>
                        <a:t>#</a:t>
                      </a:r>
                    </a:p>
                  </a:txBody>
                  <a:tcPr/>
                </a:tc>
                <a:tc>
                  <a:txBody>
                    <a:bodyPr/>
                    <a:lstStyle/>
                    <a:p>
                      <a:pPr algn="ctr"/>
                      <a:r>
                        <a:rPr lang="en-US" sz="3200" dirty="0"/>
                        <a:t>B</a:t>
                      </a:r>
                    </a:p>
                  </a:txBody>
                  <a:tcPr/>
                </a:tc>
                <a:extLst>
                  <a:ext uri="{0D108BD9-81ED-4DB2-BD59-A6C34878D82A}">
                    <a16:rowId xmlns:a16="http://schemas.microsoft.com/office/drawing/2014/main" val="1736966838"/>
                  </a:ext>
                </a:extLst>
              </a:tr>
              <a:tr h="366053">
                <a:tc>
                  <a:txBody>
                    <a:bodyPr/>
                    <a:lstStyle/>
                    <a:p>
                      <a:pPr algn="ctr"/>
                      <a:endParaRPr lang="en-US" sz="3200" dirty="0"/>
                    </a:p>
                  </a:txBody>
                  <a:tcPr/>
                </a:tc>
                <a:tc>
                  <a:txBody>
                    <a:bodyPr/>
                    <a:lstStyle/>
                    <a:p>
                      <a:pPr algn="ctr"/>
                      <a:endParaRPr lang="en-US" sz="3200" dirty="0"/>
                    </a:p>
                  </a:txBody>
                  <a:tcPr/>
                </a:tc>
                <a:tc>
                  <a:txBody>
                    <a:bodyPr/>
                    <a:lstStyle/>
                    <a:p>
                      <a:pPr algn="ctr"/>
                      <a:r>
                        <a:rPr lang="en-US" sz="3200" dirty="0"/>
                        <a:t>L</a:t>
                      </a:r>
                    </a:p>
                  </a:txBody>
                  <a:tcPr/>
                </a:tc>
                <a:tc>
                  <a:txBody>
                    <a:bodyPr/>
                    <a:lstStyle/>
                    <a:p>
                      <a:pPr algn="ctr"/>
                      <a:r>
                        <a:rPr lang="en-US" sz="3200" dirty="0"/>
                        <a:t>L</a:t>
                      </a:r>
                    </a:p>
                  </a:txBody>
                  <a:tcPr/>
                </a:tc>
                <a:extLst>
                  <a:ext uri="{0D108BD9-81ED-4DB2-BD59-A6C34878D82A}">
                    <a16:rowId xmlns:a16="http://schemas.microsoft.com/office/drawing/2014/main" val="2603745345"/>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1925628130"/>
              </p:ext>
            </p:extLst>
          </p:nvPr>
        </p:nvGraphicFramePr>
        <p:xfrm>
          <a:off x="9084996" y="3148450"/>
          <a:ext cx="2180308" cy="1158240"/>
        </p:xfrm>
        <a:graphic>
          <a:graphicData uri="http://schemas.openxmlformats.org/drawingml/2006/table">
            <a:tbl>
              <a:tblPr firstRow="1" bandRow="1">
                <a:tableStyleId>{21E4AEA4-8DFA-4A89-87EB-49C32662AFE0}</a:tableStyleId>
              </a:tblPr>
              <a:tblGrid>
                <a:gridCol w="545077">
                  <a:extLst>
                    <a:ext uri="{9D8B030D-6E8A-4147-A177-3AD203B41FA5}">
                      <a16:colId xmlns:a16="http://schemas.microsoft.com/office/drawing/2014/main" val="1328781822"/>
                    </a:ext>
                  </a:extLst>
                </a:gridCol>
                <a:gridCol w="545077">
                  <a:extLst>
                    <a:ext uri="{9D8B030D-6E8A-4147-A177-3AD203B41FA5}">
                      <a16:colId xmlns:a16="http://schemas.microsoft.com/office/drawing/2014/main" val="881647484"/>
                    </a:ext>
                  </a:extLst>
                </a:gridCol>
                <a:gridCol w="545077">
                  <a:extLst>
                    <a:ext uri="{9D8B030D-6E8A-4147-A177-3AD203B41FA5}">
                      <a16:colId xmlns:a16="http://schemas.microsoft.com/office/drawing/2014/main" val="3253375800"/>
                    </a:ext>
                  </a:extLst>
                </a:gridCol>
                <a:gridCol w="545077">
                  <a:extLst>
                    <a:ext uri="{9D8B030D-6E8A-4147-A177-3AD203B41FA5}">
                      <a16:colId xmlns:a16="http://schemas.microsoft.com/office/drawing/2014/main" val="1941613553"/>
                    </a:ext>
                  </a:extLst>
                </a:gridCol>
              </a:tblGrid>
              <a:tr h="366053">
                <a:tc>
                  <a:txBody>
                    <a:bodyPr/>
                    <a:lstStyle/>
                    <a:p>
                      <a:pPr algn="ctr"/>
                      <a:r>
                        <a:rPr lang="en-US" sz="3200" dirty="0"/>
                        <a:t>r</a:t>
                      </a:r>
                    </a:p>
                  </a:txBody>
                  <a:tcPr/>
                </a:tc>
                <a:tc>
                  <a:txBody>
                    <a:bodyPr/>
                    <a:lstStyle/>
                    <a:p>
                      <a:pPr algn="ctr"/>
                      <a:r>
                        <a:rPr lang="en-US" sz="3200" dirty="0"/>
                        <a:t>9</a:t>
                      </a:r>
                    </a:p>
                  </a:txBody>
                  <a:tcPr/>
                </a:tc>
                <a:tc>
                  <a:txBody>
                    <a:bodyPr/>
                    <a:lstStyle/>
                    <a:p>
                      <a:pPr algn="ctr"/>
                      <a:r>
                        <a:rPr lang="en-US" sz="3200" dirty="0"/>
                        <a:t>#</a:t>
                      </a:r>
                    </a:p>
                  </a:txBody>
                  <a:tcPr/>
                </a:tc>
                <a:tc>
                  <a:txBody>
                    <a:bodyPr/>
                    <a:lstStyle/>
                    <a:p>
                      <a:pPr algn="ctr"/>
                      <a:r>
                        <a:rPr lang="en-US" sz="3200" dirty="0"/>
                        <a:t>B</a:t>
                      </a:r>
                    </a:p>
                  </a:txBody>
                  <a:tcPr/>
                </a:tc>
                <a:extLst>
                  <a:ext uri="{0D108BD9-81ED-4DB2-BD59-A6C34878D82A}">
                    <a16:rowId xmlns:a16="http://schemas.microsoft.com/office/drawing/2014/main" val="1736966838"/>
                  </a:ext>
                </a:extLst>
              </a:tr>
              <a:tr h="366053">
                <a:tc>
                  <a:txBody>
                    <a:bodyPr/>
                    <a:lstStyle/>
                    <a:p>
                      <a:pPr algn="ctr"/>
                      <a:r>
                        <a:rPr lang="en-US" sz="3200" dirty="0"/>
                        <a:t>?</a:t>
                      </a:r>
                    </a:p>
                  </a:txBody>
                  <a:tcPr/>
                </a:tc>
                <a:tc>
                  <a:txBody>
                    <a:bodyPr/>
                    <a:lstStyle/>
                    <a:p>
                      <a:pPr algn="ctr"/>
                      <a:r>
                        <a:rPr lang="en-US" sz="3200" dirty="0"/>
                        <a:t>I</a:t>
                      </a:r>
                    </a:p>
                  </a:txBody>
                  <a:tcPr/>
                </a:tc>
                <a:tc>
                  <a:txBody>
                    <a:bodyPr/>
                    <a:lstStyle/>
                    <a:p>
                      <a:pPr algn="ctr"/>
                      <a:r>
                        <a:rPr lang="en-US" sz="3200" dirty="0"/>
                        <a:t>L</a:t>
                      </a:r>
                    </a:p>
                  </a:txBody>
                  <a:tcPr/>
                </a:tc>
                <a:tc>
                  <a:txBody>
                    <a:bodyPr/>
                    <a:lstStyle/>
                    <a:p>
                      <a:pPr algn="ctr"/>
                      <a:r>
                        <a:rPr lang="en-US" sz="3200" dirty="0"/>
                        <a:t>L</a:t>
                      </a:r>
                    </a:p>
                  </a:txBody>
                  <a:tcPr/>
                </a:tc>
                <a:extLst>
                  <a:ext uri="{0D108BD9-81ED-4DB2-BD59-A6C34878D82A}">
                    <a16:rowId xmlns:a16="http://schemas.microsoft.com/office/drawing/2014/main" val="2603745345"/>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3793229729"/>
              </p:ext>
            </p:extLst>
          </p:nvPr>
        </p:nvGraphicFramePr>
        <p:xfrm>
          <a:off x="3743052" y="3148450"/>
          <a:ext cx="2180308" cy="1158240"/>
        </p:xfrm>
        <a:graphic>
          <a:graphicData uri="http://schemas.openxmlformats.org/drawingml/2006/table">
            <a:tbl>
              <a:tblPr firstRow="1" bandRow="1">
                <a:tableStyleId>{21E4AEA4-8DFA-4A89-87EB-49C32662AFE0}</a:tableStyleId>
              </a:tblPr>
              <a:tblGrid>
                <a:gridCol w="545077">
                  <a:extLst>
                    <a:ext uri="{9D8B030D-6E8A-4147-A177-3AD203B41FA5}">
                      <a16:colId xmlns:a16="http://schemas.microsoft.com/office/drawing/2014/main" val="1328781822"/>
                    </a:ext>
                  </a:extLst>
                </a:gridCol>
                <a:gridCol w="545077">
                  <a:extLst>
                    <a:ext uri="{9D8B030D-6E8A-4147-A177-3AD203B41FA5}">
                      <a16:colId xmlns:a16="http://schemas.microsoft.com/office/drawing/2014/main" val="881647484"/>
                    </a:ext>
                  </a:extLst>
                </a:gridCol>
                <a:gridCol w="545077">
                  <a:extLst>
                    <a:ext uri="{9D8B030D-6E8A-4147-A177-3AD203B41FA5}">
                      <a16:colId xmlns:a16="http://schemas.microsoft.com/office/drawing/2014/main" val="3253375800"/>
                    </a:ext>
                  </a:extLst>
                </a:gridCol>
                <a:gridCol w="545077">
                  <a:extLst>
                    <a:ext uri="{9D8B030D-6E8A-4147-A177-3AD203B41FA5}">
                      <a16:colId xmlns:a16="http://schemas.microsoft.com/office/drawing/2014/main" val="1941613553"/>
                    </a:ext>
                  </a:extLst>
                </a:gridCol>
              </a:tblGrid>
              <a:tr h="366053">
                <a:tc>
                  <a:txBody>
                    <a:bodyPr/>
                    <a:lstStyle/>
                    <a:p>
                      <a:pPr algn="ctr"/>
                      <a:r>
                        <a:rPr lang="en-US" sz="3200" dirty="0"/>
                        <a:t>A</a:t>
                      </a:r>
                    </a:p>
                  </a:txBody>
                  <a:tcPr/>
                </a:tc>
                <a:tc>
                  <a:txBody>
                    <a:bodyPr/>
                    <a:lstStyle/>
                    <a:p>
                      <a:pPr algn="ctr"/>
                      <a:r>
                        <a:rPr lang="en-US" sz="3200" dirty="0"/>
                        <a:t>9</a:t>
                      </a:r>
                    </a:p>
                  </a:txBody>
                  <a:tcPr/>
                </a:tc>
                <a:tc>
                  <a:txBody>
                    <a:bodyPr/>
                    <a:lstStyle/>
                    <a:p>
                      <a:pPr algn="ctr"/>
                      <a:r>
                        <a:rPr lang="en-US" sz="3200" dirty="0"/>
                        <a:t>#</a:t>
                      </a:r>
                    </a:p>
                  </a:txBody>
                  <a:tcPr/>
                </a:tc>
                <a:tc>
                  <a:txBody>
                    <a:bodyPr/>
                    <a:lstStyle/>
                    <a:p>
                      <a:pPr algn="ctr"/>
                      <a:r>
                        <a:rPr lang="en-US" sz="3200" dirty="0"/>
                        <a:t>B</a:t>
                      </a:r>
                    </a:p>
                  </a:txBody>
                  <a:tcPr/>
                </a:tc>
                <a:extLst>
                  <a:ext uri="{0D108BD9-81ED-4DB2-BD59-A6C34878D82A}">
                    <a16:rowId xmlns:a16="http://schemas.microsoft.com/office/drawing/2014/main" val="1736966838"/>
                  </a:ext>
                </a:extLst>
              </a:tr>
              <a:tr h="366053">
                <a:tc>
                  <a:txBody>
                    <a:bodyPr/>
                    <a:lstStyle/>
                    <a:p>
                      <a:pPr algn="ctr"/>
                      <a:r>
                        <a:rPr lang="en-US" sz="3200" dirty="0"/>
                        <a:t>?</a:t>
                      </a:r>
                    </a:p>
                  </a:txBody>
                  <a:tcPr/>
                </a:tc>
                <a:tc>
                  <a:txBody>
                    <a:bodyPr/>
                    <a:lstStyle/>
                    <a:p>
                      <a:pPr algn="ctr"/>
                      <a:r>
                        <a:rPr lang="en-US" sz="3200" dirty="0"/>
                        <a:t>I</a:t>
                      </a:r>
                    </a:p>
                  </a:txBody>
                  <a:tcPr/>
                </a:tc>
                <a:tc>
                  <a:txBody>
                    <a:bodyPr/>
                    <a:lstStyle/>
                    <a:p>
                      <a:pPr algn="ctr"/>
                      <a:r>
                        <a:rPr lang="en-US" sz="3200" dirty="0"/>
                        <a:t>L</a:t>
                      </a:r>
                    </a:p>
                  </a:txBody>
                  <a:tcPr/>
                </a:tc>
                <a:tc>
                  <a:txBody>
                    <a:bodyPr/>
                    <a:lstStyle/>
                    <a:p>
                      <a:pPr algn="ctr"/>
                      <a:r>
                        <a:rPr lang="en-US" sz="3200" dirty="0"/>
                        <a:t>L</a:t>
                      </a:r>
                    </a:p>
                  </a:txBody>
                  <a:tcPr/>
                </a:tc>
                <a:extLst>
                  <a:ext uri="{0D108BD9-81ED-4DB2-BD59-A6C34878D82A}">
                    <a16:rowId xmlns:a16="http://schemas.microsoft.com/office/drawing/2014/main" val="2603745345"/>
                  </a:ext>
                </a:extLst>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3998576681"/>
              </p:ext>
            </p:extLst>
          </p:nvPr>
        </p:nvGraphicFramePr>
        <p:xfrm>
          <a:off x="3743052" y="4772106"/>
          <a:ext cx="2180308" cy="1158240"/>
        </p:xfrm>
        <a:graphic>
          <a:graphicData uri="http://schemas.openxmlformats.org/drawingml/2006/table">
            <a:tbl>
              <a:tblPr firstRow="1" bandRow="1">
                <a:tableStyleId>{21E4AEA4-8DFA-4A89-87EB-49C32662AFE0}</a:tableStyleId>
              </a:tblPr>
              <a:tblGrid>
                <a:gridCol w="545077">
                  <a:extLst>
                    <a:ext uri="{9D8B030D-6E8A-4147-A177-3AD203B41FA5}">
                      <a16:colId xmlns:a16="http://schemas.microsoft.com/office/drawing/2014/main" val="1328781822"/>
                    </a:ext>
                  </a:extLst>
                </a:gridCol>
                <a:gridCol w="545077">
                  <a:extLst>
                    <a:ext uri="{9D8B030D-6E8A-4147-A177-3AD203B41FA5}">
                      <a16:colId xmlns:a16="http://schemas.microsoft.com/office/drawing/2014/main" val="881647484"/>
                    </a:ext>
                  </a:extLst>
                </a:gridCol>
                <a:gridCol w="545077">
                  <a:extLst>
                    <a:ext uri="{9D8B030D-6E8A-4147-A177-3AD203B41FA5}">
                      <a16:colId xmlns:a16="http://schemas.microsoft.com/office/drawing/2014/main" val="3253375800"/>
                    </a:ext>
                  </a:extLst>
                </a:gridCol>
                <a:gridCol w="545077">
                  <a:extLst>
                    <a:ext uri="{9D8B030D-6E8A-4147-A177-3AD203B41FA5}">
                      <a16:colId xmlns:a16="http://schemas.microsoft.com/office/drawing/2014/main" val="1941613553"/>
                    </a:ext>
                  </a:extLst>
                </a:gridCol>
              </a:tblGrid>
              <a:tr h="366053">
                <a:tc>
                  <a:txBody>
                    <a:bodyPr/>
                    <a:lstStyle/>
                    <a:p>
                      <a:pPr algn="ctr"/>
                      <a:r>
                        <a:rPr lang="en-US" sz="3200" dirty="0"/>
                        <a:t>A</a:t>
                      </a:r>
                    </a:p>
                  </a:txBody>
                  <a:tcPr/>
                </a:tc>
                <a:tc>
                  <a:txBody>
                    <a:bodyPr/>
                    <a:lstStyle/>
                    <a:p>
                      <a:pPr algn="ctr"/>
                      <a:r>
                        <a:rPr lang="en-US" sz="3200" dirty="0"/>
                        <a:t>P</a:t>
                      </a:r>
                    </a:p>
                  </a:txBody>
                  <a:tcPr/>
                </a:tc>
                <a:tc>
                  <a:txBody>
                    <a:bodyPr/>
                    <a:lstStyle/>
                    <a:p>
                      <a:pPr algn="ctr"/>
                      <a:r>
                        <a:rPr lang="en-US" sz="3200" dirty="0"/>
                        <a:t>#</a:t>
                      </a:r>
                    </a:p>
                  </a:txBody>
                  <a:tcPr/>
                </a:tc>
                <a:tc>
                  <a:txBody>
                    <a:bodyPr/>
                    <a:lstStyle/>
                    <a:p>
                      <a:pPr algn="ctr"/>
                      <a:r>
                        <a:rPr lang="en-US" sz="3200" dirty="0"/>
                        <a:t>B</a:t>
                      </a:r>
                    </a:p>
                  </a:txBody>
                  <a:tcPr/>
                </a:tc>
                <a:extLst>
                  <a:ext uri="{0D108BD9-81ED-4DB2-BD59-A6C34878D82A}">
                    <a16:rowId xmlns:a16="http://schemas.microsoft.com/office/drawing/2014/main" val="1736966838"/>
                  </a:ext>
                </a:extLst>
              </a:tr>
              <a:tr h="366053">
                <a:tc>
                  <a:txBody>
                    <a:bodyPr/>
                    <a:lstStyle/>
                    <a:p>
                      <a:pPr algn="ctr"/>
                      <a:r>
                        <a:rPr lang="en-US" sz="3200" dirty="0"/>
                        <a:t>?</a:t>
                      </a:r>
                    </a:p>
                  </a:txBody>
                  <a:tcPr/>
                </a:tc>
                <a:tc>
                  <a:txBody>
                    <a:bodyPr/>
                    <a:lstStyle/>
                    <a:p>
                      <a:pPr algn="ctr"/>
                      <a:r>
                        <a:rPr lang="en-US" sz="3200" dirty="0"/>
                        <a:t>I</a:t>
                      </a:r>
                    </a:p>
                  </a:txBody>
                  <a:tcPr/>
                </a:tc>
                <a:tc>
                  <a:txBody>
                    <a:bodyPr/>
                    <a:lstStyle/>
                    <a:p>
                      <a:pPr algn="ctr"/>
                      <a:r>
                        <a:rPr lang="en-US" sz="3200" dirty="0"/>
                        <a:t>L</a:t>
                      </a:r>
                    </a:p>
                  </a:txBody>
                  <a:tcPr/>
                </a:tc>
                <a:tc>
                  <a:txBody>
                    <a:bodyPr/>
                    <a:lstStyle/>
                    <a:p>
                      <a:pPr algn="ctr"/>
                      <a:r>
                        <a:rPr lang="en-US" sz="3200" dirty="0"/>
                        <a:t>L</a:t>
                      </a:r>
                    </a:p>
                  </a:txBody>
                  <a:tcPr/>
                </a:tc>
                <a:extLst>
                  <a:ext uri="{0D108BD9-81ED-4DB2-BD59-A6C34878D82A}">
                    <a16:rowId xmlns:a16="http://schemas.microsoft.com/office/drawing/2014/main" val="2603745345"/>
                  </a:ext>
                </a:extLst>
              </a:tr>
            </a:tbl>
          </a:graphicData>
        </a:graphic>
      </p:graphicFrame>
      <p:sp>
        <p:nvSpPr>
          <p:cNvPr id="6" name="Rectangle 5"/>
          <p:cNvSpPr/>
          <p:nvPr/>
        </p:nvSpPr>
        <p:spPr>
          <a:xfrm>
            <a:off x="1159205" y="3727570"/>
            <a:ext cx="397866" cy="584775"/>
          </a:xfrm>
          <a:prstGeom prst="rect">
            <a:avLst/>
          </a:prstGeom>
        </p:spPr>
        <p:txBody>
          <a:bodyPr wrap="none">
            <a:spAutoFit/>
          </a:bodyPr>
          <a:lstStyle/>
          <a:p>
            <a:r>
              <a:rPr lang="en-US" sz="3200" dirty="0"/>
              <a:t>K</a:t>
            </a:r>
          </a:p>
        </p:txBody>
      </p:sp>
      <p:sp>
        <p:nvSpPr>
          <p:cNvPr id="13" name="Rectangle 12"/>
          <p:cNvSpPr/>
          <p:nvPr/>
        </p:nvSpPr>
        <p:spPr>
          <a:xfrm>
            <a:off x="1159225" y="5332192"/>
            <a:ext cx="397866" cy="584775"/>
          </a:xfrm>
          <a:prstGeom prst="rect">
            <a:avLst/>
          </a:prstGeom>
        </p:spPr>
        <p:txBody>
          <a:bodyPr wrap="none">
            <a:spAutoFit/>
          </a:bodyPr>
          <a:lstStyle/>
          <a:p>
            <a:r>
              <a:rPr lang="en-US" sz="3200" dirty="0"/>
              <a:t>K</a:t>
            </a:r>
          </a:p>
        </p:txBody>
      </p:sp>
      <p:sp>
        <p:nvSpPr>
          <p:cNvPr id="14" name="Rectangle 13"/>
          <p:cNvSpPr/>
          <p:nvPr/>
        </p:nvSpPr>
        <p:spPr>
          <a:xfrm>
            <a:off x="1758873" y="3727570"/>
            <a:ext cx="288862" cy="584775"/>
          </a:xfrm>
          <a:prstGeom prst="rect">
            <a:avLst/>
          </a:prstGeom>
        </p:spPr>
        <p:txBody>
          <a:bodyPr wrap="none">
            <a:spAutoFit/>
          </a:bodyPr>
          <a:lstStyle/>
          <a:p>
            <a:r>
              <a:rPr lang="en-US" sz="3200" dirty="0"/>
              <a:t>I</a:t>
            </a:r>
          </a:p>
        </p:txBody>
      </p:sp>
      <p:sp>
        <p:nvSpPr>
          <p:cNvPr id="15" name="Rectangle 14"/>
          <p:cNvSpPr/>
          <p:nvPr/>
        </p:nvSpPr>
        <p:spPr>
          <a:xfrm>
            <a:off x="1724926" y="5332191"/>
            <a:ext cx="288862" cy="584775"/>
          </a:xfrm>
          <a:prstGeom prst="rect">
            <a:avLst/>
          </a:prstGeom>
        </p:spPr>
        <p:txBody>
          <a:bodyPr wrap="none">
            <a:spAutoFit/>
          </a:bodyPr>
          <a:lstStyle/>
          <a:p>
            <a:r>
              <a:rPr lang="en-US" sz="3200" dirty="0"/>
              <a:t>I</a:t>
            </a:r>
          </a:p>
        </p:txBody>
      </p:sp>
    </p:spTree>
    <p:extLst>
      <p:ext uri="{BB962C8B-B14F-4D97-AF65-F5344CB8AC3E}">
        <p14:creationId xmlns:p14="http://schemas.microsoft.com/office/powerpoint/2010/main" val="240319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P spid="14" grpId="0"/>
      <p:bldP spid="15"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681895096"/>
              </p:ext>
            </p:extLst>
          </p:nvPr>
        </p:nvGraphicFramePr>
        <p:xfrm>
          <a:off x="3263460" y="1698601"/>
          <a:ext cx="2690969" cy="4793784"/>
        </p:xfrm>
        <a:graphic>
          <a:graphicData uri="http://schemas.openxmlformats.org/drawingml/2006/table">
            <a:tbl>
              <a:tblPr/>
              <a:tblGrid>
                <a:gridCol w="167026">
                  <a:extLst>
                    <a:ext uri="{9D8B030D-6E8A-4147-A177-3AD203B41FA5}">
                      <a16:colId xmlns:a16="http://schemas.microsoft.com/office/drawing/2014/main" val="3019284039"/>
                    </a:ext>
                  </a:extLst>
                </a:gridCol>
                <a:gridCol w="157746">
                  <a:extLst>
                    <a:ext uri="{9D8B030D-6E8A-4147-A177-3AD203B41FA5}">
                      <a16:colId xmlns:a16="http://schemas.microsoft.com/office/drawing/2014/main" val="2165415644"/>
                    </a:ext>
                  </a:extLst>
                </a:gridCol>
                <a:gridCol w="157746">
                  <a:extLst>
                    <a:ext uri="{9D8B030D-6E8A-4147-A177-3AD203B41FA5}">
                      <a16:colId xmlns:a16="http://schemas.microsoft.com/office/drawing/2014/main" val="3592070720"/>
                    </a:ext>
                  </a:extLst>
                </a:gridCol>
                <a:gridCol w="157746">
                  <a:extLst>
                    <a:ext uri="{9D8B030D-6E8A-4147-A177-3AD203B41FA5}">
                      <a16:colId xmlns:a16="http://schemas.microsoft.com/office/drawing/2014/main" val="2327076040"/>
                    </a:ext>
                  </a:extLst>
                </a:gridCol>
                <a:gridCol w="167026">
                  <a:extLst>
                    <a:ext uri="{9D8B030D-6E8A-4147-A177-3AD203B41FA5}">
                      <a16:colId xmlns:a16="http://schemas.microsoft.com/office/drawing/2014/main" val="3814798082"/>
                    </a:ext>
                  </a:extLst>
                </a:gridCol>
                <a:gridCol w="167026">
                  <a:extLst>
                    <a:ext uri="{9D8B030D-6E8A-4147-A177-3AD203B41FA5}">
                      <a16:colId xmlns:a16="http://schemas.microsoft.com/office/drawing/2014/main" val="1855056758"/>
                    </a:ext>
                  </a:extLst>
                </a:gridCol>
                <a:gridCol w="157746">
                  <a:extLst>
                    <a:ext uri="{9D8B030D-6E8A-4147-A177-3AD203B41FA5}">
                      <a16:colId xmlns:a16="http://schemas.microsoft.com/office/drawing/2014/main" val="341755773"/>
                    </a:ext>
                  </a:extLst>
                </a:gridCol>
                <a:gridCol w="167026">
                  <a:extLst>
                    <a:ext uri="{9D8B030D-6E8A-4147-A177-3AD203B41FA5}">
                      <a16:colId xmlns:a16="http://schemas.microsoft.com/office/drawing/2014/main" val="4284235182"/>
                    </a:ext>
                  </a:extLst>
                </a:gridCol>
                <a:gridCol w="139188">
                  <a:extLst>
                    <a:ext uri="{9D8B030D-6E8A-4147-A177-3AD203B41FA5}">
                      <a16:colId xmlns:a16="http://schemas.microsoft.com/office/drawing/2014/main" val="363180980"/>
                    </a:ext>
                  </a:extLst>
                </a:gridCol>
                <a:gridCol w="167026">
                  <a:extLst>
                    <a:ext uri="{9D8B030D-6E8A-4147-A177-3AD203B41FA5}">
                      <a16:colId xmlns:a16="http://schemas.microsoft.com/office/drawing/2014/main" val="2906766938"/>
                    </a:ext>
                  </a:extLst>
                </a:gridCol>
                <a:gridCol w="129909">
                  <a:extLst>
                    <a:ext uri="{9D8B030D-6E8A-4147-A177-3AD203B41FA5}">
                      <a16:colId xmlns:a16="http://schemas.microsoft.com/office/drawing/2014/main" val="3170006391"/>
                    </a:ext>
                  </a:extLst>
                </a:gridCol>
                <a:gridCol w="157746">
                  <a:extLst>
                    <a:ext uri="{9D8B030D-6E8A-4147-A177-3AD203B41FA5}">
                      <a16:colId xmlns:a16="http://schemas.microsoft.com/office/drawing/2014/main" val="2235946202"/>
                    </a:ext>
                  </a:extLst>
                </a:gridCol>
                <a:gridCol w="157746">
                  <a:extLst>
                    <a:ext uri="{9D8B030D-6E8A-4147-A177-3AD203B41FA5}">
                      <a16:colId xmlns:a16="http://schemas.microsoft.com/office/drawing/2014/main" val="1371784319"/>
                    </a:ext>
                  </a:extLst>
                </a:gridCol>
                <a:gridCol w="167026">
                  <a:extLst>
                    <a:ext uri="{9D8B030D-6E8A-4147-A177-3AD203B41FA5}">
                      <a16:colId xmlns:a16="http://schemas.microsoft.com/office/drawing/2014/main" val="1165485220"/>
                    </a:ext>
                  </a:extLst>
                </a:gridCol>
                <a:gridCol w="139188">
                  <a:extLst>
                    <a:ext uri="{9D8B030D-6E8A-4147-A177-3AD203B41FA5}">
                      <a16:colId xmlns:a16="http://schemas.microsoft.com/office/drawing/2014/main" val="714245547"/>
                    </a:ext>
                  </a:extLst>
                </a:gridCol>
                <a:gridCol w="167026">
                  <a:extLst>
                    <a:ext uri="{9D8B030D-6E8A-4147-A177-3AD203B41FA5}">
                      <a16:colId xmlns:a16="http://schemas.microsoft.com/office/drawing/2014/main" val="84233504"/>
                    </a:ext>
                  </a:extLst>
                </a:gridCol>
                <a:gridCol w="167026">
                  <a:extLst>
                    <a:ext uri="{9D8B030D-6E8A-4147-A177-3AD203B41FA5}">
                      <a16:colId xmlns:a16="http://schemas.microsoft.com/office/drawing/2014/main" val="812056792"/>
                    </a:ext>
                  </a:extLst>
                </a:gridCol>
              </a:tblGrid>
              <a:tr h="199741">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97981247"/>
                  </a:ext>
                </a:extLst>
              </a:tr>
              <a:tr h="199741">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1010982560"/>
                  </a:ext>
                </a:extLst>
              </a:tr>
              <a:tr h="199741">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dirty="0">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3425178374"/>
                  </a:ext>
                </a:extLst>
              </a:tr>
              <a:tr h="199741">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865997858"/>
                  </a:ext>
                </a:extLst>
              </a:tr>
              <a:tr h="199741">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extLst>
                  <a:ext uri="{0D108BD9-81ED-4DB2-BD59-A6C34878D82A}">
                    <a16:rowId xmlns:a16="http://schemas.microsoft.com/office/drawing/2014/main" val="2742895533"/>
                  </a:ext>
                </a:extLst>
              </a:tr>
              <a:tr h="199741">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1084343843"/>
                  </a:ext>
                </a:extLst>
              </a:tr>
              <a:tr h="199741">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2837321136"/>
                  </a:ext>
                </a:extLst>
              </a:tr>
              <a:tr h="199741">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extLst>
                  <a:ext uri="{0D108BD9-81ED-4DB2-BD59-A6C34878D82A}">
                    <a16:rowId xmlns:a16="http://schemas.microsoft.com/office/drawing/2014/main" val="4157333101"/>
                  </a:ext>
                </a:extLst>
              </a:tr>
              <a:tr h="199741">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589568832"/>
                  </a:ext>
                </a:extLst>
              </a:tr>
              <a:tr h="199741">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extLst>
                  <a:ext uri="{0D108BD9-81ED-4DB2-BD59-A6C34878D82A}">
                    <a16:rowId xmlns:a16="http://schemas.microsoft.com/office/drawing/2014/main" val="297373905"/>
                  </a:ext>
                </a:extLst>
              </a:tr>
              <a:tr h="199741">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extLst>
                  <a:ext uri="{0D108BD9-81ED-4DB2-BD59-A6C34878D82A}">
                    <a16:rowId xmlns:a16="http://schemas.microsoft.com/office/drawing/2014/main" val="1296649259"/>
                  </a:ext>
                </a:extLst>
              </a:tr>
              <a:tr h="199741">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extLst>
                  <a:ext uri="{0D108BD9-81ED-4DB2-BD59-A6C34878D82A}">
                    <a16:rowId xmlns:a16="http://schemas.microsoft.com/office/drawing/2014/main" val="986658503"/>
                  </a:ext>
                </a:extLst>
              </a:tr>
              <a:tr h="199741">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extLst>
                  <a:ext uri="{0D108BD9-81ED-4DB2-BD59-A6C34878D82A}">
                    <a16:rowId xmlns:a16="http://schemas.microsoft.com/office/drawing/2014/main" val="447264990"/>
                  </a:ext>
                </a:extLst>
              </a:tr>
              <a:tr h="199741">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extLst>
                  <a:ext uri="{0D108BD9-81ED-4DB2-BD59-A6C34878D82A}">
                    <a16:rowId xmlns:a16="http://schemas.microsoft.com/office/drawing/2014/main" val="2485908133"/>
                  </a:ext>
                </a:extLst>
              </a:tr>
              <a:tr h="199741">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extLst>
                  <a:ext uri="{0D108BD9-81ED-4DB2-BD59-A6C34878D82A}">
                    <a16:rowId xmlns:a16="http://schemas.microsoft.com/office/drawing/2014/main" val="2272779342"/>
                  </a:ext>
                </a:extLst>
              </a:tr>
              <a:tr h="199741">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extLst>
                  <a:ext uri="{0D108BD9-81ED-4DB2-BD59-A6C34878D82A}">
                    <a16:rowId xmlns:a16="http://schemas.microsoft.com/office/drawing/2014/main" val="2076058693"/>
                  </a:ext>
                </a:extLst>
              </a:tr>
              <a:tr h="199741">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extLst>
                  <a:ext uri="{0D108BD9-81ED-4DB2-BD59-A6C34878D82A}">
                    <a16:rowId xmlns:a16="http://schemas.microsoft.com/office/drawing/2014/main" val="3413267825"/>
                  </a:ext>
                </a:extLst>
              </a:tr>
              <a:tr h="199741">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3795922780"/>
                  </a:ext>
                </a:extLst>
              </a:tr>
              <a:tr h="199741">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extLst>
                  <a:ext uri="{0D108BD9-81ED-4DB2-BD59-A6C34878D82A}">
                    <a16:rowId xmlns:a16="http://schemas.microsoft.com/office/drawing/2014/main" val="1773495344"/>
                  </a:ext>
                </a:extLst>
              </a:tr>
              <a:tr h="199741">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extLst>
                  <a:ext uri="{0D108BD9-81ED-4DB2-BD59-A6C34878D82A}">
                    <a16:rowId xmlns:a16="http://schemas.microsoft.com/office/drawing/2014/main" val="2207604040"/>
                  </a:ext>
                </a:extLst>
              </a:tr>
              <a:tr h="199741">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extLst>
                  <a:ext uri="{0D108BD9-81ED-4DB2-BD59-A6C34878D82A}">
                    <a16:rowId xmlns:a16="http://schemas.microsoft.com/office/drawing/2014/main" val="2468481110"/>
                  </a:ext>
                </a:extLst>
              </a:tr>
              <a:tr h="199741">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extLst>
                  <a:ext uri="{0D108BD9-81ED-4DB2-BD59-A6C34878D82A}">
                    <a16:rowId xmlns:a16="http://schemas.microsoft.com/office/drawing/2014/main" val="2444104437"/>
                  </a:ext>
                </a:extLst>
              </a:tr>
              <a:tr h="199741">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extLst>
                  <a:ext uri="{0D108BD9-81ED-4DB2-BD59-A6C34878D82A}">
                    <a16:rowId xmlns:a16="http://schemas.microsoft.com/office/drawing/2014/main" val="3225505286"/>
                  </a:ext>
                </a:extLst>
              </a:tr>
              <a:tr h="199741">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9</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dirty="0">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extLst>
                  <a:ext uri="{0D108BD9-81ED-4DB2-BD59-A6C34878D82A}">
                    <a16:rowId xmlns:a16="http://schemas.microsoft.com/office/drawing/2014/main" val="2457009594"/>
                  </a:ext>
                </a:extLst>
              </a:tr>
            </a:tbl>
          </a:graphicData>
        </a:graphic>
      </p:graphicFrame>
      <p:sp>
        <p:nvSpPr>
          <p:cNvPr id="2" name="Title 1"/>
          <p:cNvSpPr>
            <a:spLocks noGrp="1"/>
          </p:cNvSpPr>
          <p:nvPr>
            <p:ph type="title"/>
          </p:nvPr>
        </p:nvSpPr>
        <p:spPr/>
        <p:txBody>
          <a:bodyPr/>
          <a:lstStyle/>
          <a:p>
            <a:pPr algn="r"/>
            <a:r>
              <a:rPr lang="en-US" b="1" dirty="0">
                <a:solidFill>
                  <a:srgbClr val="92D050"/>
                </a:solidFill>
                <a:latin typeface="+mn-lt"/>
              </a:rPr>
              <a:t>Zodiac Killer – Solution of Z408 Cipher</a:t>
            </a:r>
            <a:endParaRPr lang="en-US" dirty="0">
              <a:latin typeface="+mn-lt"/>
            </a:endParaRPr>
          </a:p>
        </p:txBody>
      </p:sp>
      <p:graphicFrame>
        <p:nvGraphicFramePr>
          <p:cNvPr id="20" name="Table 19"/>
          <p:cNvGraphicFramePr>
            <a:graphicFrameLocks noGrp="1"/>
          </p:cNvGraphicFramePr>
          <p:nvPr>
            <p:extLst>
              <p:ext uri="{D42A27DB-BD31-4B8C-83A1-F6EECF244321}">
                <p14:modId xmlns:p14="http://schemas.microsoft.com/office/powerpoint/2010/main" val="2344398132"/>
              </p:ext>
            </p:extLst>
          </p:nvPr>
        </p:nvGraphicFramePr>
        <p:xfrm>
          <a:off x="382821" y="1418234"/>
          <a:ext cx="1220628" cy="5074141"/>
        </p:xfrm>
        <a:graphic>
          <a:graphicData uri="http://schemas.openxmlformats.org/drawingml/2006/table">
            <a:tbl>
              <a:tblPr/>
              <a:tblGrid>
                <a:gridCol w="305157">
                  <a:extLst>
                    <a:ext uri="{9D8B030D-6E8A-4147-A177-3AD203B41FA5}">
                      <a16:colId xmlns:a16="http://schemas.microsoft.com/office/drawing/2014/main" val="1689225068"/>
                    </a:ext>
                  </a:extLst>
                </a:gridCol>
                <a:gridCol w="305157">
                  <a:extLst>
                    <a:ext uri="{9D8B030D-6E8A-4147-A177-3AD203B41FA5}">
                      <a16:colId xmlns:a16="http://schemas.microsoft.com/office/drawing/2014/main" val="2169906630"/>
                    </a:ext>
                  </a:extLst>
                </a:gridCol>
                <a:gridCol w="305157">
                  <a:extLst>
                    <a:ext uri="{9D8B030D-6E8A-4147-A177-3AD203B41FA5}">
                      <a16:colId xmlns:a16="http://schemas.microsoft.com/office/drawing/2014/main" val="2848636935"/>
                    </a:ext>
                  </a:extLst>
                </a:gridCol>
                <a:gridCol w="305157">
                  <a:extLst>
                    <a:ext uri="{9D8B030D-6E8A-4147-A177-3AD203B41FA5}">
                      <a16:colId xmlns:a16="http://schemas.microsoft.com/office/drawing/2014/main" val="604642153"/>
                    </a:ext>
                  </a:extLst>
                </a:gridCol>
              </a:tblGrid>
              <a:tr h="226453">
                <a:tc gridSpan="4">
                  <a:txBody>
                    <a:bodyPr/>
                    <a:lstStyle/>
                    <a:p>
                      <a:pPr algn="ctr" fontAlgn="b"/>
                      <a:r>
                        <a:rPr lang="en-US" sz="1400" b="1" i="0" u="none" strike="noStrike" dirty="0">
                          <a:solidFill>
                            <a:srgbClr val="92D050"/>
                          </a:solidFill>
                          <a:effectLst/>
                          <a:latin typeface="Calibri" panose="020F0502020204030204" pitchFamily="34" charset="0"/>
                        </a:rPr>
                        <a:t>Decryption Key</a:t>
                      </a:r>
                    </a:p>
                  </a:txBody>
                  <a:tcPr marL="3262" marR="3262" marT="3262"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88726325"/>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dirty="0">
                          <a:solidFill>
                            <a:srgbClr val="ED7D31"/>
                          </a:solidFill>
                          <a:effectLst/>
                          <a:latin typeface="Calibri" panose="020F0502020204030204" pitchFamily="34" charset="0"/>
                        </a:rPr>
                        <a:t>O</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724203839"/>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ED7D31"/>
                          </a:solidFill>
                          <a:effectLst/>
                          <a:latin typeface="Calibri" panose="020F0502020204030204" pitchFamily="34" charset="0"/>
                        </a:rPr>
                        <a:t>P</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I</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079943200"/>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Q</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44770191"/>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R</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809358849"/>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S</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617475976"/>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T</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019138562"/>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U</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195898354"/>
                  </a:ext>
                </a:extLst>
              </a:tr>
              <a:tr h="179544">
                <a:tc>
                  <a:txBody>
                    <a:bodyPr/>
                    <a:lstStyle/>
                    <a:p>
                      <a:pPr algn="ctr" fontAlgn="b"/>
                      <a:r>
                        <a:rPr lang="en-US" sz="1000" b="1" i="0" u="none" strike="noStrike">
                          <a:solidFill>
                            <a:srgbClr val="ED7D31"/>
                          </a:solidFill>
                          <a:effectLst/>
                          <a:latin typeface="Calibri" panose="020F0502020204030204" pitchFamily="34" charset="0"/>
                        </a:rPr>
                        <a:t>5</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V</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796121200"/>
                  </a:ext>
                </a:extLst>
              </a:tr>
              <a:tr h="179544">
                <a:tc>
                  <a:txBody>
                    <a:bodyPr/>
                    <a:lstStyle/>
                    <a:p>
                      <a:pPr algn="ctr" fontAlgn="b"/>
                      <a:r>
                        <a:rPr lang="en-US" sz="1000" b="1" i="0" u="none" strike="noStrike">
                          <a:solidFill>
                            <a:srgbClr val="ED7D31"/>
                          </a:solidFill>
                          <a:effectLst/>
                          <a:latin typeface="Calibri" panose="020F0502020204030204" pitchFamily="34" charset="0"/>
                        </a:rPr>
                        <a:t>6</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W</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165592605"/>
                  </a:ext>
                </a:extLst>
              </a:tr>
              <a:tr h="179544">
                <a:tc>
                  <a:txBody>
                    <a:bodyPr/>
                    <a:lstStyle/>
                    <a:p>
                      <a:pPr algn="ctr" fontAlgn="b"/>
                      <a:r>
                        <a:rPr lang="en-US" sz="1000" b="1" i="0" u="none" strike="noStrike">
                          <a:solidFill>
                            <a:srgbClr val="ED7D31"/>
                          </a:solidFill>
                          <a:effectLst/>
                          <a:latin typeface="Calibri" panose="020F0502020204030204" pitchFamily="34" charset="0"/>
                        </a:rPr>
                        <a:t>7</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X</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713264168"/>
                  </a:ext>
                </a:extLst>
              </a:tr>
              <a:tr h="179544">
                <a:tc>
                  <a:txBody>
                    <a:bodyPr/>
                    <a:lstStyle/>
                    <a:p>
                      <a:pPr algn="ctr" fontAlgn="b"/>
                      <a:r>
                        <a:rPr lang="en-US" sz="1000" b="1" i="0" u="none" strike="noStrike">
                          <a:solidFill>
                            <a:srgbClr val="ED7D31"/>
                          </a:solidFill>
                          <a:effectLst/>
                          <a:latin typeface="Calibri" panose="020F0502020204030204" pitchFamily="34" charset="0"/>
                        </a:rPr>
                        <a:t>8</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Y</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862174303"/>
                  </a:ext>
                </a:extLst>
              </a:tr>
              <a:tr h="179544">
                <a:tc>
                  <a:txBody>
                    <a:bodyPr/>
                    <a:lstStyle/>
                    <a:p>
                      <a:pPr algn="ctr" fontAlgn="b"/>
                      <a:r>
                        <a:rPr lang="en-US" sz="1000" b="1" i="0" u="none" strike="noStrike">
                          <a:solidFill>
                            <a:srgbClr val="ED7D31"/>
                          </a:solidFill>
                          <a:effectLst/>
                          <a:latin typeface="Calibri" panose="020F0502020204030204" pitchFamily="34" charset="0"/>
                        </a:rPr>
                        <a:t>9</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I</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Z</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349235085"/>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156250250"/>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282540542"/>
                  </a:ext>
                </a:extLst>
              </a:tr>
              <a:tr h="179544">
                <a:tc>
                  <a:txBody>
                    <a:bodyPr/>
                    <a:lstStyle/>
                    <a:p>
                      <a:pPr algn="ctr" fontAlgn="b"/>
                      <a:r>
                        <a:rPr lang="en-US" sz="1000" b="1" i="0" u="none" strike="noStrike">
                          <a:solidFill>
                            <a:srgbClr val="ED7D31"/>
                          </a:solidFill>
                          <a:effectLst/>
                          <a:latin typeface="Calibri" panose="020F0502020204030204" pitchFamily="34" charset="0"/>
                        </a:rPr>
                        <a:t>A</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_</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326192525"/>
                  </a:ext>
                </a:extLst>
              </a:tr>
              <a:tr h="179544">
                <a:tc>
                  <a:txBody>
                    <a:bodyPr/>
                    <a:lstStyle/>
                    <a:p>
                      <a:pPr algn="ctr" fontAlgn="b"/>
                      <a:r>
                        <a:rPr lang="en-US" sz="1000" b="1" i="0" u="none" strike="noStrike">
                          <a:solidFill>
                            <a:srgbClr val="ED7D31"/>
                          </a:solidFill>
                          <a:effectLst/>
                          <a:latin typeface="Calibri" panose="020F0502020204030204" pitchFamily="34" charset="0"/>
                        </a:rPr>
                        <a:t>B</a:t>
                      </a:r>
                    </a:p>
                  </a:txBody>
                  <a:tcPr marL="3262" marR="3262" marT="3262" marB="0" anchor="b">
                    <a:lnL>
                      <a:noFill/>
                    </a:lnL>
                    <a:lnR>
                      <a:noFill/>
                    </a:lnR>
                    <a:lnT>
                      <a:noFill/>
                    </a:lnT>
                    <a:lnB>
                      <a:noFill/>
                    </a:lnB>
                  </a:tcPr>
                </a:tc>
                <a:tc>
                  <a:txBody>
                    <a:bodyPr/>
                    <a:lstStyle/>
                    <a:p>
                      <a:pPr algn="ctr" fontAlgn="b"/>
                      <a:r>
                        <a:rPr lang="en-US" sz="1000" b="1" i="0" u="none" strike="noStrike">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c</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864108742"/>
                  </a:ext>
                </a:extLst>
              </a:tr>
              <a:tr h="179544">
                <a:tc>
                  <a:txBody>
                    <a:bodyPr/>
                    <a:lstStyle/>
                    <a:p>
                      <a:pPr algn="ctr" fontAlgn="b"/>
                      <a:r>
                        <a:rPr lang="en-US" sz="1000" b="1" i="0" u="none" strike="noStrike">
                          <a:solidFill>
                            <a:srgbClr val="ED7D31"/>
                          </a:solidFill>
                          <a:effectLst/>
                          <a:latin typeface="Calibri" panose="020F0502020204030204" pitchFamily="34" charset="0"/>
                        </a:rPr>
                        <a:t>D</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d</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724261790"/>
                  </a:ext>
                </a:extLst>
              </a:tr>
              <a:tr h="179544">
                <a:tc>
                  <a:txBody>
                    <a:bodyPr/>
                    <a:lstStyle/>
                    <a:p>
                      <a:pPr algn="ctr" fontAlgn="b"/>
                      <a:r>
                        <a:rPr lang="en-US" sz="1000" b="1" i="0" u="none" strike="noStrike">
                          <a:solidFill>
                            <a:srgbClr val="ED7D31"/>
                          </a:solidFill>
                          <a:effectLst/>
                          <a:latin typeface="Calibri" panose="020F0502020204030204" pitchFamily="34" charset="0"/>
                        </a:rPr>
                        <a:t>E</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e</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323272741"/>
                  </a:ext>
                </a:extLst>
              </a:tr>
              <a:tr h="179544">
                <a:tc>
                  <a:txBody>
                    <a:bodyPr/>
                    <a:lstStyle/>
                    <a:p>
                      <a:pPr algn="ctr" fontAlgn="b"/>
                      <a:r>
                        <a:rPr lang="en-US" sz="1000" b="1" i="0" u="none" strike="noStrike">
                          <a:solidFill>
                            <a:srgbClr val="ED7D31"/>
                          </a:solidFill>
                          <a:effectLst/>
                          <a:latin typeface="Calibri" panose="020F0502020204030204" pitchFamily="34" charset="0"/>
                        </a:rPr>
                        <a:t>F</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f</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624667173"/>
                  </a:ext>
                </a:extLst>
              </a:tr>
              <a:tr h="179544">
                <a:tc>
                  <a:txBody>
                    <a:bodyPr/>
                    <a:lstStyle/>
                    <a:p>
                      <a:pPr algn="ctr" fontAlgn="b"/>
                      <a:r>
                        <a:rPr lang="en-US" sz="1000" b="1" i="0" u="none" strike="noStrike">
                          <a:solidFill>
                            <a:srgbClr val="ED7D31"/>
                          </a:solidFill>
                          <a:effectLst/>
                          <a:latin typeface="Calibri" panose="020F0502020204030204" pitchFamily="34" charset="0"/>
                        </a:rPr>
                        <a:t>G</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j</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19079353"/>
                  </a:ext>
                </a:extLst>
              </a:tr>
              <a:tr h="179544">
                <a:tc>
                  <a:txBody>
                    <a:bodyPr/>
                    <a:lstStyle/>
                    <a:p>
                      <a:pPr algn="ctr" fontAlgn="b"/>
                      <a:r>
                        <a:rPr lang="en-US" sz="1000" b="1" i="0" u="none" strike="noStrike">
                          <a:solidFill>
                            <a:srgbClr val="ED7D31"/>
                          </a:solidFill>
                          <a:effectLst/>
                          <a:latin typeface="Calibri" panose="020F0502020204030204" pitchFamily="34" charset="0"/>
                        </a:rPr>
                        <a:t>H</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846502110"/>
                  </a:ext>
                </a:extLst>
              </a:tr>
              <a:tr h="179544">
                <a:tc>
                  <a:txBody>
                    <a:bodyPr/>
                    <a:lstStyle/>
                    <a:p>
                      <a:pPr algn="ctr" fontAlgn="b"/>
                      <a:r>
                        <a:rPr lang="en-US" sz="1000" b="1" i="0" u="none" strike="noStrike">
                          <a:solidFill>
                            <a:srgbClr val="ED7D31"/>
                          </a:solidFill>
                          <a:effectLst/>
                          <a:latin typeface="Calibri" panose="020F0502020204030204" pitchFamily="34" charset="0"/>
                        </a:rPr>
                        <a:t>I</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496215343"/>
                  </a:ext>
                </a:extLst>
              </a:tr>
              <a:tr h="179544">
                <a:tc>
                  <a:txBody>
                    <a:bodyPr/>
                    <a:lstStyle/>
                    <a:p>
                      <a:pPr algn="ctr" fontAlgn="b"/>
                      <a:r>
                        <a:rPr lang="en-US" sz="1000" b="1" i="0" u="none" strike="noStrike">
                          <a:solidFill>
                            <a:srgbClr val="ED7D31"/>
                          </a:solidFill>
                          <a:effectLst/>
                          <a:latin typeface="Calibri" panose="020F0502020204030204" pitchFamily="34" charset="0"/>
                        </a:rPr>
                        <a:t>J</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p</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414287313"/>
                  </a:ext>
                </a:extLst>
              </a:tr>
              <a:tr h="179544">
                <a:tc>
                  <a:txBody>
                    <a:bodyPr/>
                    <a:lstStyle/>
                    <a:p>
                      <a:pPr algn="ctr" fontAlgn="b"/>
                      <a:r>
                        <a:rPr lang="en-US" sz="1000" b="1" i="0" u="none" strike="noStrike">
                          <a:solidFill>
                            <a:srgbClr val="ED7D31"/>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q</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93606946"/>
                  </a:ext>
                </a:extLst>
              </a:tr>
              <a:tr h="179544">
                <a:tc>
                  <a:txBody>
                    <a:bodyPr/>
                    <a:lstStyle/>
                    <a:p>
                      <a:pPr algn="ctr" fontAlgn="b"/>
                      <a:r>
                        <a:rPr lang="en-US" sz="1000" b="1" i="0" u="none" strike="noStrike">
                          <a:solidFill>
                            <a:srgbClr val="ED7D31"/>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r</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656918858"/>
                  </a:ext>
                </a:extLst>
              </a:tr>
              <a:tr h="179544">
                <a:tc>
                  <a:txBody>
                    <a:bodyPr/>
                    <a:lstStyle/>
                    <a:p>
                      <a:pPr algn="ctr" fontAlgn="b"/>
                      <a:r>
                        <a:rPr lang="en-US" sz="1000" b="1" i="0" u="none" strike="noStrike">
                          <a:solidFill>
                            <a:srgbClr val="ED7D31"/>
                          </a:solidFill>
                          <a:effectLst/>
                          <a:latin typeface="Calibri" panose="020F0502020204030204" pitchFamily="34" charset="0"/>
                        </a:rPr>
                        <a:t>M</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t</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284247008"/>
                  </a:ext>
                </a:extLst>
              </a:tr>
              <a:tr h="179544">
                <a:tc>
                  <a:txBody>
                    <a:bodyPr/>
                    <a:lstStyle/>
                    <a:p>
                      <a:pPr algn="ctr" fontAlgn="b"/>
                      <a:r>
                        <a:rPr lang="en-US" sz="1000" b="1" i="0" u="none" strike="noStrike">
                          <a:solidFill>
                            <a:srgbClr val="ED7D31"/>
                          </a:solidFill>
                          <a:effectLst/>
                          <a:latin typeface="Calibri" panose="020F0502020204030204" pitchFamily="34" charset="0"/>
                        </a:rPr>
                        <a:t>N</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z</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646433921"/>
                  </a:ext>
                </a:extLst>
              </a:tr>
            </a:tbl>
          </a:graphicData>
        </a:graphic>
      </p:graphicFrame>
      <p:sp>
        <p:nvSpPr>
          <p:cNvPr id="21" name="Arrow: Right 20"/>
          <p:cNvSpPr/>
          <p:nvPr/>
        </p:nvSpPr>
        <p:spPr>
          <a:xfrm>
            <a:off x="6401014" y="3336910"/>
            <a:ext cx="1213422" cy="866730"/>
          </a:xfrm>
          <a:prstGeom prst="rightArrow">
            <a:avLst/>
          </a:prstGeom>
          <a:scene3d>
            <a:camera prst="orthographicFront"/>
            <a:lightRig rig="threePt" dir="t"/>
          </a:scene3d>
          <a:sp3d>
            <a:bevelT/>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graphicFrame>
        <p:nvGraphicFramePr>
          <p:cNvPr id="3" name="Table 2"/>
          <p:cNvGraphicFramePr>
            <a:graphicFrameLocks noGrp="1"/>
          </p:cNvGraphicFramePr>
          <p:nvPr>
            <p:extLst>
              <p:ext uri="{D42A27DB-BD31-4B8C-83A1-F6EECF244321}">
                <p14:modId xmlns:p14="http://schemas.microsoft.com/office/powerpoint/2010/main" val="3421869066"/>
              </p:ext>
            </p:extLst>
          </p:nvPr>
        </p:nvGraphicFramePr>
        <p:xfrm>
          <a:off x="8069815" y="1698602"/>
          <a:ext cx="2690965" cy="4801680"/>
        </p:xfrm>
        <a:graphic>
          <a:graphicData uri="http://schemas.openxmlformats.org/drawingml/2006/table">
            <a:tbl>
              <a:tblPr/>
              <a:tblGrid>
                <a:gridCol w="162386">
                  <a:extLst>
                    <a:ext uri="{9D8B030D-6E8A-4147-A177-3AD203B41FA5}">
                      <a16:colId xmlns:a16="http://schemas.microsoft.com/office/drawing/2014/main" val="1850820614"/>
                    </a:ext>
                  </a:extLst>
                </a:gridCol>
                <a:gridCol w="162386">
                  <a:extLst>
                    <a:ext uri="{9D8B030D-6E8A-4147-A177-3AD203B41FA5}">
                      <a16:colId xmlns:a16="http://schemas.microsoft.com/office/drawing/2014/main" val="1226628297"/>
                    </a:ext>
                  </a:extLst>
                </a:gridCol>
                <a:gridCol w="162386">
                  <a:extLst>
                    <a:ext uri="{9D8B030D-6E8A-4147-A177-3AD203B41FA5}">
                      <a16:colId xmlns:a16="http://schemas.microsoft.com/office/drawing/2014/main" val="2145304290"/>
                    </a:ext>
                  </a:extLst>
                </a:gridCol>
                <a:gridCol w="162386">
                  <a:extLst>
                    <a:ext uri="{9D8B030D-6E8A-4147-A177-3AD203B41FA5}">
                      <a16:colId xmlns:a16="http://schemas.microsoft.com/office/drawing/2014/main" val="1543965067"/>
                    </a:ext>
                  </a:extLst>
                </a:gridCol>
                <a:gridCol w="162386">
                  <a:extLst>
                    <a:ext uri="{9D8B030D-6E8A-4147-A177-3AD203B41FA5}">
                      <a16:colId xmlns:a16="http://schemas.microsoft.com/office/drawing/2014/main" val="3719078046"/>
                    </a:ext>
                  </a:extLst>
                </a:gridCol>
                <a:gridCol w="162386">
                  <a:extLst>
                    <a:ext uri="{9D8B030D-6E8A-4147-A177-3AD203B41FA5}">
                      <a16:colId xmlns:a16="http://schemas.microsoft.com/office/drawing/2014/main" val="4217449659"/>
                    </a:ext>
                  </a:extLst>
                </a:gridCol>
                <a:gridCol w="162386">
                  <a:extLst>
                    <a:ext uri="{9D8B030D-6E8A-4147-A177-3AD203B41FA5}">
                      <a16:colId xmlns:a16="http://schemas.microsoft.com/office/drawing/2014/main" val="2291379410"/>
                    </a:ext>
                  </a:extLst>
                </a:gridCol>
                <a:gridCol w="162386">
                  <a:extLst>
                    <a:ext uri="{9D8B030D-6E8A-4147-A177-3AD203B41FA5}">
                      <a16:colId xmlns:a16="http://schemas.microsoft.com/office/drawing/2014/main" val="3042828873"/>
                    </a:ext>
                  </a:extLst>
                </a:gridCol>
                <a:gridCol w="139187">
                  <a:extLst>
                    <a:ext uri="{9D8B030D-6E8A-4147-A177-3AD203B41FA5}">
                      <a16:colId xmlns:a16="http://schemas.microsoft.com/office/drawing/2014/main" val="2431420964"/>
                    </a:ext>
                  </a:extLst>
                </a:gridCol>
                <a:gridCol w="162386">
                  <a:extLst>
                    <a:ext uri="{9D8B030D-6E8A-4147-A177-3AD203B41FA5}">
                      <a16:colId xmlns:a16="http://schemas.microsoft.com/office/drawing/2014/main" val="2213330501"/>
                    </a:ext>
                  </a:extLst>
                </a:gridCol>
                <a:gridCol w="139187">
                  <a:extLst>
                    <a:ext uri="{9D8B030D-6E8A-4147-A177-3AD203B41FA5}">
                      <a16:colId xmlns:a16="http://schemas.microsoft.com/office/drawing/2014/main" val="1024715562"/>
                    </a:ext>
                  </a:extLst>
                </a:gridCol>
                <a:gridCol w="162386">
                  <a:extLst>
                    <a:ext uri="{9D8B030D-6E8A-4147-A177-3AD203B41FA5}">
                      <a16:colId xmlns:a16="http://schemas.microsoft.com/office/drawing/2014/main" val="1329673734"/>
                    </a:ext>
                  </a:extLst>
                </a:gridCol>
                <a:gridCol w="162386">
                  <a:extLst>
                    <a:ext uri="{9D8B030D-6E8A-4147-A177-3AD203B41FA5}">
                      <a16:colId xmlns:a16="http://schemas.microsoft.com/office/drawing/2014/main" val="2683895638"/>
                    </a:ext>
                  </a:extLst>
                </a:gridCol>
                <a:gridCol w="162386">
                  <a:extLst>
                    <a:ext uri="{9D8B030D-6E8A-4147-A177-3AD203B41FA5}">
                      <a16:colId xmlns:a16="http://schemas.microsoft.com/office/drawing/2014/main" val="2042542815"/>
                    </a:ext>
                  </a:extLst>
                </a:gridCol>
                <a:gridCol w="139187">
                  <a:extLst>
                    <a:ext uri="{9D8B030D-6E8A-4147-A177-3AD203B41FA5}">
                      <a16:colId xmlns:a16="http://schemas.microsoft.com/office/drawing/2014/main" val="3808696774"/>
                    </a:ext>
                  </a:extLst>
                </a:gridCol>
                <a:gridCol w="162386">
                  <a:extLst>
                    <a:ext uri="{9D8B030D-6E8A-4147-A177-3AD203B41FA5}">
                      <a16:colId xmlns:a16="http://schemas.microsoft.com/office/drawing/2014/main" val="510638103"/>
                    </a:ext>
                  </a:extLst>
                </a:gridCol>
                <a:gridCol w="162386">
                  <a:extLst>
                    <a:ext uri="{9D8B030D-6E8A-4147-A177-3AD203B41FA5}">
                      <a16:colId xmlns:a16="http://schemas.microsoft.com/office/drawing/2014/main" val="4080986487"/>
                    </a:ext>
                  </a:extLst>
                </a:gridCol>
              </a:tblGrid>
              <a:tr h="200070">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2688580921"/>
                  </a:ext>
                </a:extLst>
              </a:tr>
              <a:tr h="200070">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1340240985"/>
                  </a:ext>
                </a:extLst>
              </a:tr>
              <a:tr h="200070">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740988364"/>
                  </a:ext>
                </a:extLst>
              </a:tr>
              <a:tr h="200070">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984125778"/>
                  </a:ext>
                </a:extLst>
              </a:tr>
              <a:tr h="200070">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extLst>
                  <a:ext uri="{0D108BD9-81ED-4DB2-BD59-A6C34878D82A}">
                    <a16:rowId xmlns:a16="http://schemas.microsoft.com/office/drawing/2014/main" val="3510677214"/>
                  </a:ext>
                </a:extLst>
              </a:tr>
              <a:tr h="200070">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4283372483"/>
                  </a:ext>
                </a:extLst>
              </a:tr>
              <a:tr h="200070">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dirty="0">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2348256942"/>
                  </a:ext>
                </a:extLst>
              </a:tr>
              <a:tr h="200070">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extLst>
                  <a:ext uri="{0D108BD9-81ED-4DB2-BD59-A6C34878D82A}">
                    <a16:rowId xmlns:a16="http://schemas.microsoft.com/office/drawing/2014/main" val="2612855042"/>
                  </a:ext>
                </a:extLst>
              </a:tr>
              <a:tr h="200070">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3355554071"/>
                  </a:ext>
                </a:extLst>
              </a:tr>
              <a:tr h="200070">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extLst>
                  <a:ext uri="{0D108BD9-81ED-4DB2-BD59-A6C34878D82A}">
                    <a16:rowId xmlns:a16="http://schemas.microsoft.com/office/drawing/2014/main" val="1996103731"/>
                  </a:ext>
                </a:extLst>
              </a:tr>
              <a:tr h="200070">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extLst>
                  <a:ext uri="{0D108BD9-81ED-4DB2-BD59-A6C34878D82A}">
                    <a16:rowId xmlns:a16="http://schemas.microsoft.com/office/drawing/2014/main" val="2776430252"/>
                  </a:ext>
                </a:extLst>
              </a:tr>
              <a:tr h="200070">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extLst>
                  <a:ext uri="{0D108BD9-81ED-4DB2-BD59-A6C34878D82A}">
                    <a16:rowId xmlns:a16="http://schemas.microsoft.com/office/drawing/2014/main" val="2217717536"/>
                  </a:ext>
                </a:extLst>
              </a:tr>
              <a:tr h="200070">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extLst>
                  <a:ext uri="{0D108BD9-81ED-4DB2-BD59-A6C34878D82A}">
                    <a16:rowId xmlns:a16="http://schemas.microsoft.com/office/drawing/2014/main" val="2109769032"/>
                  </a:ext>
                </a:extLst>
              </a:tr>
              <a:tr h="200070">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extLst>
                  <a:ext uri="{0D108BD9-81ED-4DB2-BD59-A6C34878D82A}">
                    <a16:rowId xmlns:a16="http://schemas.microsoft.com/office/drawing/2014/main" val="349612377"/>
                  </a:ext>
                </a:extLst>
              </a:tr>
              <a:tr h="200070">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extLst>
                  <a:ext uri="{0D108BD9-81ED-4DB2-BD59-A6C34878D82A}">
                    <a16:rowId xmlns:a16="http://schemas.microsoft.com/office/drawing/2014/main" val="1744620805"/>
                  </a:ext>
                </a:extLst>
              </a:tr>
              <a:tr h="200070">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extLst>
                  <a:ext uri="{0D108BD9-81ED-4DB2-BD59-A6C34878D82A}">
                    <a16:rowId xmlns:a16="http://schemas.microsoft.com/office/drawing/2014/main" val="1471113296"/>
                  </a:ext>
                </a:extLst>
              </a:tr>
              <a:tr h="200070">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extLst>
                  <a:ext uri="{0D108BD9-81ED-4DB2-BD59-A6C34878D82A}">
                    <a16:rowId xmlns:a16="http://schemas.microsoft.com/office/drawing/2014/main" val="1894469648"/>
                  </a:ext>
                </a:extLst>
              </a:tr>
              <a:tr h="200070">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988732602"/>
                  </a:ext>
                </a:extLst>
              </a:tr>
              <a:tr h="200070">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extLst>
                  <a:ext uri="{0D108BD9-81ED-4DB2-BD59-A6C34878D82A}">
                    <a16:rowId xmlns:a16="http://schemas.microsoft.com/office/drawing/2014/main" val="1387832055"/>
                  </a:ext>
                </a:extLst>
              </a:tr>
              <a:tr h="200070">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extLst>
                  <a:ext uri="{0D108BD9-81ED-4DB2-BD59-A6C34878D82A}">
                    <a16:rowId xmlns:a16="http://schemas.microsoft.com/office/drawing/2014/main" val="3082272271"/>
                  </a:ext>
                </a:extLst>
              </a:tr>
              <a:tr h="200070">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extLst>
                  <a:ext uri="{0D108BD9-81ED-4DB2-BD59-A6C34878D82A}">
                    <a16:rowId xmlns:a16="http://schemas.microsoft.com/office/drawing/2014/main" val="968059706"/>
                  </a:ext>
                </a:extLst>
              </a:tr>
              <a:tr h="200070">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extLst>
                  <a:ext uri="{0D108BD9-81ED-4DB2-BD59-A6C34878D82A}">
                    <a16:rowId xmlns:a16="http://schemas.microsoft.com/office/drawing/2014/main" val="4082533523"/>
                  </a:ext>
                </a:extLst>
              </a:tr>
              <a:tr h="200070">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extLst>
                  <a:ext uri="{0D108BD9-81ED-4DB2-BD59-A6C34878D82A}">
                    <a16:rowId xmlns:a16="http://schemas.microsoft.com/office/drawing/2014/main" val="687657729"/>
                  </a:ext>
                </a:extLst>
              </a:tr>
              <a:tr h="200070">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dirty="0">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extLst>
                  <a:ext uri="{0D108BD9-81ED-4DB2-BD59-A6C34878D82A}">
                    <a16:rowId xmlns:a16="http://schemas.microsoft.com/office/drawing/2014/main" val="1398778233"/>
                  </a:ext>
                </a:extLst>
              </a:tr>
            </a:tbl>
          </a:graphicData>
        </a:graphic>
      </p:graphicFrame>
      <p:sp>
        <p:nvSpPr>
          <p:cNvPr id="4" name="Rectangle 3"/>
          <p:cNvSpPr/>
          <p:nvPr/>
        </p:nvSpPr>
        <p:spPr>
          <a:xfrm>
            <a:off x="8355276" y="2266499"/>
            <a:ext cx="1161418" cy="26001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97628" y="2743797"/>
            <a:ext cx="570582" cy="190681"/>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11" name="Rectangle 10"/>
          <p:cNvSpPr/>
          <p:nvPr/>
        </p:nvSpPr>
        <p:spPr>
          <a:xfrm>
            <a:off x="397628" y="3635932"/>
            <a:ext cx="570582" cy="190681"/>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12" name="Rectangle 11"/>
          <p:cNvSpPr/>
          <p:nvPr/>
        </p:nvSpPr>
        <p:spPr>
          <a:xfrm>
            <a:off x="970869" y="1833133"/>
            <a:ext cx="570582" cy="190681"/>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2295273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0-#ppt_w/2"/>
                                          </p:val>
                                        </p:tav>
                                        <p:tav tm="100000">
                                          <p:val>
                                            <p:strVal val="#ppt_x"/>
                                          </p:val>
                                        </p:tav>
                                      </p:tavLst>
                                    </p:anim>
                                    <p:anim calcmode="lin" valueType="num">
                                      <p:cBhvr additive="base">
                                        <p:cTn id="27"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4" grpId="0" animBg="1"/>
      <p:bldP spid="10" grpId="0" animBg="1"/>
      <p:bldP spid="11" grpId="0" animBg="1"/>
      <p:bldP spid="12"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979994066"/>
              </p:ext>
            </p:extLst>
          </p:nvPr>
        </p:nvGraphicFramePr>
        <p:xfrm>
          <a:off x="3256684" y="1741937"/>
          <a:ext cx="2697747" cy="4750440"/>
        </p:xfrm>
        <a:graphic>
          <a:graphicData uri="http://schemas.openxmlformats.org/drawingml/2006/table">
            <a:tbl>
              <a:tblPr/>
              <a:tblGrid>
                <a:gridCol w="167447">
                  <a:extLst>
                    <a:ext uri="{9D8B030D-6E8A-4147-A177-3AD203B41FA5}">
                      <a16:colId xmlns:a16="http://schemas.microsoft.com/office/drawing/2014/main" val="179029155"/>
                    </a:ext>
                  </a:extLst>
                </a:gridCol>
                <a:gridCol w="158143">
                  <a:extLst>
                    <a:ext uri="{9D8B030D-6E8A-4147-A177-3AD203B41FA5}">
                      <a16:colId xmlns:a16="http://schemas.microsoft.com/office/drawing/2014/main" val="3258332102"/>
                    </a:ext>
                  </a:extLst>
                </a:gridCol>
                <a:gridCol w="158143">
                  <a:extLst>
                    <a:ext uri="{9D8B030D-6E8A-4147-A177-3AD203B41FA5}">
                      <a16:colId xmlns:a16="http://schemas.microsoft.com/office/drawing/2014/main" val="468945389"/>
                    </a:ext>
                  </a:extLst>
                </a:gridCol>
                <a:gridCol w="158143">
                  <a:extLst>
                    <a:ext uri="{9D8B030D-6E8A-4147-A177-3AD203B41FA5}">
                      <a16:colId xmlns:a16="http://schemas.microsoft.com/office/drawing/2014/main" val="4019512484"/>
                    </a:ext>
                  </a:extLst>
                </a:gridCol>
                <a:gridCol w="167447">
                  <a:extLst>
                    <a:ext uri="{9D8B030D-6E8A-4147-A177-3AD203B41FA5}">
                      <a16:colId xmlns:a16="http://schemas.microsoft.com/office/drawing/2014/main" val="76920191"/>
                    </a:ext>
                  </a:extLst>
                </a:gridCol>
                <a:gridCol w="167447">
                  <a:extLst>
                    <a:ext uri="{9D8B030D-6E8A-4147-A177-3AD203B41FA5}">
                      <a16:colId xmlns:a16="http://schemas.microsoft.com/office/drawing/2014/main" val="1975865378"/>
                    </a:ext>
                  </a:extLst>
                </a:gridCol>
                <a:gridCol w="158143">
                  <a:extLst>
                    <a:ext uri="{9D8B030D-6E8A-4147-A177-3AD203B41FA5}">
                      <a16:colId xmlns:a16="http://schemas.microsoft.com/office/drawing/2014/main" val="1325564137"/>
                    </a:ext>
                  </a:extLst>
                </a:gridCol>
                <a:gridCol w="167447">
                  <a:extLst>
                    <a:ext uri="{9D8B030D-6E8A-4147-A177-3AD203B41FA5}">
                      <a16:colId xmlns:a16="http://schemas.microsoft.com/office/drawing/2014/main" val="1573477437"/>
                    </a:ext>
                  </a:extLst>
                </a:gridCol>
                <a:gridCol w="139538">
                  <a:extLst>
                    <a:ext uri="{9D8B030D-6E8A-4147-A177-3AD203B41FA5}">
                      <a16:colId xmlns:a16="http://schemas.microsoft.com/office/drawing/2014/main" val="400001984"/>
                    </a:ext>
                  </a:extLst>
                </a:gridCol>
                <a:gridCol w="167447">
                  <a:extLst>
                    <a:ext uri="{9D8B030D-6E8A-4147-A177-3AD203B41FA5}">
                      <a16:colId xmlns:a16="http://schemas.microsoft.com/office/drawing/2014/main" val="3313491364"/>
                    </a:ext>
                  </a:extLst>
                </a:gridCol>
                <a:gridCol w="130237">
                  <a:extLst>
                    <a:ext uri="{9D8B030D-6E8A-4147-A177-3AD203B41FA5}">
                      <a16:colId xmlns:a16="http://schemas.microsoft.com/office/drawing/2014/main" val="1256036251"/>
                    </a:ext>
                  </a:extLst>
                </a:gridCol>
                <a:gridCol w="158143">
                  <a:extLst>
                    <a:ext uri="{9D8B030D-6E8A-4147-A177-3AD203B41FA5}">
                      <a16:colId xmlns:a16="http://schemas.microsoft.com/office/drawing/2014/main" val="2263023412"/>
                    </a:ext>
                  </a:extLst>
                </a:gridCol>
                <a:gridCol w="158143">
                  <a:extLst>
                    <a:ext uri="{9D8B030D-6E8A-4147-A177-3AD203B41FA5}">
                      <a16:colId xmlns:a16="http://schemas.microsoft.com/office/drawing/2014/main" val="2073506458"/>
                    </a:ext>
                  </a:extLst>
                </a:gridCol>
                <a:gridCol w="167447">
                  <a:extLst>
                    <a:ext uri="{9D8B030D-6E8A-4147-A177-3AD203B41FA5}">
                      <a16:colId xmlns:a16="http://schemas.microsoft.com/office/drawing/2014/main" val="3048094391"/>
                    </a:ext>
                  </a:extLst>
                </a:gridCol>
                <a:gridCol w="139538">
                  <a:extLst>
                    <a:ext uri="{9D8B030D-6E8A-4147-A177-3AD203B41FA5}">
                      <a16:colId xmlns:a16="http://schemas.microsoft.com/office/drawing/2014/main" val="2834347921"/>
                    </a:ext>
                  </a:extLst>
                </a:gridCol>
                <a:gridCol w="167447">
                  <a:extLst>
                    <a:ext uri="{9D8B030D-6E8A-4147-A177-3AD203B41FA5}">
                      <a16:colId xmlns:a16="http://schemas.microsoft.com/office/drawing/2014/main" val="3448774658"/>
                    </a:ext>
                  </a:extLst>
                </a:gridCol>
                <a:gridCol w="167447">
                  <a:extLst>
                    <a:ext uri="{9D8B030D-6E8A-4147-A177-3AD203B41FA5}">
                      <a16:colId xmlns:a16="http://schemas.microsoft.com/office/drawing/2014/main" val="3380181987"/>
                    </a:ext>
                  </a:extLst>
                </a:gridCol>
              </a:tblGrid>
              <a:tr h="197935">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3655186334"/>
                  </a:ext>
                </a:extLst>
              </a:tr>
              <a:tr h="197935">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2929030068"/>
                  </a:ext>
                </a:extLst>
              </a:tr>
              <a:tr h="197935">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2953859883"/>
                  </a:ext>
                </a:extLst>
              </a:tr>
              <a:tr h="197935">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2832397843"/>
                  </a:ext>
                </a:extLst>
              </a:tr>
              <a:tr h="197935">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extLst>
                  <a:ext uri="{0D108BD9-81ED-4DB2-BD59-A6C34878D82A}">
                    <a16:rowId xmlns:a16="http://schemas.microsoft.com/office/drawing/2014/main" val="4158486706"/>
                  </a:ext>
                </a:extLst>
              </a:tr>
              <a:tr h="197935">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2193469297"/>
                  </a:ext>
                </a:extLst>
              </a:tr>
              <a:tr h="197935">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1479889820"/>
                  </a:ext>
                </a:extLst>
              </a:tr>
              <a:tr h="197935">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extLst>
                  <a:ext uri="{0D108BD9-81ED-4DB2-BD59-A6C34878D82A}">
                    <a16:rowId xmlns:a16="http://schemas.microsoft.com/office/drawing/2014/main" val="4251677276"/>
                  </a:ext>
                </a:extLst>
              </a:tr>
              <a:tr h="197935">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1851830931"/>
                  </a:ext>
                </a:extLst>
              </a:tr>
              <a:tr h="197935">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extLst>
                  <a:ext uri="{0D108BD9-81ED-4DB2-BD59-A6C34878D82A}">
                    <a16:rowId xmlns:a16="http://schemas.microsoft.com/office/drawing/2014/main" val="2121427779"/>
                  </a:ext>
                </a:extLst>
              </a:tr>
              <a:tr h="197935">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extLst>
                  <a:ext uri="{0D108BD9-81ED-4DB2-BD59-A6C34878D82A}">
                    <a16:rowId xmlns:a16="http://schemas.microsoft.com/office/drawing/2014/main" val="1004846429"/>
                  </a:ext>
                </a:extLst>
              </a:tr>
              <a:tr h="197935">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extLst>
                  <a:ext uri="{0D108BD9-81ED-4DB2-BD59-A6C34878D82A}">
                    <a16:rowId xmlns:a16="http://schemas.microsoft.com/office/drawing/2014/main" val="1470134192"/>
                  </a:ext>
                </a:extLst>
              </a:tr>
              <a:tr h="197935">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extLst>
                  <a:ext uri="{0D108BD9-81ED-4DB2-BD59-A6C34878D82A}">
                    <a16:rowId xmlns:a16="http://schemas.microsoft.com/office/drawing/2014/main" val="871143507"/>
                  </a:ext>
                </a:extLst>
              </a:tr>
              <a:tr h="197935">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1847100485"/>
                  </a:ext>
                </a:extLst>
              </a:tr>
              <a:tr h="197935">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1077905753"/>
                  </a:ext>
                </a:extLst>
              </a:tr>
              <a:tr h="197935">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extLst>
                  <a:ext uri="{0D108BD9-81ED-4DB2-BD59-A6C34878D82A}">
                    <a16:rowId xmlns:a16="http://schemas.microsoft.com/office/drawing/2014/main" val="1466188575"/>
                  </a:ext>
                </a:extLst>
              </a:tr>
              <a:tr h="197935">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extLst>
                  <a:ext uri="{0D108BD9-81ED-4DB2-BD59-A6C34878D82A}">
                    <a16:rowId xmlns:a16="http://schemas.microsoft.com/office/drawing/2014/main" val="763325325"/>
                  </a:ext>
                </a:extLst>
              </a:tr>
              <a:tr h="197935">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2842278496"/>
                  </a:ext>
                </a:extLst>
              </a:tr>
              <a:tr h="197935">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extLst>
                  <a:ext uri="{0D108BD9-81ED-4DB2-BD59-A6C34878D82A}">
                    <a16:rowId xmlns:a16="http://schemas.microsoft.com/office/drawing/2014/main" val="399050080"/>
                  </a:ext>
                </a:extLst>
              </a:tr>
              <a:tr h="197935">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extLst>
                  <a:ext uri="{0D108BD9-81ED-4DB2-BD59-A6C34878D82A}">
                    <a16:rowId xmlns:a16="http://schemas.microsoft.com/office/drawing/2014/main" val="4106201914"/>
                  </a:ext>
                </a:extLst>
              </a:tr>
              <a:tr h="197935">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extLst>
                  <a:ext uri="{0D108BD9-81ED-4DB2-BD59-A6C34878D82A}">
                    <a16:rowId xmlns:a16="http://schemas.microsoft.com/office/drawing/2014/main" val="3549058790"/>
                  </a:ext>
                </a:extLst>
              </a:tr>
              <a:tr h="197935">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O</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extLst>
                  <a:ext uri="{0D108BD9-81ED-4DB2-BD59-A6C34878D82A}">
                    <a16:rowId xmlns:a16="http://schemas.microsoft.com/office/drawing/2014/main" val="2498226858"/>
                  </a:ext>
                </a:extLst>
              </a:tr>
              <a:tr h="197935">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extLst>
                  <a:ext uri="{0D108BD9-81ED-4DB2-BD59-A6C34878D82A}">
                    <a16:rowId xmlns:a16="http://schemas.microsoft.com/office/drawing/2014/main" val="2739255310"/>
                  </a:ext>
                </a:extLst>
              </a:tr>
              <a:tr h="197935">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dirty="0">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extLst>
                  <a:ext uri="{0D108BD9-81ED-4DB2-BD59-A6C34878D82A}">
                    <a16:rowId xmlns:a16="http://schemas.microsoft.com/office/drawing/2014/main" val="2819407619"/>
                  </a:ext>
                </a:extLst>
              </a:tr>
            </a:tbl>
          </a:graphicData>
        </a:graphic>
      </p:graphicFrame>
      <p:sp>
        <p:nvSpPr>
          <p:cNvPr id="2" name="Title 1"/>
          <p:cNvSpPr>
            <a:spLocks noGrp="1"/>
          </p:cNvSpPr>
          <p:nvPr>
            <p:ph type="title"/>
          </p:nvPr>
        </p:nvSpPr>
        <p:spPr/>
        <p:txBody>
          <a:bodyPr/>
          <a:lstStyle/>
          <a:p>
            <a:pPr algn="r"/>
            <a:r>
              <a:rPr lang="en-US" b="1" dirty="0">
                <a:solidFill>
                  <a:srgbClr val="92D050"/>
                </a:solidFill>
                <a:latin typeface="+mn-lt"/>
              </a:rPr>
              <a:t>Zodiac Killer – Solution of Z408 Cipher</a:t>
            </a:r>
            <a:endParaRPr lang="en-US" dirty="0">
              <a:latin typeface="+mn-lt"/>
            </a:endParaRPr>
          </a:p>
        </p:txBody>
      </p:sp>
      <p:graphicFrame>
        <p:nvGraphicFramePr>
          <p:cNvPr id="20" name="Table 19"/>
          <p:cNvGraphicFramePr>
            <a:graphicFrameLocks noGrp="1"/>
          </p:cNvGraphicFramePr>
          <p:nvPr>
            <p:extLst>
              <p:ext uri="{D42A27DB-BD31-4B8C-83A1-F6EECF244321}">
                <p14:modId xmlns:p14="http://schemas.microsoft.com/office/powerpoint/2010/main" val="3453734055"/>
              </p:ext>
            </p:extLst>
          </p:nvPr>
        </p:nvGraphicFramePr>
        <p:xfrm>
          <a:off x="382821" y="1418234"/>
          <a:ext cx="1220628" cy="5074141"/>
        </p:xfrm>
        <a:graphic>
          <a:graphicData uri="http://schemas.openxmlformats.org/drawingml/2006/table">
            <a:tbl>
              <a:tblPr/>
              <a:tblGrid>
                <a:gridCol w="305157">
                  <a:extLst>
                    <a:ext uri="{9D8B030D-6E8A-4147-A177-3AD203B41FA5}">
                      <a16:colId xmlns:a16="http://schemas.microsoft.com/office/drawing/2014/main" val="1689225068"/>
                    </a:ext>
                  </a:extLst>
                </a:gridCol>
                <a:gridCol w="305157">
                  <a:extLst>
                    <a:ext uri="{9D8B030D-6E8A-4147-A177-3AD203B41FA5}">
                      <a16:colId xmlns:a16="http://schemas.microsoft.com/office/drawing/2014/main" val="2169906630"/>
                    </a:ext>
                  </a:extLst>
                </a:gridCol>
                <a:gridCol w="305157">
                  <a:extLst>
                    <a:ext uri="{9D8B030D-6E8A-4147-A177-3AD203B41FA5}">
                      <a16:colId xmlns:a16="http://schemas.microsoft.com/office/drawing/2014/main" val="2848636935"/>
                    </a:ext>
                  </a:extLst>
                </a:gridCol>
                <a:gridCol w="305157">
                  <a:extLst>
                    <a:ext uri="{9D8B030D-6E8A-4147-A177-3AD203B41FA5}">
                      <a16:colId xmlns:a16="http://schemas.microsoft.com/office/drawing/2014/main" val="604642153"/>
                    </a:ext>
                  </a:extLst>
                </a:gridCol>
              </a:tblGrid>
              <a:tr h="226453">
                <a:tc gridSpan="4">
                  <a:txBody>
                    <a:bodyPr/>
                    <a:lstStyle/>
                    <a:p>
                      <a:pPr algn="ctr" fontAlgn="b"/>
                      <a:r>
                        <a:rPr lang="en-US" sz="1400" b="1" i="0" u="none" strike="noStrike" dirty="0">
                          <a:solidFill>
                            <a:srgbClr val="92D050"/>
                          </a:solidFill>
                          <a:effectLst/>
                          <a:latin typeface="Calibri" panose="020F0502020204030204" pitchFamily="34" charset="0"/>
                        </a:rPr>
                        <a:t>Decryption Key</a:t>
                      </a:r>
                    </a:p>
                  </a:txBody>
                  <a:tcPr marL="3262" marR="3262" marT="3262"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88726325"/>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dirty="0">
                          <a:solidFill>
                            <a:srgbClr val="ED7D31"/>
                          </a:solidFill>
                          <a:effectLst/>
                          <a:latin typeface="Calibri" panose="020F0502020204030204" pitchFamily="34" charset="0"/>
                        </a:rPr>
                        <a:t>O</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N</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724203839"/>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ED7D31"/>
                          </a:solidFill>
                          <a:effectLst/>
                          <a:latin typeface="Calibri" panose="020F0502020204030204" pitchFamily="34" charset="0"/>
                        </a:rPr>
                        <a:t>P</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I</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079943200"/>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Q</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44770191"/>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R</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G</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809358849"/>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S</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617475976"/>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019138562"/>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U</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195898354"/>
                  </a:ext>
                </a:extLst>
              </a:tr>
              <a:tr h="179544">
                <a:tc>
                  <a:txBody>
                    <a:bodyPr/>
                    <a:lstStyle/>
                    <a:p>
                      <a:pPr algn="ctr" fontAlgn="b"/>
                      <a:r>
                        <a:rPr lang="en-US" sz="1000" b="1" i="0" u="none" strike="noStrike">
                          <a:solidFill>
                            <a:srgbClr val="ED7D31"/>
                          </a:solidFill>
                          <a:effectLst/>
                          <a:latin typeface="Calibri" panose="020F0502020204030204" pitchFamily="34" charset="0"/>
                        </a:rPr>
                        <a:t>5</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V</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796121200"/>
                  </a:ext>
                </a:extLst>
              </a:tr>
              <a:tr h="179544">
                <a:tc>
                  <a:txBody>
                    <a:bodyPr/>
                    <a:lstStyle/>
                    <a:p>
                      <a:pPr algn="ctr" fontAlgn="b"/>
                      <a:r>
                        <a:rPr lang="en-US" sz="1000" b="1" i="0" u="none" strike="noStrike">
                          <a:solidFill>
                            <a:srgbClr val="ED7D31"/>
                          </a:solidFill>
                          <a:effectLst/>
                          <a:latin typeface="Calibri" panose="020F0502020204030204" pitchFamily="34" charset="0"/>
                        </a:rPr>
                        <a:t>6</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W</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165592605"/>
                  </a:ext>
                </a:extLst>
              </a:tr>
              <a:tr h="179544">
                <a:tc>
                  <a:txBody>
                    <a:bodyPr/>
                    <a:lstStyle/>
                    <a:p>
                      <a:pPr algn="ctr" fontAlgn="b"/>
                      <a:r>
                        <a:rPr lang="en-US" sz="1000" b="1" i="0" u="none" strike="noStrike">
                          <a:solidFill>
                            <a:srgbClr val="ED7D31"/>
                          </a:solidFill>
                          <a:effectLst/>
                          <a:latin typeface="Calibri" panose="020F0502020204030204" pitchFamily="34" charset="0"/>
                        </a:rPr>
                        <a:t>7</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X</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713264168"/>
                  </a:ext>
                </a:extLst>
              </a:tr>
              <a:tr h="179544">
                <a:tc>
                  <a:txBody>
                    <a:bodyPr/>
                    <a:lstStyle/>
                    <a:p>
                      <a:pPr algn="ctr" fontAlgn="b"/>
                      <a:r>
                        <a:rPr lang="en-US" sz="1000" b="1" i="0" u="none" strike="noStrike">
                          <a:solidFill>
                            <a:srgbClr val="ED7D31"/>
                          </a:solidFill>
                          <a:effectLst/>
                          <a:latin typeface="Calibri" panose="020F0502020204030204" pitchFamily="34" charset="0"/>
                        </a:rPr>
                        <a:t>8</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Y</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862174303"/>
                  </a:ext>
                </a:extLst>
              </a:tr>
              <a:tr h="179544">
                <a:tc>
                  <a:txBody>
                    <a:bodyPr/>
                    <a:lstStyle/>
                    <a:p>
                      <a:pPr algn="ctr" fontAlgn="b"/>
                      <a:r>
                        <a:rPr lang="en-US" sz="1000" b="1" i="0" u="none" strike="noStrike">
                          <a:solidFill>
                            <a:srgbClr val="ED7D31"/>
                          </a:solidFill>
                          <a:effectLst/>
                          <a:latin typeface="Calibri" panose="020F0502020204030204" pitchFamily="34" charset="0"/>
                        </a:rPr>
                        <a:t>9</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I</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Z</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349235085"/>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156250250"/>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282540542"/>
                  </a:ext>
                </a:extLst>
              </a:tr>
              <a:tr h="179544">
                <a:tc>
                  <a:txBody>
                    <a:bodyPr/>
                    <a:lstStyle/>
                    <a:p>
                      <a:pPr algn="ctr" fontAlgn="b"/>
                      <a:r>
                        <a:rPr lang="en-US" sz="1000" b="1" i="0" u="none" strike="noStrike">
                          <a:solidFill>
                            <a:srgbClr val="ED7D31"/>
                          </a:solidFill>
                          <a:effectLst/>
                          <a:latin typeface="Calibri" panose="020F0502020204030204" pitchFamily="34" charset="0"/>
                        </a:rPr>
                        <a:t>A</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_</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326192525"/>
                  </a:ext>
                </a:extLst>
              </a:tr>
              <a:tr h="179544">
                <a:tc>
                  <a:txBody>
                    <a:bodyPr/>
                    <a:lstStyle/>
                    <a:p>
                      <a:pPr algn="ctr" fontAlgn="b"/>
                      <a:r>
                        <a:rPr lang="en-US" sz="1000" b="1" i="0" u="none" strike="noStrike">
                          <a:solidFill>
                            <a:srgbClr val="ED7D31"/>
                          </a:solidFill>
                          <a:effectLst/>
                          <a:latin typeface="Calibri" panose="020F0502020204030204" pitchFamily="34" charset="0"/>
                        </a:rPr>
                        <a:t>B</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c</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864108742"/>
                  </a:ext>
                </a:extLst>
              </a:tr>
              <a:tr h="179544">
                <a:tc>
                  <a:txBody>
                    <a:bodyPr/>
                    <a:lstStyle/>
                    <a:p>
                      <a:pPr algn="ctr" fontAlgn="b"/>
                      <a:r>
                        <a:rPr lang="en-US" sz="1000" b="1" i="0" u="none" strike="noStrike">
                          <a:solidFill>
                            <a:srgbClr val="ED7D31"/>
                          </a:solidFill>
                          <a:effectLst/>
                          <a:latin typeface="Calibri" panose="020F0502020204030204" pitchFamily="34" charset="0"/>
                        </a:rPr>
                        <a:t>D</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d</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724261790"/>
                  </a:ext>
                </a:extLst>
              </a:tr>
              <a:tr h="179544">
                <a:tc>
                  <a:txBody>
                    <a:bodyPr/>
                    <a:lstStyle/>
                    <a:p>
                      <a:pPr algn="ctr" fontAlgn="b"/>
                      <a:r>
                        <a:rPr lang="en-US" sz="1000" b="1" i="0" u="none" strike="noStrike">
                          <a:solidFill>
                            <a:srgbClr val="ED7D31"/>
                          </a:solidFill>
                          <a:effectLst/>
                          <a:latin typeface="Calibri" panose="020F0502020204030204" pitchFamily="34" charset="0"/>
                        </a:rPr>
                        <a:t>E</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e</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323272741"/>
                  </a:ext>
                </a:extLst>
              </a:tr>
              <a:tr h="179544">
                <a:tc>
                  <a:txBody>
                    <a:bodyPr/>
                    <a:lstStyle/>
                    <a:p>
                      <a:pPr algn="ctr" fontAlgn="b"/>
                      <a:r>
                        <a:rPr lang="en-US" sz="1000" b="1" i="0" u="none" strike="noStrike">
                          <a:solidFill>
                            <a:srgbClr val="ED7D31"/>
                          </a:solidFill>
                          <a:effectLst/>
                          <a:latin typeface="Calibri" panose="020F0502020204030204" pitchFamily="34" charset="0"/>
                        </a:rPr>
                        <a:t>F</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f</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624667173"/>
                  </a:ext>
                </a:extLst>
              </a:tr>
              <a:tr h="179544">
                <a:tc>
                  <a:txBody>
                    <a:bodyPr/>
                    <a:lstStyle/>
                    <a:p>
                      <a:pPr algn="ctr" fontAlgn="b"/>
                      <a:r>
                        <a:rPr lang="en-US" sz="1000" b="1" i="0" u="none" strike="noStrike">
                          <a:solidFill>
                            <a:srgbClr val="ED7D31"/>
                          </a:solidFill>
                          <a:effectLst/>
                          <a:latin typeface="Calibri" panose="020F0502020204030204" pitchFamily="34" charset="0"/>
                        </a:rPr>
                        <a:t>G</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j</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19079353"/>
                  </a:ext>
                </a:extLst>
              </a:tr>
              <a:tr h="179544">
                <a:tc>
                  <a:txBody>
                    <a:bodyPr/>
                    <a:lstStyle/>
                    <a:p>
                      <a:pPr algn="ctr" fontAlgn="b"/>
                      <a:r>
                        <a:rPr lang="en-US" sz="1000" b="1" i="0" u="none" strike="noStrike">
                          <a:solidFill>
                            <a:srgbClr val="ED7D31"/>
                          </a:solidFill>
                          <a:effectLst/>
                          <a:latin typeface="Calibri" panose="020F0502020204030204" pitchFamily="34" charset="0"/>
                        </a:rPr>
                        <a:t>H</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846502110"/>
                  </a:ext>
                </a:extLst>
              </a:tr>
              <a:tr h="179544">
                <a:tc>
                  <a:txBody>
                    <a:bodyPr/>
                    <a:lstStyle/>
                    <a:p>
                      <a:pPr algn="ctr" fontAlgn="b"/>
                      <a:r>
                        <a:rPr lang="en-US" sz="1000" b="1" i="0" u="none" strike="noStrike">
                          <a:solidFill>
                            <a:srgbClr val="ED7D31"/>
                          </a:solidFill>
                          <a:effectLst/>
                          <a:latin typeface="Calibri" panose="020F0502020204030204" pitchFamily="34" charset="0"/>
                        </a:rPr>
                        <a:t>I</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496215343"/>
                  </a:ext>
                </a:extLst>
              </a:tr>
              <a:tr h="179544">
                <a:tc>
                  <a:txBody>
                    <a:bodyPr/>
                    <a:lstStyle/>
                    <a:p>
                      <a:pPr algn="ctr" fontAlgn="b"/>
                      <a:r>
                        <a:rPr lang="en-US" sz="1000" b="1" i="0" u="none" strike="noStrike">
                          <a:solidFill>
                            <a:srgbClr val="ED7D31"/>
                          </a:solidFill>
                          <a:effectLst/>
                          <a:latin typeface="Calibri" panose="020F0502020204030204" pitchFamily="34" charset="0"/>
                        </a:rPr>
                        <a:t>J</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p</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414287313"/>
                  </a:ext>
                </a:extLst>
              </a:tr>
              <a:tr h="179544">
                <a:tc>
                  <a:txBody>
                    <a:bodyPr/>
                    <a:lstStyle/>
                    <a:p>
                      <a:pPr algn="ctr" fontAlgn="b"/>
                      <a:r>
                        <a:rPr lang="en-US" sz="1000" b="1" i="0" u="none" strike="noStrike">
                          <a:solidFill>
                            <a:srgbClr val="ED7D31"/>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q</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93606946"/>
                  </a:ext>
                </a:extLst>
              </a:tr>
              <a:tr h="179544">
                <a:tc>
                  <a:txBody>
                    <a:bodyPr/>
                    <a:lstStyle/>
                    <a:p>
                      <a:pPr algn="ctr" fontAlgn="b"/>
                      <a:r>
                        <a:rPr lang="en-US" sz="1000" b="1" i="0" u="none" strike="noStrike">
                          <a:solidFill>
                            <a:srgbClr val="ED7D31"/>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r</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656918858"/>
                  </a:ext>
                </a:extLst>
              </a:tr>
              <a:tr h="179544">
                <a:tc>
                  <a:txBody>
                    <a:bodyPr/>
                    <a:lstStyle/>
                    <a:p>
                      <a:pPr algn="ctr" fontAlgn="b"/>
                      <a:r>
                        <a:rPr lang="en-US" sz="1000" b="1" i="0" u="none" strike="noStrike">
                          <a:solidFill>
                            <a:srgbClr val="ED7D31"/>
                          </a:solidFill>
                          <a:effectLst/>
                          <a:latin typeface="Calibri" panose="020F0502020204030204" pitchFamily="34" charset="0"/>
                        </a:rPr>
                        <a:t>M</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t</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284247008"/>
                  </a:ext>
                </a:extLst>
              </a:tr>
              <a:tr h="179544">
                <a:tc>
                  <a:txBody>
                    <a:bodyPr/>
                    <a:lstStyle/>
                    <a:p>
                      <a:pPr algn="ctr" fontAlgn="b"/>
                      <a:r>
                        <a:rPr lang="en-US" sz="1000" b="1" i="0" u="none" strike="noStrike">
                          <a:solidFill>
                            <a:srgbClr val="ED7D31"/>
                          </a:solidFill>
                          <a:effectLst/>
                          <a:latin typeface="Calibri" panose="020F0502020204030204" pitchFamily="34" charset="0"/>
                        </a:rPr>
                        <a:t>N</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z</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646433921"/>
                  </a:ext>
                </a:extLst>
              </a:tr>
            </a:tbl>
          </a:graphicData>
        </a:graphic>
      </p:graphicFrame>
      <p:sp>
        <p:nvSpPr>
          <p:cNvPr id="21" name="Arrow: Right 20"/>
          <p:cNvSpPr/>
          <p:nvPr/>
        </p:nvSpPr>
        <p:spPr>
          <a:xfrm>
            <a:off x="6401014" y="3336910"/>
            <a:ext cx="1213422" cy="866730"/>
          </a:xfrm>
          <a:prstGeom prst="rightArrow">
            <a:avLst/>
          </a:prstGeom>
          <a:scene3d>
            <a:camera prst="orthographicFront"/>
            <a:lightRig rig="threePt" dir="t"/>
          </a:scene3d>
          <a:sp3d>
            <a:bevelT/>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graphicFrame>
        <p:nvGraphicFramePr>
          <p:cNvPr id="7" name="Table 6"/>
          <p:cNvGraphicFramePr>
            <a:graphicFrameLocks noGrp="1"/>
          </p:cNvGraphicFramePr>
          <p:nvPr>
            <p:extLst>
              <p:ext uri="{D42A27DB-BD31-4B8C-83A1-F6EECF244321}">
                <p14:modId xmlns:p14="http://schemas.microsoft.com/office/powerpoint/2010/main" val="2172683144"/>
              </p:ext>
            </p:extLst>
          </p:nvPr>
        </p:nvGraphicFramePr>
        <p:xfrm>
          <a:off x="8061019" y="1728746"/>
          <a:ext cx="2697744" cy="4750440"/>
        </p:xfrm>
        <a:graphic>
          <a:graphicData uri="http://schemas.openxmlformats.org/drawingml/2006/table">
            <a:tbl>
              <a:tblPr/>
              <a:tblGrid>
                <a:gridCol w="162795">
                  <a:extLst>
                    <a:ext uri="{9D8B030D-6E8A-4147-A177-3AD203B41FA5}">
                      <a16:colId xmlns:a16="http://schemas.microsoft.com/office/drawing/2014/main" val="3491044561"/>
                    </a:ext>
                  </a:extLst>
                </a:gridCol>
                <a:gridCol w="162795">
                  <a:extLst>
                    <a:ext uri="{9D8B030D-6E8A-4147-A177-3AD203B41FA5}">
                      <a16:colId xmlns:a16="http://schemas.microsoft.com/office/drawing/2014/main" val="3918796457"/>
                    </a:ext>
                  </a:extLst>
                </a:gridCol>
                <a:gridCol w="162795">
                  <a:extLst>
                    <a:ext uri="{9D8B030D-6E8A-4147-A177-3AD203B41FA5}">
                      <a16:colId xmlns:a16="http://schemas.microsoft.com/office/drawing/2014/main" val="2372180686"/>
                    </a:ext>
                  </a:extLst>
                </a:gridCol>
                <a:gridCol w="162795">
                  <a:extLst>
                    <a:ext uri="{9D8B030D-6E8A-4147-A177-3AD203B41FA5}">
                      <a16:colId xmlns:a16="http://schemas.microsoft.com/office/drawing/2014/main" val="4204860971"/>
                    </a:ext>
                  </a:extLst>
                </a:gridCol>
                <a:gridCol w="162795">
                  <a:extLst>
                    <a:ext uri="{9D8B030D-6E8A-4147-A177-3AD203B41FA5}">
                      <a16:colId xmlns:a16="http://schemas.microsoft.com/office/drawing/2014/main" val="3996770673"/>
                    </a:ext>
                  </a:extLst>
                </a:gridCol>
                <a:gridCol w="162795">
                  <a:extLst>
                    <a:ext uri="{9D8B030D-6E8A-4147-A177-3AD203B41FA5}">
                      <a16:colId xmlns:a16="http://schemas.microsoft.com/office/drawing/2014/main" val="3054737648"/>
                    </a:ext>
                  </a:extLst>
                </a:gridCol>
                <a:gridCol w="162795">
                  <a:extLst>
                    <a:ext uri="{9D8B030D-6E8A-4147-A177-3AD203B41FA5}">
                      <a16:colId xmlns:a16="http://schemas.microsoft.com/office/drawing/2014/main" val="2527599119"/>
                    </a:ext>
                  </a:extLst>
                </a:gridCol>
                <a:gridCol w="162795">
                  <a:extLst>
                    <a:ext uri="{9D8B030D-6E8A-4147-A177-3AD203B41FA5}">
                      <a16:colId xmlns:a16="http://schemas.microsoft.com/office/drawing/2014/main" val="2149155875"/>
                    </a:ext>
                  </a:extLst>
                </a:gridCol>
                <a:gridCol w="139538">
                  <a:extLst>
                    <a:ext uri="{9D8B030D-6E8A-4147-A177-3AD203B41FA5}">
                      <a16:colId xmlns:a16="http://schemas.microsoft.com/office/drawing/2014/main" val="1067954608"/>
                    </a:ext>
                  </a:extLst>
                </a:gridCol>
                <a:gridCol w="162795">
                  <a:extLst>
                    <a:ext uri="{9D8B030D-6E8A-4147-A177-3AD203B41FA5}">
                      <a16:colId xmlns:a16="http://schemas.microsoft.com/office/drawing/2014/main" val="1764648287"/>
                    </a:ext>
                  </a:extLst>
                </a:gridCol>
                <a:gridCol w="139538">
                  <a:extLst>
                    <a:ext uri="{9D8B030D-6E8A-4147-A177-3AD203B41FA5}">
                      <a16:colId xmlns:a16="http://schemas.microsoft.com/office/drawing/2014/main" val="3117781606"/>
                    </a:ext>
                  </a:extLst>
                </a:gridCol>
                <a:gridCol w="162795">
                  <a:extLst>
                    <a:ext uri="{9D8B030D-6E8A-4147-A177-3AD203B41FA5}">
                      <a16:colId xmlns:a16="http://schemas.microsoft.com/office/drawing/2014/main" val="4215494373"/>
                    </a:ext>
                  </a:extLst>
                </a:gridCol>
                <a:gridCol w="162795">
                  <a:extLst>
                    <a:ext uri="{9D8B030D-6E8A-4147-A177-3AD203B41FA5}">
                      <a16:colId xmlns:a16="http://schemas.microsoft.com/office/drawing/2014/main" val="1845003331"/>
                    </a:ext>
                  </a:extLst>
                </a:gridCol>
                <a:gridCol w="162795">
                  <a:extLst>
                    <a:ext uri="{9D8B030D-6E8A-4147-A177-3AD203B41FA5}">
                      <a16:colId xmlns:a16="http://schemas.microsoft.com/office/drawing/2014/main" val="3423210385"/>
                    </a:ext>
                  </a:extLst>
                </a:gridCol>
                <a:gridCol w="139538">
                  <a:extLst>
                    <a:ext uri="{9D8B030D-6E8A-4147-A177-3AD203B41FA5}">
                      <a16:colId xmlns:a16="http://schemas.microsoft.com/office/drawing/2014/main" val="2005187003"/>
                    </a:ext>
                  </a:extLst>
                </a:gridCol>
                <a:gridCol w="162795">
                  <a:extLst>
                    <a:ext uri="{9D8B030D-6E8A-4147-A177-3AD203B41FA5}">
                      <a16:colId xmlns:a16="http://schemas.microsoft.com/office/drawing/2014/main" val="2438376676"/>
                    </a:ext>
                  </a:extLst>
                </a:gridCol>
                <a:gridCol w="162795">
                  <a:extLst>
                    <a:ext uri="{9D8B030D-6E8A-4147-A177-3AD203B41FA5}">
                      <a16:colId xmlns:a16="http://schemas.microsoft.com/office/drawing/2014/main" val="4014348551"/>
                    </a:ext>
                  </a:extLst>
                </a:gridCol>
              </a:tblGrid>
              <a:tr h="197935">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2247002987"/>
                  </a:ext>
                </a:extLst>
              </a:tr>
              <a:tr h="197935">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1903580476"/>
                  </a:ext>
                </a:extLst>
              </a:tr>
              <a:tr h="197935">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4070137960"/>
                  </a:ext>
                </a:extLst>
              </a:tr>
              <a:tr h="197935">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1044432146"/>
                  </a:ext>
                </a:extLst>
              </a:tr>
              <a:tr h="197935">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extLst>
                  <a:ext uri="{0D108BD9-81ED-4DB2-BD59-A6C34878D82A}">
                    <a16:rowId xmlns:a16="http://schemas.microsoft.com/office/drawing/2014/main" val="2292203304"/>
                  </a:ext>
                </a:extLst>
              </a:tr>
              <a:tr h="197935">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377509395"/>
                  </a:ext>
                </a:extLst>
              </a:tr>
              <a:tr h="197935">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142693101"/>
                  </a:ext>
                </a:extLst>
              </a:tr>
              <a:tr h="197935">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extLst>
                  <a:ext uri="{0D108BD9-81ED-4DB2-BD59-A6C34878D82A}">
                    <a16:rowId xmlns:a16="http://schemas.microsoft.com/office/drawing/2014/main" val="2468444345"/>
                  </a:ext>
                </a:extLst>
              </a:tr>
              <a:tr h="197935">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879776190"/>
                  </a:ext>
                </a:extLst>
              </a:tr>
              <a:tr h="197935">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extLst>
                  <a:ext uri="{0D108BD9-81ED-4DB2-BD59-A6C34878D82A}">
                    <a16:rowId xmlns:a16="http://schemas.microsoft.com/office/drawing/2014/main" val="2231570527"/>
                  </a:ext>
                </a:extLst>
              </a:tr>
              <a:tr h="197935">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extLst>
                  <a:ext uri="{0D108BD9-81ED-4DB2-BD59-A6C34878D82A}">
                    <a16:rowId xmlns:a16="http://schemas.microsoft.com/office/drawing/2014/main" val="3740909612"/>
                  </a:ext>
                </a:extLst>
              </a:tr>
              <a:tr h="197935">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extLst>
                  <a:ext uri="{0D108BD9-81ED-4DB2-BD59-A6C34878D82A}">
                    <a16:rowId xmlns:a16="http://schemas.microsoft.com/office/drawing/2014/main" val="639424287"/>
                  </a:ext>
                </a:extLst>
              </a:tr>
              <a:tr h="197935">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extLst>
                  <a:ext uri="{0D108BD9-81ED-4DB2-BD59-A6C34878D82A}">
                    <a16:rowId xmlns:a16="http://schemas.microsoft.com/office/drawing/2014/main" val="932945378"/>
                  </a:ext>
                </a:extLst>
              </a:tr>
              <a:tr h="197935">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1945342289"/>
                  </a:ext>
                </a:extLst>
              </a:tr>
              <a:tr h="197935">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1615105303"/>
                  </a:ext>
                </a:extLst>
              </a:tr>
              <a:tr h="197935">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extLst>
                  <a:ext uri="{0D108BD9-81ED-4DB2-BD59-A6C34878D82A}">
                    <a16:rowId xmlns:a16="http://schemas.microsoft.com/office/drawing/2014/main" val="162992118"/>
                  </a:ext>
                </a:extLst>
              </a:tr>
              <a:tr h="197935">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extLst>
                  <a:ext uri="{0D108BD9-81ED-4DB2-BD59-A6C34878D82A}">
                    <a16:rowId xmlns:a16="http://schemas.microsoft.com/office/drawing/2014/main" val="2296974138"/>
                  </a:ext>
                </a:extLst>
              </a:tr>
              <a:tr h="197935">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538938675"/>
                  </a:ext>
                </a:extLst>
              </a:tr>
              <a:tr h="197935">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extLst>
                  <a:ext uri="{0D108BD9-81ED-4DB2-BD59-A6C34878D82A}">
                    <a16:rowId xmlns:a16="http://schemas.microsoft.com/office/drawing/2014/main" val="2455266039"/>
                  </a:ext>
                </a:extLst>
              </a:tr>
              <a:tr h="197935">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extLst>
                  <a:ext uri="{0D108BD9-81ED-4DB2-BD59-A6C34878D82A}">
                    <a16:rowId xmlns:a16="http://schemas.microsoft.com/office/drawing/2014/main" val="3628077113"/>
                  </a:ext>
                </a:extLst>
              </a:tr>
              <a:tr h="197935">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extLst>
                  <a:ext uri="{0D108BD9-81ED-4DB2-BD59-A6C34878D82A}">
                    <a16:rowId xmlns:a16="http://schemas.microsoft.com/office/drawing/2014/main" val="148670841"/>
                  </a:ext>
                </a:extLst>
              </a:tr>
              <a:tr h="197935">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extLst>
                  <a:ext uri="{0D108BD9-81ED-4DB2-BD59-A6C34878D82A}">
                    <a16:rowId xmlns:a16="http://schemas.microsoft.com/office/drawing/2014/main" val="3365669732"/>
                  </a:ext>
                </a:extLst>
              </a:tr>
              <a:tr h="197935">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extLst>
                  <a:ext uri="{0D108BD9-81ED-4DB2-BD59-A6C34878D82A}">
                    <a16:rowId xmlns:a16="http://schemas.microsoft.com/office/drawing/2014/main" val="3976915010"/>
                  </a:ext>
                </a:extLst>
              </a:tr>
              <a:tr h="197935">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dirty="0">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extLst>
                  <a:ext uri="{0D108BD9-81ED-4DB2-BD59-A6C34878D82A}">
                    <a16:rowId xmlns:a16="http://schemas.microsoft.com/office/drawing/2014/main" val="3688523668"/>
                  </a:ext>
                </a:extLst>
              </a:tr>
            </a:tbl>
          </a:graphicData>
        </a:graphic>
      </p:graphicFrame>
      <p:sp>
        <p:nvSpPr>
          <p:cNvPr id="10" name="Rectangle 9"/>
          <p:cNvSpPr/>
          <p:nvPr/>
        </p:nvSpPr>
        <p:spPr>
          <a:xfrm>
            <a:off x="9022658" y="4875356"/>
            <a:ext cx="667383" cy="26001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90607" y="1646596"/>
            <a:ext cx="570582" cy="190681"/>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12" name="Rectangle 11"/>
          <p:cNvSpPr/>
          <p:nvPr/>
        </p:nvSpPr>
        <p:spPr>
          <a:xfrm>
            <a:off x="990607" y="2197159"/>
            <a:ext cx="570582" cy="190681"/>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1752374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0-#ppt_w/2"/>
                                          </p:val>
                                        </p:tav>
                                        <p:tav tm="100000">
                                          <p:val>
                                            <p:strVal val="#ppt_x"/>
                                          </p:val>
                                        </p:tav>
                                      </p:tavLst>
                                    </p:anim>
                                    <p:anim calcmode="lin" valueType="num">
                                      <p:cBhvr additive="base">
                                        <p:cTn id="16"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0" grpId="0" animBg="1"/>
      <p:bldP spid="11" grpId="0" animBg="1"/>
      <p:bldP spid="12"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657251287"/>
              </p:ext>
            </p:extLst>
          </p:nvPr>
        </p:nvGraphicFramePr>
        <p:xfrm>
          <a:off x="3256684" y="1741936"/>
          <a:ext cx="2697752" cy="4737240"/>
        </p:xfrm>
        <a:graphic>
          <a:graphicData uri="http://schemas.openxmlformats.org/drawingml/2006/table">
            <a:tbl>
              <a:tblPr/>
              <a:tblGrid>
                <a:gridCol w="167447">
                  <a:extLst>
                    <a:ext uri="{9D8B030D-6E8A-4147-A177-3AD203B41FA5}">
                      <a16:colId xmlns:a16="http://schemas.microsoft.com/office/drawing/2014/main" val="2634926775"/>
                    </a:ext>
                  </a:extLst>
                </a:gridCol>
                <a:gridCol w="158144">
                  <a:extLst>
                    <a:ext uri="{9D8B030D-6E8A-4147-A177-3AD203B41FA5}">
                      <a16:colId xmlns:a16="http://schemas.microsoft.com/office/drawing/2014/main" val="2528113238"/>
                    </a:ext>
                  </a:extLst>
                </a:gridCol>
                <a:gridCol w="158144">
                  <a:extLst>
                    <a:ext uri="{9D8B030D-6E8A-4147-A177-3AD203B41FA5}">
                      <a16:colId xmlns:a16="http://schemas.microsoft.com/office/drawing/2014/main" val="1703693540"/>
                    </a:ext>
                  </a:extLst>
                </a:gridCol>
                <a:gridCol w="158144">
                  <a:extLst>
                    <a:ext uri="{9D8B030D-6E8A-4147-A177-3AD203B41FA5}">
                      <a16:colId xmlns:a16="http://schemas.microsoft.com/office/drawing/2014/main" val="3868032364"/>
                    </a:ext>
                  </a:extLst>
                </a:gridCol>
                <a:gridCol w="167447">
                  <a:extLst>
                    <a:ext uri="{9D8B030D-6E8A-4147-A177-3AD203B41FA5}">
                      <a16:colId xmlns:a16="http://schemas.microsoft.com/office/drawing/2014/main" val="4158649362"/>
                    </a:ext>
                  </a:extLst>
                </a:gridCol>
                <a:gridCol w="167447">
                  <a:extLst>
                    <a:ext uri="{9D8B030D-6E8A-4147-A177-3AD203B41FA5}">
                      <a16:colId xmlns:a16="http://schemas.microsoft.com/office/drawing/2014/main" val="3543174794"/>
                    </a:ext>
                  </a:extLst>
                </a:gridCol>
                <a:gridCol w="158144">
                  <a:extLst>
                    <a:ext uri="{9D8B030D-6E8A-4147-A177-3AD203B41FA5}">
                      <a16:colId xmlns:a16="http://schemas.microsoft.com/office/drawing/2014/main" val="1862998166"/>
                    </a:ext>
                  </a:extLst>
                </a:gridCol>
                <a:gridCol w="167447">
                  <a:extLst>
                    <a:ext uri="{9D8B030D-6E8A-4147-A177-3AD203B41FA5}">
                      <a16:colId xmlns:a16="http://schemas.microsoft.com/office/drawing/2014/main" val="2770101584"/>
                    </a:ext>
                  </a:extLst>
                </a:gridCol>
                <a:gridCol w="139538">
                  <a:extLst>
                    <a:ext uri="{9D8B030D-6E8A-4147-A177-3AD203B41FA5}">
                      <a16:colId xmlns:a16="http://schemas.microsoft.com/office/drawing/2014/main" val="2444623986"/>
                    </a:ext>
                  </a:extLst>
                </a:gridCol>
                <a:gridCol w="167447">
                  <a:extLst>
                    <a:ext uri="{9D8B030D-6E8A-4147-A177-3AD203B41FA5}">
                      <a16:colId xmlns:a16="http://schemas.microsoft.com/office/drawing/2014/main" val="3906464824"/>
                    </a:ext>
                  </a:extLst>
                </a:gridCol>
                <a:gridCol w="130236">
                  <a:extLst>
                    <a:ext uri="{9D8B030D-6E8A-4147-A177-3AD203B41FA5}">
                      <a16:colId xmlns:a16="http://schemas.microsoft.com/office/drawing/2014/main" val="2915444806"/>
                    </a:ext>
                  </a:extLst>
                </a:gridCol>
                <a:gridCol w="158144">
                  <a:extLst>
                    <a:ext uri="{9D8B030D-6E8A-4147-A177-3AD203B41FA5}">
                      <a16:colId xmlns:a16="http://schemas.microsoft.com/office/drawing/2014/main" val="2474767831"/>
                    </a:ext>
                  </a:extLst>
                </a:gridCol>
                <a:gridCol w="158144">
                  <a:extLst>
                    <a:ext uri="{9D8B030D-6E8A-4147-A177-3AD203B41FA5}">
                      <a16:colId xmlns:a16="http://schemas.microsoft.com/office/drawing/2014/main" val="1400636561"/>
                    </a:ext>
                  </a:extLst>
                </a:gridCol>
                <a:gridCol w="167447">
                  <a:extLst>
                    <a:ext uri="{9D8B030D-6E8A-4147-A177-3AD203B41FA5}">
                      <a16:colId xmlns:a16="http://schemas.microsoft.com/office/drawing/2014/main" val="637316538"/>
                    </a:ext>
                  </a:extLst>
                </a:gridCol>
                <a:gridCol w="139538">
                  <a:extLst>
                    <a:ext uri="{9D8B030D-6E8A-4147-A177-3AD203B41FA5}">
                      <a16:colId xmlns:a16="http://schemas.microsoft.com/office/drawing/2014/main" val="1435654895"/>
                    </a:ext>
                  </a:extLst>
                </a:gridCol>
                <a:gridCol w="167447">
                  <a:extLst>
                    <a:ext uri="{9D8B030D-6E8A-4147-A177-3AD203B41FA5}">
                      <a16:colId xmlns:a16="http://schemas.microsoft.com/office/drawing/2014/main" val="2751111079"/>
                    </a:ext>
                  </a:extLst>
                </a:gridCol>
                <a:gridCol w="167447">
                  <a:extLst>
                    <a:ext uri="{9D8B030D-6E8A-4147-A177-3AD203B41FA5}">
                      <a16:colId xmlns:a16="http://schemas.microsoft.com/office/drawing/2014/main" val="3379654372"/>
                    </a:ext>
                  </a:extLst>
                </a:gridCol>
              </a:tblGrid>
              <a:tr h="197385">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1877374715"/>
                  </a:ext>
                </a:extLst>
              </a:tr>
              <a:tr h="197385">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2229205787"/>
                  </a:ext>
                </a:extLst>
              </a:tr>
              <a:tr h="197385">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1375022126"/>
                  </a:ext>
                </a:extLst>
              </a:tr>
              <a:tr h="197385">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2214194429"/>
                  </a:ext>
                </a:extLst>
              </a:tr>
              <a:tr h="197385">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extLst>
                  <a:ext uri="{0D108BD9-81ED-4DB2-BD59-A6C34878D82A}">
                    <a16:rowId xmlns:a16="http://schemas.microsoft.com/office/drawing/2014/main" val="2663251371"/>
                  </a:ext>
                </a:extLst>
              </a:tr>
              <a:tr h="197385">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3846263837"/>
                  </a:ext>
                </a:extLst>
              </a:tr>
              <a:tr h="197385">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1925578989"/>
                  </a:ext>
                </a:extLst>
              </a:tr>
              <a:tr h="197385">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extLst>
                  <a:ext uri="{0D108BD9-81ED-4DB2-BD59-A6C34878D82A}">
                    <a16:rowId xmlns:a16="http://schemas.microsoft.com/office/drawing/2014/main" val="2519077774"/>
                  </a:ext>
                </a:extLst>
              </a:tr>
              <a:tr h="197385">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209266699"/>
                  </a:ext>
                </a:extLst>
              </a:tr>
              <a:tr h="197385">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extLst>
                  <a:ext uri="{0D108BD9-81ED-4DB2-BD59-A6C34878D82A}">
                    <a16:rowId xmlns:a16="http://schemas.microsoft.com/office/drawing/2014/main" val="1652047281"/>
                  </a:ext>
                </a:extLst>
              </a:tr>
              <a:tr h="197385">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extLst>
                  <a:ext uri="{0D108BD9-81ED-4DB2-BD59-A6C34878D82A}">
                    <a16:rowId xmlns:a16="http://schemas.microsoft.com/office/drawing/2014/main" val="2210237090"/>
                  </a:ext>
                </a:extLst>
              </a:tr>
              <a:tr h="197385">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extLst>
                  <a:ext uri="{0D108BD9-81ED-4DB2-BD59-A6C34878D82A}">
                    <a16:rowId xmlns:a16="http://schemas.microsoft.com/office/drawing/2014/main" val="1391123638"/>
                  </a:ext>
                </a:extLst>
              </a:tr>
              <a:tr h="197385">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extLst>
                  <a:ext uri="{0D108BD9-81ED-4DB2-BD59-A6C34878D82A}">
                    <a16:rowId xmlns:a16="http://schemas.microsoft.com/office/drawing/2014/main" val="914866348"/>
                  </a:ext>
                </a:extLst>
              </a:tr>
              <a:tr h="197385">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1979366606"/>
                  </a:ext>
                </a:extLst>
              </a:tr>
              <a:tr h="197385">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3033806471"/>
                  </a:ext>
                </a:extLst>
              </a:tr>
              <a:tr h="197385">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extLst>
                  <a:ext uri="{0D108BD9-81ED-4DB2-BD59-A6C34878D82A}">
                    <a16:rowId xmlns:a16="http://schemas.microsoft.com/office/drawing/2014/main" val="4185129879"/>
                  </a:ext>
                </a:extLst>
              </a:tr>
              <a:tr h="197385">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extLst>
                  <a:ext uri="{0D108BD9-81ED-4DB2-BD59-A6C34878D82A}">
                    <a16:rowId xmlns:a16="http://schemas.microsoft.com/office/drawing/2014/main" val="3799135560"/>
                  </a:ext>
                </a:extLst>
              </a:tr>
              <a:tr h="197385">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2316599112"/>
                  </a:ext>
                </a:extLst>
              </a:tr>
              <a:tr h="197385">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extLst>
                  <a:ext uri="{0D108BD9-81ED-4DB2-BD59-A6C34878D82A}">
                    <a16:rowId xmlns:a16="http://schemas.microsoft.com/office/drawing/2014/main" val="633467262"/>
                  </a:ext>
                </a:extLst>
              </a:tr>
              <a:tr h="197385">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extLst>
                  <a:ext uri="{0D108BD9-81ED-4DB2-BD59-A6C34878D82A}">
                    <a16:rowId xmlns:a16="http://schemas.microsoft.com/office/drawing/2014/main" val="968372691"/>
                  </a:ext>
                </a:extLst>
              </a:tr>
              <a:tr h="197385">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extLst>
                  <a:ext uri="{0D108BD9-81ED-4DB2-BD59-A6C34878D82A}">
                    <a16:rowId xmlns:a16="http://schemas.microsoft.com/office/drawing/2014/main" val="551884427"/>
                  </a:ext>
                </a:extLst>
              </a:tr>
              <a:tr h="197385">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extLst>
                  <a:ext uri="{0D108BD9-81ED-4DB2-BD59-A6C34878D82A}">
                    <a16:rowId xmlns:a16="http://schemas.microsoft.com/office/drawing/2014/main" val="986654278"/>
                  </a:ext>
                </a:extLst>
              </a:tr>
              <a:tr h="197385">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extLst>
                  <a:ext uri="{0D108BD9-81ED-4DB2-BD59-A6C34878D82A}">
                    <a16:rowId xmlns:a16="http://schemas.microsoft.com/office/drawing/2014/main" val="1870742608"/>
                  </a:ext>
                </a:extLst>
              </a:tr>
              <a:tr h="197385">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dirty="0">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extLst>
                  <a:ext uri="{0D108BD9-81ED-4DB2-BD59-A6C34878D82A}">
                    <a16:rowId xmlns:a16="http://schemas.microsoft.com/office/drawing/2014/main" val="3637717829"/>
                  </a:ext>
                </a:extLst>
              </a:tr>
            </a:tbl>
          </a:graphicData>
        </a:graphic>
      </p:graphicFrame>
      <p:sp>
        <p:nvSpPr>
          <p:cNvPr id="2" name="Title 1"/>
          <p:cNvSpPr>
            <a:spLocks noGrp="1"/>
          </p:cNvSpPr>
          <p:nvPr>
            <p:ph type="title"/>
          </p:nvPr>
        </p:nvSpPr>
        <p:spPr/>
        <p:txBody>
          <a:bodyPr/>
          <a:lstStyle/>
          <a:p>
            <a:pPr algn="r"/>
            <a:r>
              <a:rPr lang="en-US" b="1" dirty="0">
                <a:solidFill>
                  <a:srgbClr val="92D050"/>
                </a:solidFill>
                <a:latin typeface="+mn-lt"/>
              </a:rPr>
              <a:t>Zodiac Killer – Solution of Z408 Cipher</a:t>
            </a:r>
            <a:endParaRPr lang="en-US" dirty="0">
              <a:latin typeface="+mn-lt"/>
            </a:endParaRPr>
          </a:p>
        </p:txBody>
      </p:sp>
      <p:graphicFrame>
        <p:nvGraphicFramePr>
          <p:cNvPr id="20" name="Table 19"/>
          <p:cNvGraphicFramePr>
            <a:graphicFrameLocks noGrp="1"/>
          </p:cNvGraphicFramePr>
          <p:nvPr>
            <p:extLst>
              <p:ext uri="{D42A27DB-BD31-4B8C-83A1-F6EECF244321}">
                <p14:modId xmlns:p14="http://schemas.microsoft.com/office/powerpoint/2010/main" val="3828448141"/>
              </p:ext>
            </p:extLst>
          </p:nvPr>
        </p:nvGraphicFramePr>
        <p:xfrm>
          <a:off x="382821" y="1418234"/>
          <a:ext cx="1220628" cy="5074141"/>
        </p:xfrm>
        <a:graphic>
          <a:graphicData uri="http://schemas.openxmlformats.org/drawingml/2006/table">
            <a:tbl>
              <a:tblPr/>
              <a:tblGrid>
                <a:gridCol w="305157">
                  <a:extLst>
                    <a:ext uri="{9D8B030D-6E8A-4147-A177-3AD203B41FA5}">
                      <a16:colId xmlns:a16="http://schemas.microsoft.com/office/drawing/2014/main" val="1689225068"/>
                    </a:ext>
                  </a:extLst>
                </a:gridCol>
                <a:gridCol w="305157">
                  <a:extLst>
                    <a:ext uri="{9D8B030D-6E8A-4147-A177-3AD203B41FA5}">
                      <a16:colId xmlns:a16="http://schemas.microsoft.com/office/drawing/2014/main" val="2169906630"/>
                    </a:ext>
                  </a:extLst>
                </a:gridCol>
                <a:gridCol w="305157">
                  <a:extLst>
                    <a:ext uri="{9D8B030D-6E8A-4147-A177-3AD203B41FA5}">
                      <a16:colId xmlns:a16="http://schemas.microsoft.com/office/drawing/2014/main" val="2848636935"/>
                    </a:ext>
                  </a:extLst>
                </a:gridCol>
                <a:gridCol w="305157">
                  <a:extLst>
                    <a:ext uri="{9D8B030D-6E8A-4147-A177-3AD203B41FA5}">
                      <a16:colId xmlns:a16="http://schemas.microsoft.com/office/drawing/2014/main" val="604642153"/>
                    </a:ext>
                  </a:extLst>
                </a:gridCol>
              </a:tblGrid>
              <a:tr h="226453">
                <a:tc gridSpan="4">
                  <a:txBody>
                    <a:bodyPr/>
                    <a:lstStyle/>
                    <a:p>
                      <a:pPr algn="ctr" fontAlgn="b"/>
                      <a:r>
                        <a:rPr lang="en-US" sz="1400" b="1" i="0" u="none" strike="noStrike" dirty="0">
                          <a:solidFill>
                            <a:srgbClr val="92D050"/>
                          </a:solidFill>
                          <a:effectLst/>
                          <a:latin typeface="Calibri" panose="020F0502020204030204" pitchFamily="34" charset="0"/>
                        </a:rPr>
                        <a:t>Decryption Key</a:t>
                      </a:r>
                    </a:p>
                  </a:txBody>
                  <a:tcPr marL="3262" marR="3262" marT="3262"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88726325"/>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dirty="0">
                          <a:solidFill>
                            <a:srgbClr val="ED7D31"/>
                          </a:solidFill>
                          <a:effectLst/>
                          <a:latin typeface="Calibri" panose="020F0502020204030204" pitchFamily="34" charset="0"/>
                        </a:rPr>
                        <a:t>O</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N</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724203839"/>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ED7D31"/>
                          </a:solidFill>
                          <a:effectLst/>
                          <a:latin typeface="Calibri" panose="020F0502020204030204" pitchFamily="34" charset="0"/>
                        </a:rPr>
                        <a:t>P</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I</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079943200"/>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Q</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44770191"/>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R</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G</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809358849"/>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S</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617475976"/>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019138562"/>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U</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195898354"/>
                  </a:ext>
                </a:extLst>
              </a:tr>
              <a:tr h="179544">
                <a:tc>
                  <a:txBody>
                    <a:bodyPr/>
                    <a:lstStyle/>
                    <a:p>
                      <a:pPr algn="ctr" fontAlgn="b"/>
                      <a:r>
                        <a:rPr lang="en-US" sz="1000" b="1" i="0" u="none" strike="noStrike">
                          <a:solidFill>
                            <a:srgbClr val="ED7D31"/>
                          </a:solidFill>
                          <a:effectLst/>
                          <a:latin typeface="Calibri" panose="020F0502020204030204" pitchFamily="34" charset="0"/>
                        </a:rPr>
                        <a:t>5</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V</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796121200"/>
                  </a:ext>
                </a:extLst>
              </a:tr>
              <a:tr h="179544">
                <a:tc>
                  <a:txBody>
                    <a:bodyPr/>
                    <a:lstStyle/>
                    <a:p>
                      <a:pPr algn="ctr" fontAlgn="b"/>
                      <a:r>
                        <a:rPr lang="en-US" sz="1000" b="1" i="0" u="none" strike="noStrike">
                          <a:solidFill>
                            <a:srgbClr val="ED7D31"/>
                          </a:solidFill>
                          <a:effectLst/>
                          <a:latin typeface="Calibri" panose="020F0502020204030204" pitchFamily="34" charset="0"/>
                        </a:rPr>
                        <a:t>6</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W</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165592605"/>
                  </a:ext>
                </a:extLst>
              </a:tr>
              <a:tr h="179544">
                <a:tc>
                  <a:txBody>
                    <a:bodyPr/>
                    <a:lstStyle/>
                    <a:p>
                      <a:pPr algn="ctr" fontAlgn="b"/>
                      <a:r>
                        <a:rPr lang="en-US" sz="1000" b="1" i="0" u="none" strike="noStrike">
                          <a:solidFill>
                            <a:srgbClr val="ED7D31"/>
                          </a:solidFill>
                          <a:effectLst/>
                          <a:latin typeface="Calibri" panose="020F0502020204030204" pitchFamily="34" charset="0"/>
                        </a:rPr>
                        <a:t>7</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X</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713264168"/>
                  </a:ext>
                </a:extLst>
              </a:tr>
              <a:tr h="179544">
                <a:tc>
                  <a:txBody>
                    <a:bodyPr/>
                    <a:lstStyle/>
                    <a:p>
                      <a:pPr algn="ctr" fontAlgn="b"/>
                      <a:r>
                        <a:rPr lang="en-US" sz="1000" b="1" i="0" u="none" strike="noStrike">
                          <a:solidFill>
                            <a:srgbClr val="ED7D31"/>
                          </a:solidFill>
                          <a:effectLst/>
                          <a:latin typeface="Calibri" panose="020F0502020204030204" pitchFamily="34" charset="0"/>
                        </a:rPr>
                        <a:t>8</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Y</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862174303"/>
                  </a:ext>
                </a:extLst>
              </a:tr>
              <a:tr h="179544">
                <a:tc>
                  <a:txBody>
                    <a:bodyPr/>
                    <a:lstStyle/>
                    <a:p>
                      <a:pPr algn="ctr" fontAlgn="b"/>
                      <a:r>
                        <a:rPr lang="en-US" sz="1000" b="1" i="0" u="none" strike="noStrike">
                          <a:solidFill>
                            <a:srgbClr val="ED7D31"/>
                          </a:solidFill>
                          <a:effectLst/>
                          <a:latin typeface="Calibri" panose="020F0502020204030204" pitchFamily="34" charset="0"/>
                        </a:rPr>
                        <a:t>9</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I</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Z</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349235085"/>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156250250"/>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282540542"/>
                  </a:ext>
                </a:extLst>
              </a:tr>
              <a:tr h="179544">
                <a:tc>
                  <a:txBody>
                    <a:bodyPr/>
                    <a:lstStyle/>
                    <a:p>
                      <a:pPr algn="ctr" fontAlgn="b"/>
                      <a:r>
                        <a:rPr lang="en-US" sz="1000" b="1" i="0" u="none" strike="noStrike">
                          <a:solidFill>
                            <a:srgbClr val="ED7D31"/>
                          </a:solidFill>
                          <a:effectLst/>
                          <a:latin typeface="Calibri" panose="020F0502020204030204" pitchFamily="34" charset="0"/>
                        </a:rPr>
                        <a:t>A</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_</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326192525"/>
                  </a:ext>
                </a:extLst>
              </a:tr>
              <a:tr h="179544">
                <a:tc>
                  <a:txBody>
                    <a:bodyPr/>
                    <a:lstStyle/>
                    <a:p>
                      <a:pPr algn="ctr" fontAlgn="b"/>
                      <a:r>
                        <a:rPr lang="en-US" sz="1000" b="1" i="0" u="none" strike="noStrike">
                          <a:solidFill>
                            <a:srgbClr val="ED7D31"/>
                          </a:solidFill>
                          <a:effectLst/>
                          <a:latin typeface="Calibri" panose="020F0502020204030204" pitchFamily="34" charset="0"/>
                        </a:rPr>
                        <a:t>B</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c</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864108742"/>
                  </a:ext>
                </a:extLst>
              </a:tr>
              <a:tr h="179544">
                <a:tc>
                  <a:txBody>
                    <a:bodyPr/>
                    <a:lstStyle/>
                    <a:p>
                      <a:pPr algn="ctr" fontAlgn="b"/>
                      <a:r>
                        <a:rPr lang="en-US" sz="1000" b="1" i="0" u="none" strike="noStrike">
                          <a:solidFill>
                            <a:srgbClr val="ED7D31"/>
                          </a:solidFill>
                          <a:effectLst/>
                          <a:latin typeface="Calibri" panose="020F0502020204030204" pitchFamily="34" charset="0"/>
                        </a:rPr>
                        <a:t>D</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d</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724261790"/>
                  </a:ext>
                </a:extLst>
              </a:tr>
              <a:tr h="179544">
                <a:tc>
                  <a:txBody>
                    <a:bodyPr/>
                    <a:lstStyle/>
                    <a:p>
                      <a:pPr algn="ctr" fontAlgn="b"/>
                      <a:r>
                        <a:rPr lang="en-US" sz="1000" b="1" i="0" u="none" strike="noStrike">
                          <a:solidFill>
                            <a:srgbClr val="ED7D31"/>
                          </a:solidFill>
                          <a:effectLst/>
                          <a:latin typeface="Calibri" panose="020F0502020204030204" pitchFamily="34" charset="0"/>
                        </a:rPr>
                        <a:t>E</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e</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323272741"/>
                  </a:ext>
                </a:extLst>
              </a:tr>
              <a:tr h="179544">
                <a:tc>
                  <a:txBody>
                    <a:bodyPr/>
                    <a:lstStyle/>
                    <a:p>
                      <a:pPr algn="ctr" fontAlgn="b"/>
                      <a:r>
                        <a:rPr lang="en-US" sz="1000" b="1" i="0" u="none" strike="noStrike">
                          <a:solidFill>
                            <a:srgbClr val="ED7D31"/>
                          </a:solidFill>
                          <a:effectLst/>
                          <a:latin typeface="Calibri" panose="020F0502020204030204" pitchFamily="34" charset="0"/>
                        </a:rPr>
                        <a:t>F</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f</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624667173"/>
                  </a:ext>
                </a:extLst>
              </a:tr>
              <a:tr h="179544">
                <a:tc>
                  <a:txBody>
                    <a:bodyPr/>
                    <a:lstStyle/>
                    <a:p>
                      <a:pPr algn="ctr" fontAlgn="b"/>
                      <a:r>
                        <a:rPr lang="en-US" sz="1000" b="1" i="0" u="none" strike="noStrike">
                          <a:solidFill>
                            <a:srgbClr val="ED7D31"/>
                          </a:solidFill>
                          <a:effectLst/>
                          <a:latin typeface="Calibri" panose="020F0502020204030204" pitchFamily="34" charset="0"/>
                        </a:rPr>
                        <a:t>G</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j</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19079353"/>
                  </a:ext>
                </a:extLst>
              </a:tr>
              <a:tr h="179544">
                <a:tc>
                  <a:txBody>
                    <a:bodyPr/>
                    <a:lstStyle/>
                    <a:p>
                      <a:pPr algn="ctr" fontAlgn="b"/>
                      <a:r>
                        <a:rPr lang="en-US" sz="1000" b="1" i="0" u="none" strike="noStrike">
                          <a:solidFill>
                            <a:srgbClr val="ED7D31"/>
                          </a:solidFill>
                          <a:effectLst/>
                          <a:latin typeface="Calibri" panose="020F0502020204030204" pitchFamily="34" charset="0"/>
                        </a:rPr>
                        <a:t>H</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846502110"/>
                  </a:ext>
                </a:extLst>
              </a:tr>
              <a:tr h="179544">
                <a:tc>
                  <a:txBody>
                    <a:bodyPr/>
                    <a:lstStyle/>
                    <a:p>
                      <a:pPr algn="ctr" fontAlgn="b"/>
                      <a:r>
                        <a:rPr lang="en-US" sz="1000" b="1" i="0" u="none" strike="noStrike">
                          <a:solidFill>
                            <a:srgbClr val="ED7D31"/>
                          </a:solidFill>
                          <a:effectLst/>
                          <a:latin typeface="Calibri" panose="020F0502020204030204" pitchFamily="34" charset="0"/>
                        </a:rPr>
                        <a:t>I</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496215343"/>
                  </a:ext>
                </a:extLst>
              </a:tr>
              <a:tr h="179544">
                <a:tc>
                  <a:txBody>
                    <a:bodyPr/>
                    <a:lstStyle/>
                    <a:p>
                      <a:pPr algn="ctr" fontAlgn="b"/>
                      <a:r>
                        <a:rPr lang="en-US" sz="1000" b="1" i="0" u="none" strike="noStrike">
                          <a:solidFill>
                            <a:srgbClr val="ED7D31"/>
                          </a:solidFill>
                          <a:effectLst/>
                          <a:latin typeface="Calibri" panose="020F0502020204030204" pitchFamily="34" charset="0"/>
                        </a:rPr>
                        <a:t>J</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p</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414287313"/>
                  </a:ext>
                </a:extLst>
              </a:tr>
              <a:tr h="179544">
                <a:tc>
                  <a:txBody>
                    <a:bodyPr/>
                    <a:lstStyle/>
                    <a:p>
                      <a:pPr algn="ctr" fontAlgn="b"/>
                      <a:r>
                        <a:rPr lang="en-US" sz="1000" b="1" i="0" u="none" strike="noStrike">
                          <a:solidFill>
                            <a:srgbClr val="ED7D31"/>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q</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93606946"/>
                  </a:ext>
                </a:extLst>
              </a:tr>
              <a:tr h="179544">
                <a:tc>
                  <a:txBody>
                    <a:bodyPr/>
                    <a:lstStyle/>
                    <a:p>
                      <a:pPr algn="ctr" fontAlgn="b"/>
                      <a:r>
                        <a:rPr lang="en-US" sz="1000" b="1" i="0" u="none" strike="noStrike">
                          <a:solidFill>
                            <a:srgbClr val="ED7D31"/>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r</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656918858"/>
                  </a:ext>
                </a:extLst>
              </a:tr>
              <a:tr h="179544">
                <a:tc>
                  <a:txBody>
                    <a:bodyPr/>
                    <a:lstStyle/>
                    <a:p>
                      <a:pPr algn="ctr" fontAlgn="b"/>
                      <a:r>
                        <a:rPr lang="en-US" sz="1000" b="1" i="0" u="none" strike="noStrike">
                          <a:solidFill>
                            <a:srgbClr val="ED7D31"/>
                          </a:solidFill>
                          <a:effectLst/>
                          <a:latin typeface="Calibri" panose="020F0502020204030204" pitchFamily="34" charset="0"/>
                        </a:rPr>
                        <a:t>M</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284247008"/>
                  </a:ext>
                </a:extLst>
              </a:tr>
              <a:tr h="179544">
                <a:tc>
                  <a:txBody>
                    <a:bodyPr/>
                    <a:lstStyle/>
                    <a:p>
                      <a:pPr algn="ctr" fontAlgn="b"/>
                      <a:r>
                        <a:rPr lang="en-US" sz="1000" b="1" i="0" u="none" strike="noStrike">
                          <a:solidFill>
                            <a:srgbClr val="ED7D31"/>
                          </a:solidFill>
                          <a:effectLst/>
                          <a:latin typeface="Calibri" panose="020F0502020204030204" pitchFamily="34" charset="0"/>
                        </a:rPr>
                        <a:t>N</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z</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646433921"/>
                  </a:ext>
                </a:extLst>
              </a:tr>
            </a:tbl>
          </a:graphicData>
        </a:graphic>
      </p:graphicFrame>
      <p:sp>
        <p:nvSpPr>
          <p:cNvPr id="21" name="Arrow: Right 20"/>
          <p:cNvSpPr/>
          <p:nvPr/>
        </p:nvSpPr>
        <p:spPr>
          <a:xfrm>
            <a:off x="6401014" y="3336910"/>
            <a:ext cx="1213422" cy="866730"/>
          </a:xfrm>
          <a:prstGeom prst="rightArrow">
            <a:avLst/>
          </a:prstGeom>
          <a:scene3d>
            <a:camera prst="orthographicFront"/>
            <a:lightRig rig="threePt" dir="t"/>
          </a:scene3d>
          <a:sp3d>
            <a:bevelT/>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graphicFrame>
        <p:nvGraphicFramePr>
          <p:cNvPr id="4" name="Table 3"/>
          <p:cNvGraphicFramePr>
            <a:graphicFrameLocks noGrp="1"/>
          </p:cNvGraphicFramePr>
          <p:nvPr>
            <p:extLst>
              <p:ext uri="{D42A27DB-BD31-4B8C-83A1-F6EECF244321}">
                <p14:modId xmlns:p14="http://schemas.microsoft.com/office/powerpoint/2010/main" val="1292235639"/>
              </p:ext>
            </p:extLst>
          </p:nvPr>
        </p:nvGraphicFramePr>
        <p:xfrm>
          <a:off x="8061014" y="1792839"/>
          <a:ext cx="2697758" cy="4699536"/>
        </p:xfrm>
        <a:graphic>
          <a:graphicData uri="http://schemas.openxmlformats.org/drawingml/2006/table">
            <a:tbl>
              <a:tblPr/>
              <a:tblGrid>
                <a:gridCol w="162796">
                  <a:extLst>
                    <a:ext uri="{9D8B030D-6E8A-4147-A177-3AD203B41FA5}">
                      <a16:colId xmlns:a16="http://schemas.microsoft.com/office/drawing/2014/main" val="519236854"/>
                    </a:ext>
                  </a:extLst>
                </a:gridCol>
                <a:gridCol w="162796">
                  <a:extLst>
                    <a:ext uri="{9D8B030D-6E8A-4147-A177-3AD203B41FA5}">
                      <a16:colId xmlns:a16="http://schemas.microsoft.com/office/drawing/2014/main" val="419488884"/>
                    </a:ext>
                  </a:extLst>
                </a:gridCol>
                <a:gridCol w="162796">
                  <a:extLst>
                    <a:ext uri="{9D8B030D-6E8A-4147-A177-3AD203B41FA5}">
                      <a16:colId xmlns:a16="http://schemas.microsoft.com/office/drawing/2014/main" val="2376703737"/>
                    </a:ext>
                  </a:extLst>
                </a:gridCol>
                <a:gridCol w="162796">
                  <a:extLst>
                    <a:ext uri="{9D8B030D-6E8A-4147-A177-3AD203B41FA5}">
                      <a16:colId xmlns:a16="http://schemas.microsoft.com/office/drawing/2014/main" val="833062513"/>
                    </a:ext>
                  </a:extLst>
                </a:gridCol>
                <a:gridCol w="162796">
                  <a:extLst>
                    <a:ext uri="{9D8B030D-6E8A-4147-A177-3AD203B41FA5}">
                      <a16:colId xmlns:a16="http://schemas.microsoft.com/office/drawing/2014/main" val="3382055286"/>
                    </a:ext>
                  </a:extLst>
                </a:gridCol>
                <a:gridCol w="162796">
                  <a:extLst>
                    <a:ext uri="{9D8B030D-6E8A-4147-A177-3AD203B41FA5}">
                      <a16:colId xmlns:a16="http://schemas.microsoft.com/office/drawing/2014/main" val="950248993"/>
                    </a:ext>
                  </a:extLst>
                </a:gridCol>
                <a:gridCol w="162796">
                  <a:extLst>
                    <a:ext uri="{9D8B030D-6E8A-4147-A177-3AD203B41FA5}">
                      <a16:colId xmlns:a16="http://schemas.microsoft.com/office/drawing/2014/main" val="536481702"/>
                    </a:ext>
                  </a:extLst>
                </a:gridCol>
                <a:gridCol w="162796">
                  <a:extLst>
                    <a:ext uri="{9D8B030D-6E8A-4147-A177-3AD203B41FA5}">
                      <a16:colId xmlns:a16="http://schemas.microsoft.com/office/drawing/2014/main" val="2241826333"/>
                    </a:ext>
                  </a:extLst>
                </a:gridCol>
                <a:gridCol w="139538">
                  <a:extLst>
                    <a:ext uri="{9D8B030D-6E8A-4147-A177-3AD203B41FA5}">
                      <a16:colId xmlns:a16="http://schemas.microsoft.com/office/drawing/2014/main" val="1325692314"/>
                    </a:ext>
                  </a:extLst>
                </a:gridCol>
                <a:gridCol w="162796">
                  <a:extLst>
                    <a:ext uri="{9D8B030D-6E8A-4147-A177-3AD203B41FA5}">
                      <a16:colId xmlns:a16="http://schemas.microsoft.com/office/drawing/2014/main" val="2169408766"/>
                    </a:ext>
                  </a:extLst>
                </a:gridCol>
                <a:gridCol w="139538">
                  <a:extLst>
                    <a:ext uri="{9D8B030D-6E8A-4147-A177-3AD203B41FA5}">
                      <a16:colId xmlns:a16="http://schemas.microsoft.com/office/drawing/2014/main" val="591561806"/>
                    </a:ext>
                  </a:extLst>
                </a:gridCol>
                <a:gridCol w="162796">
                  <a:extLst>
                    <a:ext uri="{9D8B030D-6E8A-4147-A177-3AD203B41FA5}">
                      <a16:colId xmlns:a16="http://schemas.microsoft.com/office/drawing/2014/main" val="2074568100"/>
                    </a:ext>
                  </a:extLst>
                </a:gridCol>
                <a:gridCol w="162796">
                  <a:extLst>
                    <a:ext uri="{9D8B030D-6E8A-4147-A177-3AD203B41FA5}">
                      <a16:colId xmlns:a16="http://schemas.microsoft.com/office/drawing/2014/main" val="1966693350"/>
                    </a:ext>
                  </a:extLst>
                </a:gridCol>
                <a:gridCol w="162796">
                  <a:extLst>
                    <a:ext uri="{9D8B030D-6E8A-4147-A177-3AD203B41FA5}">
                      <a16:colId xmlns:a16="http://schemas.microsoft.com/office/drawing/2014/main" val="751572934"/>
                    </a:ext>
                  </a:extLst>
                </a:gridCol>
                <a:gridCol w="139538">
                  <a:extLst>
                    <a:ext uri="{9D8B030D-6E8A-4147-A177-3AD203B41FA5}">
                      <a16:colId xmlns:a16="http://schemas.microsoft.com/office/drawing/2014/main" val="3728099951"/>
                    </a:ext>
                  </a:extLst>
                </a:gridCol>
                <a:gridCol w="162796">
                  <a:extLst>
                    <a:ext uri="{9D8B030D-6E8A-4147-A177-3AD203B41FA5}">
                      <a16:colId xmlns:a16="http://schemas.microsoft.com/office/drawing/2014/main" val="179969099"/>
                    </a:ext>
                  </a:extLst>
                </a:gridCol>
                <a:gridCol w="162796">
                  <a:extLst>
                    <a:ext uri="{9D8B030D-6E8A-4147-A177-3AD203B41FA5}">
                      <a16:colId xmlns:a16="http://schemas.microsoft.com/office/drawing/2014/main" val="3609799720"/>
                    </a:ext>
                  </a:extLst>
                </a:gridCol>
              </a:tblGrid>
              <a:tr h="195814">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2613159554"/>
                  </a:ext>
                </a:extLst>
              </a:tr>
              <a:tr h="195814">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1873307560"/>
                  </a:ext>
                </a:extLst>
              </a:tr>
              <a:tr h="195814">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398286618"/>
                  </a:ext>
                </a:extLst>
              </a:tr>
              <a:tr h="195814">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125532870"/>
                  </a:ext>
                </a:extLst>
              </a:tr>
              <a:tr h="195814">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extLst>
                  <a:ext uri="{0D108BD9-81ED-4DB2-BD59-A6C34878D82A}">
                    <a16:rowId xmlns:a16="http://schemas.microsoft.com/office/drawing/2014/main" val="3840814224"/>
                  </a:ext>
                </a:extLst>
              </a:tr>
              <a:tr h="195814">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209269290"/>
                  </a:ext>
                </a:extLst>
              </a:tr>
              <a:tr h="195814">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1230335641"/>
                  </a:ext>
                </a:extLst>
              </a:tr>
              <a:tr h="195814">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extLst>
                  <a:ext uri="{0D108BD9-81ED-4DB2-BD59-A6C34878D82A}">
                    <a16:rowId xmlns:a16="http://schemas.microsoft.com/office/drawing/2014/main" val="361848838"/>
                  </a:ext>
                </a:extLst>
              </a:tr>
              <a:tr h="195814">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2175800774"/>
                  </a:ext>
                </a:extLst>
              </a:tr>
              <a:tr h="195814">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extLst>
                  <a:ext uri="{0D108BD9-81ED-4DB2-BD59-A6C34878D82A}">
                    <a16:rowId xmlns:a16="http://schemas.microsoft.com/office/drawing/2014/main" val="3540548277"/>
                  </a:ext>
                </a:extLst>
              </a:tr>
              <a:tr h="195814">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extLst>
                  <a:ext uri="{0D108BD9-81ED-4DB2-BD59-A6C34878D82A}">
                    <a16:rowId xmlns:a16="http://schemas.microsoft.com/office/drawing/2014/main" val="577557415"/>
                  </a:ext>
                </a:extLst>
              </a:tr>
              <a:tr h="195814">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extLst>
                  <a:ext uri="{0D108BD9-81ED-4DB2-BD59-A6C34878D82A}">
                    <a16:rowId xmlns:a16="http://schemas.microsoft.com/office/drawing/2014/main" val="3308046458"/>
                  </a:ext>
                </a:extLst>
              </a:tr>
              <a:tr h="195814">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extLst>
                  <a:ext uri="{0D108BD9-81ED-4DB2-BD59-A6C34878D82A}">
                    <a16:rowId xmlns:a16="http://schemas.microsoft.com/office/drawing/2014/main" val="3978919129"/>
                  </a:ext>
                </a:extLst>
              </a:tr>
              <a:tr h="195814">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3259589625"/>
                  </a:ext>
                </a:extLst>
              </a:tr>
              <a:tr h="195814">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576425905"/>
                  </a:ext>
                </a:extLst>
              </a:tr>
              <a:tr h="195814">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extLst>
                  <a:ext uri="{0D108BD9-81ED-4DB2-BD59-A6C34878D82A}">
                    <a16:rowId xmlns:a16="http://schemas.microsoft.com/office/drawing/2014/main" val="1079274160"/>
                  </a:ext>
                </a:extLst>
              </a:tr>
              <a:tr h="195814">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extLst>
                  <a:ext uri="{0D108BD9-81ED-4DB2-BD59-A6C34878D82A}">
                    <a16:rowId xmlns:a16="http://schemas.microsoft.com/office/drawing/2014/main" val="4072099726"/>
                  </a:ext>
                </a:extLst>
              </a:tr>
              <a:tr h="195814">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911226"/>
                  </a:ext>
                </a:extLst>
              </a:tr>
              <a:tr h="195814">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extLst>
                  <a:ext uri="{0D108BD9-81ED-4DB2-BD59-A6C34878D82A}">
                    <a16:rowId xmlns:a16="http://schemas.microsoft.com/office/drawing/2014/main" val="26471047"/>
                  </a:ext>
                </a:extLst>
              </a:tr>
              <a:tr h="195814">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extLst>
                  <a:ext uri="{0D108BD9-81ED-4DB2-BD59-A6C34878D82A}">
                    <a16:rowId xmlns:a16="http://schemas.microsoft.com/office/drawing/2014/main" val="1310996289"/>
                  </a:ext>
                </a:extLst>
              </a:tr>
              <a:tr h="195814">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extLst>
                  <a:ext uri="{0D108BD9-81ED-4DB2-BD59-A6C34878D82A}">
                    <a16:rowId xmlns:a16="http://schemas.microsoft.com/office/drawing/2014/main" val="50176760"/>
                  </a:ext>
                </a:extLst>
              </a:tr>
              <a:tr h="195814">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extLst>
                  <a:ext uri="{0D108BD9-81ED-4DB2-BD59-A6C34878D82A}">
                    <a16:rowId xmlns:a16="http://schemas.microsoft.com/office/drawing/2014/main" val="1067608218"/>
                  </a:ext>
                </a:extLst>
              </a:tr>
              <a:tr h="195814">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extLst>
                  <a:ext uri="{0D108BD9-81ED-4DB2-BD59-A6C34878D82A}">
                    <a16:rowId xmlns:a16="http://schemas.microsoft.com/office/drawing/2014/main" val="3765092258"/>
                  </a:ext>
                </a:extLst>
              </a:tr>
              <a:tr h="195814">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dirty="0">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extLst>
                  <a:ext uri="{0D108BD9-81ED-4DB2-BD59-A6C34878D82A}">
                    <a16:rowId xmlns:a16="http://schemas.microsoft.com/office/drawing/2014/main" val="2468980704"/>
                  </a:ext>
                </a:extLst>
              </a:tr>
            </a:tbl>
          </a:graphicData>
        </a:graphic>
      </p:graphicFrame>
      <p:sp>
        <p:nvSpPr>
          <p:cNvPr id="11" name="Rectangle 10"/>
          <p:cNvSpPr/>
          <p:nvPr/>
        </p:nvSpPr>
        <p:spPr>
          <a:xfrm>
            <a:off x="8061014" y="1754746"/>
            <a:ext cx="1915047" cy="26001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22553" y="2014765"/>
            <a:ext cx="570582" cy="190681"/>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2633915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0-#ppt_w/2"/>
                                          </p:val>
                                        </p:tav>
                                        <p:tav tm="100000">
                                          <p:val>
                                            <p:strVal val="#ppt_x"/>
                                          </p:val>
                                        </p:tav>
                                      </p:tavLst>
                                    </p:anim>
                                    <p:anim calcmode="lin" valueType="num">
                                      <p:cBhvr additive="base">
                                        <p:cTn id="13"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1" grpId="0" animBg="1"/>
      <p:bldP spid="12"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400716378"/>
              </p:ext>
            </p:extLst>
          </p:nvPr>
        </p:nvGraphicFramePr>
        <p:xfrm>
          <a:off x="3256687" y="1779632"/>
          <a:ext cx="2697755" cy="4699536"/>
        </p:xfrm>
        <a:graphic>
          <a:graphicData uri="http://schemas.openxmlformats.org/drawingml/2006/table">
            <a:tbl>
              <a:tblPr/>
              <a:tblGrid>
                <a:gridCol w="167447">
                  <a:extLst>
                    <a:ext uri="{9D8B030D-6E8A-4147-A177-3AD203B41FA5}">
                      <a16:colId xmlns:a16="http://schemas.microsoft.com/office/drawing/2014/main" val="2526234404"/>
                    </a:ext>
                  </a:extLst>
                </a:gridCol>
                <a:gridCol w="158144">
                  <a:extLst>
                    <a:ext uri="{9D8B030D-6E8A-4147-A177-3AD203B41FA5}">
                      <a16:colId xmlns:a16="http://schemas.microsoft.com/office/drawing/2014/main" val="945661256"/>
                    </a:ext>
                  </a:extLst>
                </a:gridCol>
                <a:gridCol w="158144">
                  <a:extLst>
                    <a:ext uri="{9D8B030D-6E8A-4147-A177-3AD203B41FA5}">
                      <a16:colId xmlns:a16="http://schemas.microsoft.com/office/drawing/2014/main" val="3088618"/>
                    </a:ext>
                  </a:extLst>
                </a:gridCol>
                <a:gridCol w="158144">
                  <a:extLst>
                    <a:ext uri="{9D8B030D-6E8A-4147-A177-3AD203B41FA5}">
                      <a16:colId xmlns:a16="http://schemas.microsoft.com/office/drawing/2014/main" val="2842021199"/>
                    </a:ext>
                  </a:extLst>
                </a:gridCol>
                <a:gridCol w="167447">
                  <a:extLst>
                    <a:ext uri="{9D8B030D-6E8A-4147-A177-3AD203B41FA5}">
                      <a16:colId xmlns:a16="http://schemas.microsoft.com/office/drawing/2014/main" val="2567491707"/>
                    </a:ext>
                  </a:extLst>
                </a:gridCol>
                <a:gridCol w="167447">
                  <a:extLst>
                    <a:ext uri="{9D8B030D-6E8A-4147-A177-3AD203B41FA5}">
                      <a16:colId xmlns:a16="http://schemas.microsoft.com/office/drawing/2014/main" val="4063991104"/>
                    </a:ext>
                  </a:extLst>
                </a:gridCol>
                <a:gridCol w="158144">
                  <a:extLst>
                    <a:ext uri="{9D8B030D-6E8A-4147-A177-3AD203B41FA5}">
                      <a16:colId xmlns:a16="http://schemas.microsoft.com/office/drawing/2014/main" val="790923685"/>
                    </a:ext>
                  </a:extLst>
                </a:gridCol>
                <a:gridCol w="167447">
                  <a:extLst>
                    <a:ext uri="{9D8B030D-6E8A-4147-A177-3AD203B41FA5}">
                      <a16:colId xmlns:a16="http://schemas.microsoft.com/office/drawing/2014/main" val="1315721747"/>
                    </a:ext>
                  </a:extLst>
                </a:gridCol>
                <a:gridCol w="139539">
                  <a:extLst>
                    <a:ext uri="{9D8B030D-6E8A-4147-A177-3AD203B41FA5}">
                      <a16:colId xmlns:a16="http://schemas.microsoft.com/office/drawing/2014/main" val="1232678293"/>
                    </a:ext>
                  </a:extLst>
                </a:gridCol>
                <a:gridCol w="167447">
                  <a:extLst>
                    <a:ext uri="{9D8B030D-6E8A-4147-A177-3AD203B41FA5}">
                      <a16:colId xmlns:a16="http://schemas.microsoft.com/office/drawing/2014/main" val="4103148655"/>
                    </a:ext>
                  </a:extLst>
                </a:gridCol>
                <a:gridCol w="130237">
                  <a:extLst>
                    <a:ext uri="{9D8B030D-6E8A-4147-A177-3AD203B41FA5}">
                      <a16:colId xmlns:a16="http://schemas.microsoft.com/office/drawing/2014/main" val="211511422"/>
                    </a:ext>
                  </a:extLst>
                </a:gridCol>
                <a:gridCol w="158144">
                  <a:extLst>
                    <a:ext uri="{9D8B030D-6E8A-4147-A177-3AD203B41FA5}">
                      <a16:colId xmlns:a16="http://schemas.microsoft.com/office/drawing/2014/main" val="3251377188"/>
                    </a:ext>
                  </a:extLst>
                </a:gridCol>
                <a:gridCol w="158144">
                  <a:extLst>
                    <a:ext uri="{9D8B030D-6E8A-4147-A177-3AD203B41FA5}">
                      <a16:colId xmlns:a16="http://schemas.microsoft.com/office/drawing/2014/main" val="4055073108"/>
                    </a:ext>
                  </a:extLst>
                </a:gridCol>
                <a:gridCol w="167447">
                  <a:extLst>
                    <a:ext uri="{9D8B030D-6E8A-4147-A177-3AD203B41FA5}">
                      <a16:colId xmlns:a16="http://schemas.microsoft.com/office/drawing/2014/main" val="1640438331"/>
                    </a:ext>
                  </a:extLst>
                </a:gridCol>
                <a:gridCol w="139539">
                  <a:extLst>
                    <a:ext uri="{9D8B030D-6E8A-4147-A177-3AD203B41FA5}">
                      <a16:colId xmlns:a16="http://schemas.microsoft.com/office/drawing/2014/main" val="193580537"/>
                    </a:ext>
                  </a:extLst>
                </a:gridCol>
                <a:gridCol w="167447">
                  <a:extLst>
                    <a:ext uri="{9D8B030D-6E8A-4147-A177-3AD203B41FA5}">
                      <a16:colId xmlns:a16="http://schemas.microsoft.com/office/drawing/2014/main" val="3900515215"/>
                    </a:ext>
                  </a:extLst>
                </a:gridCol>
                <a:gridCol w="167447">
                  <a:extLst>
                    <a:ext uri="{9D8B030D-6E8A-4147-A177-3AD203B41FA5}">
                      <a16:colId xmlns:a16="http://schemas.microsoft.com/office/drawing/2014/main" val="3247818798"/>
                    </a:ext>
                  </a:extLst>
                </a:gridCol>
              </a:tblGrid>
              <a:tr h="195814">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1081002907"/>
                  </a:ext>
                </a:extLst>
              </a:tr>
              <a:tr h="195814">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2514399838"/>
                  </a:ext>
                </a:extLst>
              </a:tr>
              <a:tr h="195814">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2604186192"/>
                  </a:ext>
                </a:extLst>
              </a:tr>
              <a:tr h="195814">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2720385574"/>
                  </a:ext>
                </a:extLst>
              </a:tr>
              <a:tr h="195814">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extLst>
                  <a:ext uri="{0D108BD9-81ED-4DB2-BD59-A6C34878D82A}">
                    <a16:rowId xmlns:a16="http://schemas.microsoft.com/office/drawing/2014/main" val="1586590223"/>
                  </a:ext>
                </a:extLst>
              </a:tr>
              <a:tr h="195814">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621017056"/>
                  </a:ext>
                </a:extLst>
              </a:tr>
              <a:tr h="195814">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1755511682"/>
                  </a:ext>
                </a:extLst>
              </a:tr>
              <a:tr h="195814">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extLst>
                  <a:ext uri="{0D108BD9-81ED-4DB2-BD59-A6C34878D82A}">
                    <a16:rowId xmlns:a16="http://schemas.microsoft.com/office/drawing/2014/main" val="2411181951"/>
                  </a:ext>
                </a:extLst>
              </a:tr>
              <a:tr h="195814">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3248466246"/>
                  </a:ext>
                </a:extLst>
              </a:tr>
              <a:tr h="195814">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extLst>
                  <a:ext uri="{0D108BD9-81ED-4DB2-BD59-A6C34878D82A}">
                    <a16:rowId xmlns:a16="http://schemas.microsoft.com/office/drawing/2014/main" val="211559403"/>
                  </a:ext>
                </a:extLst>
              </a:tr>
              <a:tr h="195814">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extLst>
                  <a:ext uri="{0D108BD9-81ED-4DB2-BD59-A6C34878D82A}">
                    <a16:rowId xmlns:a16="http://schemas.microsoft.com/office/drawing/2014/main" val="886440824"/>
                  </a:ext>
                </a:extLst>
              </a:tr>
              <a:tr h="195814">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extLst>
                  <a:ext uri="{0D108BD9-81ED-4DB2-BD59-A6C34878D82A}">
                    <a16:rowId xmlns:a16="http://schemas.microsoft.com/office/drawing/2014/main" val="745638269"/>
                  </a:ext>
                </a:extLst>
              </a:tr>
              <a:tr h="195814">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extLst>
                  <a:ext uri="{0D108BD9-81ED-4DB2-BD59-A6C34878D82A}">
                    <a16:rowId xmlns:a16="http://schemas.microsoft.com/office/drawing/2014/main" val="2334765357"/>
                  </a:ext>
                </a:extLst>
              </a:tr>
              <a:tr h="195814">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646936137"/>
                  </a:ext>
                </a:extLst>
              </a:tr>
              <a:tr h="195814">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3896535436"/>
                  </a:ext>
                </a:extLst>
              </a:tr>
              <a:tr h="195814">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extLst>
                  <a:ext uri="{0D108BD9-81ED-4DB2-BD59-A6C34878D82A}">
                    <a16:rowId xmlns:a16="http://schemas.microsoft.com/office/drawing/2014/main" val="4094043860"/>
                  </a:ext>
                </a:extLst>
              </a:tr>
              <a:tr h="195814">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extLst>
                  <a:ext uri="{0D108BD9-81ED-4DB2-BD59-A6C34878D82A}">
                    <a16:rowId xmlns:a16="http://schemas.microsoft.com/office/drawing/2014/main" val="1717422124"/>
                  </a:ext>
                </a:extLst>
              </a:tr>
              <a:tr h="195814">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1649041250"/>
                  </a:ext>
                </a:extLst>
              </a:tr>
              <a:tr h="195814">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extLst>
                  <a:ext uri="{0D108BD9-81ED-4DB2-BD59-A6C34878D82A}">
                    <a16:rowId xmlns:a16="http://schemas.microsoft.com/office/drawing/2014/main" val="3602642919"/>
                  </a:ext>
                </a:extLst>
              </a:tr>
              <a:tr h="195814">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extLst>
                  <a:ext uri="{0D108BD9-81ED-4DB2-BD59-A6C34878D82A}">
                    <a16:rowId xmlns:a16="http://schemas.microsoft.com/office/drawing/2014/main" val="1219685006"/>
                  </a:ext>
                </a:extLst>
              </a:tr>
              <a:tr h="195814">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extLst>
                  <a:ext uri="{0D108BD9-81ED-4DB2-BD59-A6C34878D82A}">
                    <a16:rowId xmlns:a16="http://schemas.microsoft.com/office/drawing/2014/main" val="3558718802"/>
                  </a:ext>
                </a:extLst>
              </a:tr>
              <a:tr h="195814">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extLst>
                  <a:ext uri="{0D108BD9-81ED-4DB2-BD59-A6C34878D82A}">
                    <a16:rowId xmlns:a16="http://schemas.microsoft.com/office/drawing/2014/main" val="3290169774"/>
                  </a:ext>
                </a:extLst>
              </a:tr>
              <a:tr h="195814">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extLst>
                  <a:ext uri="{0D108BD9-81ED-4DB2-BD59-A6C34878D82A}">
                    <a16:rowId xmlns:a16="http://schemas.microsoft.com/office/drawing/2014/main" val="3652651631"/>
                  </a:ext>
                </a:extLst>
              </a:tr>
              <a:tr h="195814">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U</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dirty="0">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extLst>
                  <a:ext uri="{0D108BD9-81ED-4DB2-BD59-A6C34878D82A}">
                    <a16:rowId xmlns:a16="http://schemas.microsoft.com/office/drawing/2014/main" val="4237027284"/>
                  </a:ext>
                </a:extLst>
              </a:tr>
            </a:tbl>
          </a:graphicData>
        </a:graphic>
      </p:graphicFrame>
      <p:sp>
        <p:nvSpPr>
          <p:cNvPr id="2" name="Title 1"/>
          <p:cNvSpPr>
            <a:spLocks noGrp="1"/>
          </p:cNvSpPr>
          <p:nvPr>
            <p:ph type="title"/>
          </p:nvPr>
        </p:nvSpPr>
        <p:spPr/>
        <p:txBody>
          <a:bodyPr/>
          <a:lstStyle/>
          <a:p>
            <a:pPr algn="r"/>
            <a:r>
              <a:rPr lang="en-US" b="1" dirty="0">
                <a:solidFill>
                  <a:srgbClr val="92D050"/>
                </a:solidFill>
                <a:latin typeface="+mn-lt"/>
              </a:rPr>
              <a:t>Zodiac Killer – Solution of Z408 Cipher</a:t>
            </a:r>
            <a:endParaRPr lang="en-US" dirty="0">
              <a:latin typeface="+mn-lt"/>
            </a:endParaRPr>
          </a:p>
        </p:txBody>
      </p:sp>
      <p:graphicFrame>
        <p:nvGraphicFramePr>
          <p:cNvPr id="20" name="Table 19"/>
          <p:cNvGraphicFramePr>
            <a:graphicFrameLocks noGrp="1"/>
          </p:cNvGraphicFramePr>
          <p:nvPr>
            <p:extLst>
              <p:ext uri="{D42A27DB-BD31-4B8C-83A1-F6EECF244321}">
                <p14:modId xmlns:p14="http://schemas.microsoft.com/office/powerpoint/2010/main" val="3312248466"/>
              </p:ext>
            </p:extLst>
          </p:nvPr>
        </p:nvGraphicFramePr>
        <p:xfrm>
          <a:off x="382821" y="1418234"/>
          <a:ext cx="1220628" cy="5074141"/>
        </p:xfrm>
        <a:graphic>
          <a:graphicData uri="http://schemas.openxmlformats.org/drawingml/2006/table">
            <a:tbl>
              <a:tblPr/>
              <a:tblGrid>
                <a:gridCol w="305157">
                  <a:extLst>
                    <a:ext uri="{9D8B030D-6E8A-4147-A177-3AD203B41FA5}">
                      <a16:colId xmlns:a16="http://schemas.microsoft.com/office/drawing/2014/main" val="1689225068"/>
                    </a:ext>
                  </a:extLst>
                </a:gridCol>
                <a:gridCol w="305157">
                  <a:extLst>
                    <a:ext uri="{9D8B030D-6E8A-4147-A177-3AD203B41FA5}">
                      <a16:colId xmlns:a16="http://schemas.microsoft.com/office/drawing/2014/main" val="2169906630"/>
                    </a:ext>
                  </a:extLst>
                </a:gridCol>
                <a:gridCol w="305157">
                  <a:extLst>
                    <a:ext uri="{9D8B030D-6E8A-4147-A177-3AD203B41FA5}">
                      <a16:colId xmlns:a16="http://schemas.microsoft.com/office/drawing/2014/main" val="2848636935"/>
                    </a:ext>
                  </a:extLst>
                </a:gridCol>
                <a:gridCol w="305157">
                  <a:extLst>
                    <a:ext uri="{9D8B030D-6E8A-4147-A177-3AD203B41FA5}">
                      <a16:colId xmlns:a16="http://schemas.microsoft.com/office/drawing/2014/main" val="604642153"/>
                    </a:ext>
                  </a:extLst>
                </a:gridCol>
              </a:tblGrid>
              <a:tr h="226453">
                <a:tc gridSpan="4">
                  <a:txBody>
                    <a:bodyPr/>
                    <a:lstStyle/>
                    <a:p>
                      <a:pPr algn="ctr" fontAlgn="b"/>
                      <a:r>
                        <a:rPr lang="en-US" sz="1400" b="1" i="0" u="none" strike="noStrike" dirty="0">
                          <a:solidFill>
                            <a:srgbClr val="92D050"/>
                          </a:solidFill>
                          <a:effectLst/>
                          <a:latin typeface="Calibri" panose="020F0502020204030204" pitchFamily="34" charset="0"/>
                        </a:rPr>
                        <a:t>Decryption Key</a:t>
                      </a:r>
                    </a:p>
                  </a:txBody>
                  <a:tcPr marL="3262" marR="3262" marT="3262"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88726325"/>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dirty="0">
                          <a:solidFill>
                            <a:srgbClr val="ED7D31"/>
                          </a:solidFill>
                          <a:effectLst/>
                          <a:latin typeface="Calibri" panose="020F0502020204030204" pitchFamily="34" charset="0"/>
                        </a:rPr>
                        <a:t>O</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N</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724203839"/>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ED7D31"/>
                          </a:solidFill>
                          <a:effectLst/>
                          <a:latin typeface="Calibri" panose="020F0502020204030204" pitchFamily="34" charset="0"/>
                        </a:rPr>
                        <a:t>P</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I</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079943200"/>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Q</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44770191"/>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R</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G</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809358849"/>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S</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617475976"/>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019138562"/>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U</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I</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195898354"/>
                  </a:ext>
                </a:extLst>
              </a:tr>
              <a:tr h="179544">
                <a:tc>
                  <a:txBody>
                    <a:bodyPr/>
                    <a:lstStyle/>
                    <a:p>
                      <a:pPr algn="ctr" fontAlgn="b"/>
                      <a:r>
                        <a:rPr lang="en-US" sz="1000" b="1" i="0" u="none" strike="noStrike">
                          <a:solidFill>
                            <a:srgbClr val="ED7D31"/>
                          </a:solidFill>
                          <a:effectLst/>
                          <a:latin typeface="Calibri" panose="020F0502020204030204" pitchFamily="34" charset="0"/>
                        </a:rPr>
                        <a:t>5</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V</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796121200"/>
                  </a:ext>
                </a:extLst>
              </a:tr>
              <a:tr h="179544">
                <a:tc>
                  <a:txBody>
                    <a:bodyPr/>
                    <a:lstStyle/>
                    <a:p>
                      <a:pPr algn="ctr" fontAlgn="b"/>
                      <a:r>
                        <a:rPr lang="en-US" sz="1000" b="1" i="0" u="none" strike="noStrike">
                          <a:solidFill>
                            <a:srgbClr val="ED7D31"/>
                          </a:solidFill>
                          <a:effectLst/>
                          <a:latin typeface="Calibri" panose="020F0502020204030204" pitchFamily="34" charset="0"/>
                        </a:rPr>
                        <a:t>6</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W</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165592605"/>
                  </a:ext>
                </a:extLst>
              </a:tr>
              <a:tr h="179544">
                <a:tc>
                  <a:txBody>
                    <a:bodyPr/>
                    <a:lstStyle/>
                    <a:p>
                      <a:pPr algn="ctr" fontAlgn="b"/>
                      <a:r>
                        <a:rPr lang="en-US" sz="1000" b="1" i="0" u="none" strike="noStrike">
                          <a:solidFill>
                            <a:srgbClr val="ED7D31"/>
                          </a:solidFill>
                          <a:effectLst/>
                          <a:latin typeface="Calibri" panose="020F0502020204030204" pitchFamily="34" charset="0"/>
                        </a:rPr>
                        <a:t>7</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X</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713264168"/>
                  </a:ext>
                </a:extLst>
              </a:tr>
              <a:tr h="179544">
                <a:tc>
                  <a:txBody>
                    <a:bodyPr/>
                    <a:lstStyle/>
                    <a:p>
                      <a:pPr algn="ctr" fontAlgn="b"/>
                      <a:r>
                        <a:rPr lang="en-US" sz="1000" b="1" i="0" u="none" strike="noStrike">
                          <a:solidFill>
                            <a:srgbClr val="ED7D31"/>
                          </a:solidFill>
                          <a:effectLst/>
                          <a:latin typeface="Calibri" panose="020F0502020204030204" pitchFamily="34" charset="0"/>
                        </a:rPr>
                        <a:t>8</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Y</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862174303"/>
                  </a:ext>
                </a:extLst>
              </a:tr>
              <a:tr h="179544">
                <a:tc>
                  <a:txBody>
                    <a:bodyPr/>
                    <a:lstStyle/>
                    <a:p>
                      <a:pPr algn="ctr" fontAlgn="b"/>
                      <a:r>
                        <a:rPr lang="en-US" sz="1000" b="1" i="0" u="none" strike="noStrike">
                          <a:solidFill>
                            <a:srgbClr val="ED7D31"/>
                          </a:solidFill>
                          <a:effectLst/>
                          <a:latin typeface="Calibri" panose="020F0502020204030204" pitchFamily="34" charset="0"/>
                        </a:rPr>
                        <a:t>9</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I</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Z</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E</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349235085"/>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156250250"/>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282540542"/>
                  </a:ext>
                </a:extLst>
              </a:tr>
              <a:tr h="179544">
                <a:tc>
                  <a:txBody>
                    <a:bodyPr/>
                    <a:lstStyle/>
                    <a:p>
                      <a:pPr algn="ctr" fontAlgn="b"/>
                      <a:r>
                        <a:rPr lang="en-US" sz="1000" b="1" i="0" u="none" strike="noStrike">
                          <a:solidFill>
                            <a:srgbClr val="ED7D31"/>
                          </a:solidFill>
                          <a:effectLst/>
                          <a:latin typeface="Calibri" panose="020F0502020204030204" pitchFamily="34" charset="0"/>
                        </a:rPr>
                        <a:t>A</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_</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326192525"/>
                  </a:ext>
                </a:extLst>
              </a:tr>
              <a:tr h="179544">
                <a:tc>
                  <a:txBody>
                    <a:bodyPr/>
                    <a:lstStyle/>
                    <a:p>
                      <a:pPr algn="ctr" fontAlgn="b"/>
                      <a:r>
                        <a:rPr lang="en-US" sz="1000" b="1" i="0" u="none" strike="noStrike">
                          <a:solidFill>
                            <a:srgbClr val="ED7D31"/>
                          </a:solidFill>
                          <a:effectLst/>
                          <a:latin typeface="Calibri" panose="020F0502020204030204" pitchFamily="34" charset="0"/>
                        </a:rPr>
                        <a:t>B</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c</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864108742"/>
                  </a:ext>
                </a:extLst>
              </a:tr>
              <a:tr h="179544">
                <a:tc>
                  <a:txBody>
                    <a:bodyPr/>
                    <a:lstStyle/>
                    <a:p>
                      <a:pPr algn="ctr" fontAlgn="b"/>
                      <a:r>
                        <a:rPr lang="en-US" sz="1000" b="1" i="0" u="none" strike="noStrike">
                          <a:solidFill>
                            <a:srgbClr val="ED7D31"/>
                          </a:solidFill>
                          <a:effectLst/>
                          <a:latin typeface="Calibri" panose="020F0502020204030204" pitchFamily="34" charset="0"/>
                        </a:rPr>
                        <a:t>D</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d</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724261790"/>
                  </a:ext>
                </a:extLst>
              </a:tr>
              <a:tr h="179544">
                <a:tc>
                  <a:txBody>
                    <a:bodyPr/>
                    <a:lstStyle/>
                    <a:p>
                      <a:pPr algn="ctr" fontAlgn="b"/>
                      <a:r>
                        <a:rPr lang="en-US" sz="1000" b="1" i="0" u="none" strike="noStrike">
                          <a:solidFill>
                            <a:srgbClr val="ED7D31"/>
                          </a:solidFill>
                          <a:effectLst/>
                          <a:latin typeface="Calibri" panose="020F0502020204030204" pitchFamily="34" charset="0"/>
                        </a:rPr>
                        <a:t>E</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e</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323272741"/>
                  </a:ext>
                </a:extLst>
              </a:tr>
              <a:tr h="179544">
                <a:tc>
                  <a:txBody>
                    <a:bodyPr/>
                    <a:lstStyle/>
                    <a:p>
                      <a:pPr algn="ctr" fontAlgn="b"/>
                      <a:r>
                        <a:rPr lang="en-US" sz="1000" b="1" i="0" u="none" strike="noStrike">
                          <a:solidFill>
                            <a:srgbClr val="ED7D31"/>
                          </a:solidFill>
                          <a:effectLst/>
                          <a:latin typeface="Calibri" panose="020F0502020204030204" pitchFamily="34" charset="0"/>
                        </a:rPr>
                        <a:t>F</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f</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624667173"/>
                  </a:ext>
                </a:extLst>
              </a:tr>
              <a:tr h="179544">
                <a:tc>
                  <a:txBody>
                    <a:bodyPr/>
                    <a:lstStyle/>
                    <a:p>
                      <a:pPr algn="ctr" fontAlgn="b"/>
                      <a:r>
                        <a:rPr lang="en-US" sz="1000" b="1" i="0" u="none" strike="noStrike">
                          <a:solidFill>
                            <a:srgbClr val="ED7D31"/>
                          </a:solidFill>
                          <a:effectLst/>
                          <a:latin typeface="Calibri" panose="020F0502020204030204" pitchFamily="34" charset="0"/>
                        </a:rPr>
                        <a:t>G</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j</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19079353"/>
                  </a:ext>
                </a:extLst>
              </a:tr>
              <a:tr h="179544">
                <a:tc>
                  <a:txBody>
                    <a:bodyPr/>
                    <a:lstStyle/>
                    <a:p>
                      <a:pPr algn="ctr" fontAlgn="b"/>
                      <a:r>
                        <a:rPr lang="en-US" sz="1000" b="1" i="0" u="none" strike="noStrike">
                          <a:solidFill>
                            <a:srgbClr val="ED7D31"/>
                          </a:solidFill>
                          <a:effectLst/>
                          <a:latin typeface="Calibri" panose="020F0502020204030204" pitchFamily="34" charset="0"/>
                        </a:rPr>
                        <a:t>H</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I</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846502110"/>
                  </a:ext>
                </a:extLst>
              </a:tr>
              <a:tr h="179544">
                <a:tc>
                  <a:txBody>
                    <a:bodyPr/>
                    <a:lstStyle/>
                    <a:p>
                      <a:pPr algn="ctr" fontAlgn="b"/>
                      <a:r>
                        <a:rPr lang="en-US" sz="1000" b="1" i="0" u="none" strike="noStrike">
                          <a:solidFill>
                            <a:srgbClr val="ED7D31"/>
                          </a:solidFill>
                          <a:effectLst/>
                          <a:latin typeface="Calibri" panose="020F0502020204030204" pitchFamily="34" charset="0"/>
                        </a:rPr>
                        <a:t>I</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496215343"/>
                  </a:ext>
                </a:extLst>
              </a:tr>
              <a:tr h="179544">
                <a:tc>
                  <a:txBody>
                    <a:bodyPr/>
                    <a:lstStyle/>
                    <a:p>
                      <a:pPr algn="ctr" fontAlgn="b"/>
                      <a:r>
                        <a:rPr lang="en-US" sz="1000" b="1" i="0" u="none" strike="noStrike">
                          <a:solidFill>
                            <a:srgbClr val="ED7D31"/>
                          </a:solidFill>
                          <a:effectLst/>
                          <a:latin typeface="Calibri" panose="020F0502020204030204" pitchFamily="34" charset="0"/>
                        </a:rPr>
                        <a:t>J</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p</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414287313"/>
                  </a:ext>
                </a:extLst>
              </a:tr>
              <a:tr h="179544">
                <a:tc>
                  <a:txBody>
                    <a:bodyPr/>
                    <a:lstStyle/>
                    <a:p>
                      <a:pPr algn="ctr" fontAlgn="b"/>
                      <a:r>
                        <a:rPr lang="en-US" sz="1000" b="1" i="0" u="none" strike="noStrike">
                          <a:solidFill>
                            <a:srgbClr val="ED7D31"/>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q</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93606946"/>
                  </a:ext>
                </a:extLst>
              </a:tr>
              <a:tr h="179544">
                <a:tc>
                  <a:txBody>
                    <a:bodyPr/>
                    <a:lstStyle/>
                    <a:p>
                      <a:pPr algn="ctr" fontAlgn="b"/>
                      <a:r>
                        <a:rPr lang="en-US" sz="1000" b="1" i="0" u="none" strike="noStrike">
                          <a:solidFill>
                            <a:srgbClr val="ED7D31"/>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r</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656918858"/>
                  </a:ext>
                </a:extLst>
              </a:tr>
              <a:tr h="179544">
                <a:tc>
                  <a:txBody>
                    <a:bodyPr/>
                    <a:lstStyle/>
                    <a:p>
                      <a:pPr algn="ctr" fontAlgn="b"/>
                      <a:r>
                        <a:rPr lang="en-US" sz="1000" b="1" i="0" u="none" strike="noStrike">
                          <a:solidFill>
                            <a:srgbClr val="ED7D31"/>
                          </a:solidFill>
                          <a:effectLst/>
                          <a:latin typeface="Calibri" panose="020F0502020204030204" pitchFamily="34" charset="0"/>
                        </a:rPr>
                        <a:t>M</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284247008"/>
                  </a:ext>
                </a:extLst>
              </a:tr>
              <a:tr h="179544">
                <a:tc>
                  <a:txBody>
                    <a:bodyPr/>
                    <a:lstStyle/>
                    <a:p>
                      <a:pPr algn="ctr" fontAlgn="b"/>
                      <a:r>
                        <a:rPr lang="en-US" sz="1000" b="1" i="0" u="none" strike="noStrike">
                          <a:solidFill>
                            <a:srgbClr val="ED7D31"/>
                          </a:solidFill>
                          <a:effectLst/>
                          <a:latin typeface="Calibri" panose="020F0502020204030204" pitchFamily="34" charset="0"/>
                        </a:rPr>
                        <a:t>N</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z</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646433921"/>
                  </a:ext>
                </a:extLst>
              </a:tr>
            </a:tbl>
          </a:graphicData>
        </a:graphic>
      </p:graphicFrame>
      <p:sp>
        <p:nvSpPr>
          <p:cNvPr id="21" name="Arrow: Right 20"/>
          <p:cNvSpPr/>
          <p:nvPr/>
        </p:nvSpPr>
        <p:spPr>
          <a:xfrm>
            <a:off x="6401014" y="3336910"/>
            <a:ext cx="1213422" cy="866730"/>
          </a:xfrm>
          <a:prstGeom prst="rightArrow">
            <a:avLst/>
          </a:prstGeom>
          <a:scene3d>
            <a:camera prst="orthographicFront"/>
            <a:lightRig rig="threePt" dir="t"/>
          </a:scene3d>
          <a:sp3d>
            <a:bevelT/>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graphicFrame>
        <p:nvGraphicFramePr>
          <p:cNvPr id="6" name="Table 5"/>
          <p:cNvGraphicFramePr>
            <a:graphicFrameLocks noGrp="1"/>
          </p:cNvGraphicFramePr>
          <p:nvPr>
            <p:extLst>
              <p:ext uri="{D42A27DB-BD31-4B8C-83A1-F6EECF244321}">
                <p14:modId xmlns:p14="http://schemas.microsoft.com/office/powerpoint/2010/main" val="2190485870"/>
              </p:ext>
            </p:extLst>
          </p:nvPr>
        </p:nvGraphicFramePr>
        <p:xfrm>
          <a:off x="8061008" y="1792839"/>
          <a:ext cx="2697758" cy="4699536"/>
        </p:xfrm>
        <a:graphic>
          <a:graphicData uri="http://schemas.openxmlformats.org/drawingml/2006/table">
            <a:tbl>
              <a:tblPr/>
              <a:tblGrid>
                <a:gridCol w="162796">
                  <a:extLst>
                    <a:ext uri="{9D8B030D-6E8A-4147-A177-3AD203B41FA5}">
                      <a16:colId xmlns:a16="http://schemas.microsoft.com/office/drawing/2014/main" val="1560823447"/>
                    </a:ext>
                  </a:extLst>
                </a:gridCol>
                <a:gridCol w="162796">
                  <a:extLst>
                    <a:ext uri="{9D8B030D-6E8A-4147-A177-3AD203B41FA5}">
                      <a16:colId xmlns:a16="http://schemas.microsoft.com/office/drawing/2014/main" val="3428596985"/>
                    </a:ext>
                  </a:extLst>
                </a:gridCol>
                <a:gridCol w="162796">
                  <a:extLst>
                    <a:ext uri="{9D8B030D-6E8A-4147-A177-3AD203B41FA5}">
                      <a16:colId xmlns:a16="http://schemas.microsoft.com/office/drawing/2014/main" val="2873059226"/>
                    </a:ext>
                  </a:extLst>
                </a:gridCol>
                <a:gridCol w="162796">
                  <a:extLst>
                    <a:ext uri="{9D8B030D-6E8A-4147-A177-3AD203B41FA5}">
                      <a16:colId xmlns:a16="http://schemas.microsoft.com/office/drawing/2014/main" val="1528992893"/>
                    </a:ext>
                  </a:extLst>
                </a:gridCol>
                <a:gridCol w="162796">
                  <a:extLst>
                    <a:ext uri="{9D8B030D-6E8A-4147-A177-3AD203B41FA5}">
                      <a16:colId xmlns:a16="http://schemas.microsoft.com/office/drawing/2014/main" val="1213008523"/>
                    </a:ext>
                  </a:extLst>
                </a:gridCol>
                <a:gridCol w="162796">
                  <a:extLst>
                    <a:ext uri="{9D8B030D-6E8A-4147-A177-3AD203B41FA5}">
                      <a16:colId xmlns:a16="http://schemas.microsoft.com/office/drawing/2014/main" val="3907577149"/>
                    </a:ext>
                  </a:extLst>
                </a:gridCol>
                <a:gridCol w="162796">
                  <a:extLst>
                    <a:ext uri="{9D8B030D-6E8A-4147-A177-3AD203B41FA5}">
                      <a16:colId xmlns:a16="http://schemas.microsoft.com/office/drawing/2014/main" val="1809069685"/>
                    </a:ext>
                  </a:extLst>
                </a:gridCol>
                <a:gridCol w="162796">
                  <a:extLst>
                    <a:ext uri="{9D8B030D-6E8A-4147-A177-3AD203B41FA5}">
                      <a16:colId xmlns:a16="http://schemas.microsoft.com/office/drawing/2014/main" val="1986914852"/>
                    </a:ext>
                  </a:extLst>
                </a:gridCol>
                <a:gridCol w="139538">
                  <a:extLst>
                    <a:ext uri="{9D8B030D-6E8A-4147-A177-3AD203B41FA5}">
                      <a16:colId xmlns:a16="http://schemas.microsoft.com/office/drawing/2014/main" val="191330349"/>
                    </a:ext>
                  </a:extLst>
                </a:gridCol>
                <a:gridCol w="162796">
                  <a:extLst>
                    <a:ext uri="{9D8B030D-6E8A-4147-A177-3AD203B41FA5}">
                      <a16:colId xmlns:a16="http://schemas.microsoft.com/office/drawing/2014/main" val="4268324628"/>
                    </a:ext>
                  </a:extLst>
                </a:gridCol>
                <a:gridCol w="139538">
                  <a:extLst>
                    <a:ext uri="{9D8B030D-6E8A-4147-A177-3AD203B41FA5}">
                      <a16:colId xmlns:a16="http://schemas.microsoft.com/office/drawing/2014/main" val="94196128"/>
                    </a:ext>
                  </a:extLst>
                </a:gridCol>
                <a:gridCol w="162796">
                  <a:extLst>
                    <a:ext uri="{9D8B030D-6E8A-4147-A177-3AD203B41FA5}">
                      <a16:colId xmlns:a16="http://schemas.microsoft.com/office/drawing/2014/main" val="1408398961"/>
                    </a:ext>
                  </a:extLst>
                </a:gridCol>
                <a:gridCol w="162796">
                  <a:extLst>
                    <a:ext uri="{9D8B030D-6E8A-4147-A177-3AD203B41FA5}">
                      <a16:colId xmlns:a16="http://schemas.microsoft.com/office/drawing/2014/main" val="1279166221"/>
                    </a:ext>
                  </a:extLst>
                </a:gridCol>
                <a:gridCol w="162796">
                  <a:extLst>
                    <a:ext uri="{9D8B030D-6E8A-4147-A177-3AD203B41FA5}">
                      <a16:colId xmlns:a16="http://schemas.microsoft.com/office/drawing/2014/main" val="2392886845"/>
                    </a:ext>
                  </a:extLst>
                </a:gridCol>
                <a:gridCol w="139538">
                  <a:extLst>
                    <a:ext uri="{9D8B030D-6E8A-4147-A177-3AD203B41FA5}">
                      <a16:colId xmlns:a16="http://schemas.microsoft.com/office/drawing/2014/main" val="103800393"/>
                    </a:ext>
                  </a:extLst>
                </a:gridCol>
                <a:gridCol w="162796">
                  <a:extLst>
                    <a:ext uri="{9D8B030D-6E8A-4147-A177-3AD203B41FA5}">
                      <a16:colId xmlns:a16="http://schemas.microsoft.com/office/drawing/2014/main" val="1848134925"/>
                    </a:ext>
                  </a:extLst>
                </a:gridCol>
                <a:gridCol w="162796">
                  <a:extLst>
                    <a:ext uri="{9D8B030D-6E8A-4147-A177-3AD203B41FA5}">
                      <a16:colId xmlns:a16="http://schemas.microsoft.com/office/drawing/2014/main" val="1612734965"/>
                    </a:ext>
                  </a:extLst>
                </a:gridCol>
              </a:tblGrid>
              <a:tr h="195814">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3998244572"/>
                  </a:ext>
                </a:extLst>
              </a:tr>
              <a:tr h="195814">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3689478007"/>
                  </a:ext>
                </a:extLst>
              </a:tr>
              <a:tr h="195814">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1950106458"/>
                  </a:ext>
                </a:extLst>
              </a:tr>
              <a:tr h="195814">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924509722"/>
                  </a:ext>
                </a:extLst>
              </a:tr>
              <a:tr h="195814">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extLst>
                  <a:ext uri="{0D108BD9-81ED-4DB2-BD59-A6C34878D82A}">
                    <a16:rowId xmlns:a16="http://schemas.microsoft.com/office/drawing/2014/main" val="3424929757"/>
                  </a:ext>
                </a:extLst>
              </a:tr>
              <a:tr h="195814">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dirty="0">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1737406904"/>
                  </a:ext>
                </a:extLst>
              </a:tr>
              <a:tr h="195814">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1098712024"/>
                  </a:ext>
                </a:extLst>
              </a:tr>
              <a:tr h="195814">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extLst>
                  <a:ext uri="{0D108BD9-81ED-4DB2-BD59-A6C34878D82A}">
                    <a16:rowId xmlns:a16="http://schemas.microsoft.com/office/drawing/2014/main" val="650272962"/>
                  </a:ext>
                </a:extLst>
              </a:tr>
              <a:tr h="195814">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1628394298"/>
                  </a:ext>
                </a:extLst>
              </a:tr>
              <a:tr h="195814">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extLst>
                  <a:ext uri="{0D108BD9-81ED-4DB2-BD59-A6C34878D82A}">
                    <a16:rowId xmlns:a16="http://schemas.microsoft.com/office/drawing/2014/main" val="3294234276"/>
                  </a:ext>
                </a:extLst>
              </a:tr>
              <a:tr h="195814">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extLst>
                  <a:ext uri="{0D108BD9-81ED-4DB2-BD59-A6C34878D82A}">
                    <a16:rowId xmlns:a16="http://schemas.microsoft.com/office/drawing/2014/main" val="3800740062"/>
                  </a:ext>
                </a:extLst>
              </a:tr>
              <a:tr h="195814">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extLst>
                  <a:ext uri="{0D108BD9-81ED-4DB2-BD59-A6C34878D82A}">
                    <a16:rowId xmlns:a16="http://schemas.microsoft.com/office/drawing/2014/main" val="314367950"/>
                  </a:ext>
                </a:extLst>
              </a:tr>
              <a:tr h="195814">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extLst>
                  <a:ext uri="{0D108BD9-81ED-4DB2-BD59-A6C34878D82A}">
                    <a16:rowId xmlns:a16="http://schemas.microsoft.com/office/drawing/2014/main" val="2373592995"/>
                  </a:ext>
                </a:extLst>
              </a:tr>
              <a:tr h="195814">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70547576"/>
                  </a:ext>
                </a:extLst>
              </a:tr>
              <a:tr h="195814">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1738940220"/>
                  </a:ext>
                </a:extLst>
              </a:tr>
              <a:tr h="195814">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extLst>
                  <a:ext uri="{0D108BD9-81ED-4DB2-BD59-A6C34878D82A}">
                    <a16:rowId xmlns:a16="http://schemas.microsoft.com/office/drawing/2014/main" val="4013672670"/>
                  </a:ext>
                </a:extLst>
              </a:tr>
              <a:tr h="195814">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extLst>
                  <a:ext uri="{0D108BD9-81ED-4DB2-BD59-A6C34878D82A}">
                    <a16:rowId xmlns:a16="http://schemas.microsoft.com/office/drawing/2014/main" val="4234752038"/>
                  </a:ext>
                </a:extLst>
              </a:tr>
              <a:tr h="195814">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444077663"/>
                  </a:ext>
                </a:extLst>
              </a:tr>
              <a:tr h="195814">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extLst>
                  <a:ext uri="{0D108BD9-81ED-4DB2-BD59-A6C34878D82A}">
                    <a16:rowId xmlns:a16="http://schemas.microsoft.com/office/drawing/2014/main" val="54669207"/>
                  </a:ext>
                </a:extLst>
              </a:tr>
              <a:tr h="195814">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extLst>
                  <a:ext uri="{0D108BD9-81ED-4DB2-BD59-A6C34878D82A}">
                    <a16:rowId xmlns:a16="http://schemas.microsoft.com/office/drawing/2014/main" val="4106282754"/>
                  </a:ext>
                </a:extLst>
              </a:tr>
              <a:tr h="195814">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extLst>
                  <a:ext uri="{0D108BD9-81ED-4DB2-BD59-A6C34878D82A}">
                    <a16:rowId xmlns:a16="http://schemas.microsoft.com/office/drawing/2014/main" val="3819991869"/>
                  </a:ext>
                </a:extLst>
              </a:tr>
              <a:tr h="195814">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extLst>
                  <a:ext uri="{0D108BD9-81ED-4DB2-BD59-A6C34878D82A}">
                    <a16:rowId xmlns:a16="http://schemas.microsoft.com/office/drawing/2014/main" val="3892997020"/>
                  </a:ext>
                </a:extLst>
              </a:tr>
              <a:tr h="195814">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extLst>
                  <a:ext uri="{0D108BD9-81ED-4DB2-BD59-A6C34878D82A}">
                    <a16:rowId xmlns:a16="http://schemas.microsoft.com/office/drawing/2014/main" val="2653670259"/>
                  </a:ext>
                </a:extLst>
              </a:tr>
              <a:tr h="195814">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dirty="0">
                          <a:solidFill>
                            <a:srgbClr val="FFFF00"/>
                          </a:solidFill>
                          <a:effectLst/>
                          <a:latin typeface="Calibri" panose="020F0502020204030204" pitchFamily="34" charset="0"/>
                        </a:rPr>
                        <a:t>I</a:t>
                      </a:r>
                    </a:p>
                  </a:txBody>
                  <a:tcPr marL="3778" marR="3778" marT="3778" marB="0" anchor="b">
                    <a:lnL>
                      <a:noFill/>
                    </a:lnL>
                    <a:lnR>
                      <a:noFill/>
                    </a:lnR>
                    <a:lnT>
                      <a:noFill/>
                    </a:lnT>
                    <a:lnB>
                      <a:noFill/>
                    </a:lnB>
                    <a:solidFill>
                      <a:srgbClr val="92D050"/>
                    </a:solidFill>
                  </a:tcPr>
                </a:tc>
                <a:extLst>
                  <a:ext uri="{0D108BD9-81ED-4DB2-BD59-A6C34878D82A}">
                    <a16:rowId xmlns:a16="http://schemas.microsoft.com/office/drawing/2014/main" val="3531028750"/>
                  </a:ext>
                </a:extLst>
              </a:tr>
            </a:tbl>
          </a:graphicData>
        </a:graphic>
      </p:graphicFrame>
      <p:sp>
        <p:nvSpPr>
          <p:cNvPr id="10" name="Rectangle 9"/>
          <p:cNvSpPr/>
          <p:nvPr/>
        </p:nvSpPr>
        <p:spPr>
          <a:xfrm>
            <a:off x="9040419" y="4918310"/>
            <a:ext cx="944309" cy="26001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032867" y="2720837"/>
            <a:ext cx="570582" cy="190681"/>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13" name="Rectangle 12"/>
          <p:cNvSpPr/>
          <p:nvPr/>
        </p:nvSpPr>
        <p:spPr>
          <a:xfrm>
            <a:off x="1032867" y="3627264"/>
            <a:ext cx="570582" cy="190681"/>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14" name="Rectangle 13"/>
          <p:cNvSpPr/>
          <p:nvPr/>
        </p:nvSpPr>
        <p:spPr>
          <a:xfrm>
            <a:off x="1032867" y="5248049"/>
            <a:ext cx="570582" cy="190681"/>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848121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fill="hold"/>
                                        <p:tgtEl>
                                          <p:spTgt spid="21"/>
                                        </p:tgtEl>
                                        <p:attrNameLst>
                                          <p:attrName>ppt_x</p:attrName>
                                        </p:attrNameLst>
                                      </p:cBhvr>
                                      <p:tavLst>
                                        <p:tav tm="0">
                                          <p:val>
                                            <p:strVal val="0-#ppt_w/2"/>
                                          </p:val>
                                        </p:tav>
                                        <p:tav tm="100000">
                                          <p:val>
                                            <p:strVal val="#ppt_x"/>
                                          </p:val>
                                        </p:tav>
                                      </p:tavLst>
                                    </p:anim>
                                    <p:anim calcmode="lin" valueType="num">
                                      <p:cBhvr additive="base">
                                        <p:cTn id="19"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0" grpId="0" animBg="1"/>
      <p:bldP spid="12" grpId="0" animBg="1"/>
      <p:bldP spid="13" grpId="0" animBg="1"/>
      <p:bldP spid="1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826382163"/>
              </p:ext>
            </p:extLst>
          </p:nvPr>
        </p:nvGraphicFramePr>
        <p:xfrm>
          <a:off x="3256690" y="1792839"/>
          <a:ext cx="2732414" cy="4699536"/>
        </p:xfrm>
        <a:graphic>
          <a:graphicData uri="http://schemas.openxmlformats.org/drawingml/2006/table">
            <a:tbl>
              <a:tblPr/>
              <a:tblGrid>
                <a:gridCol w="169598">
                  <a:extLst>
                    <a:ext uri="{9D8B030D-6E8A-4147-A177-3AD203B41FA5}">
                      <a16:colId xmlns:a16="http://schemas.microsoft.com/office/drawing/2014/main" val="1041044923"/>
                    </a:ext>
                  </a:extLst>
                </a:gridCol>
                <a:gridCol w="160176">
                  <a:extLst>
                    <a:ext uri="{9D8B030D-6E8A-4147-A177-3AD203B41FA5}">
                      <a16:colId xmlns:a16="http://schemas.microsoft.com/office/drawing/2014/main" val="609957736"/>
                    </a:ext>
                  </a:extLst>
                </a:gridCol>
                <a:gridCol w="160176">
                  <a:extLst>
                    <a:ext uri="{9D8B030D-6E8A-4147-A177-3AD203B41FA5}">
                      <a16:colId xmlns:a16="http://schemas.microsoft.com/office/drawing/2014/main" val="3698959757"/>
                    </a:ext>
                  </a:extLst>
                </a:gridCol>
                <a:gridCol w="160176">
                  <a:extLst>
                    <a:ext uri="{9D8B030D-6E8A-4147-A177-3AD203B41FA5}">
                      <a16:colId xmlns:a16="http://schemas.microsoft.com/office/drawing/2014/main" val="29640071"/>
                    </a:ext>
                  </a:extLst>
                </a:gridCol>
                <a:gridCol w="169598">
                  <a:extLst>
                    <a:ext uri="{9D8B030D-6E8A-4147-A177-3AD203B41FA5}">
                      <a16:colId xmlns:a16="http://schemas.microsoft.com/office/drawing/2014/main" val="2100108318"/>
                    </a:ext>
                  </a:extLst>
                </a:gridCol>
                <a:gridCol w="169598">
                  <a:extLst>
                    <a:ext uri="{9D8B030D-6E8A-4147-A177-3AD203B41FA5}">
                      <a16:colId xmlns:a16="http://schemas.microsoft.com/office/drawing/2014/main" val="2315766801"/>
                    </a:ext>
                  </a:extLst>
                </a:gridCol>
                <a:gridCol w="160176">
                  <a:extLst>
                    <a:ext uri="{9D8B030D-6E8A-4147-A177-3AD203B41FA5}">
                      <a16:colId xmlns:a16="http://schemas.microsoft.com/office/drawing/2014/main" val="4261167999"/>
                    </a:ext>
                  </a:extLst>
                </a:gridCol>
                <a:gridCol w="169598">
                  <a:extLst>
                    <a:ext uri="{9D8B030D-6E8A-4147-A177-3AD203B41FA5}">
                      <a16:colId xmlns:a16="http://schemas.microsoft.com/office/drawing/2014/main" val="2715810692"/>
                    </a:ext>
                  </a:extLst>
                </a:gridCol>
                <a:gridCol w="141332">
                  <a:extLst>
                    <a:ext uri="{9D8B030D-6E8A-4147-A177-3AD203B41FA5}">
                      <a16:colId xmlns:a16="http://schemas.microsoft.com/office/drawing/2014/main" val="2715135005"/>
                    </a:ext>
                  </a:extLst>
                </a:gridCol>
                <a:gridCol w="169598">
                  <a:extLst>
                    <a:ext uri="{9D8B030D-6E8A-4147-A177-3AD203B41FA5}">
                      <a16:colId xmlns:a16="http://schemas.microsoft.com/office/drawing/2014/main" val="4219909008"/>
                    </a:ext>
                  </a:extLst>
                </a:gridCol>
                <a:gridCol w="131910">
                  <a:extLst>
                    <a:ext uri="{9D8B030D-6E8A-4147-A177-3AD203B41FA5}">
                      <a16:colId xmlns:a16="http://schemas.microsoft.com/office/drawing/2014/main" val="3670495483"/>
                    </a:ext>
                  </a:extLst>
                </a:gridCol>
                <a:gridCol w="160176">
                  <a:extLst>
                    <a:ext uri="{9D8B030D-6E8A-4147-A177-3AD203B41FA5}">
                      <a16:colId xmlns:a16="http://schemas.microsoft.com/office/drawing/2014/main" val="148103557"/>
                    </a:ext>
                  </a:extLst>
                </a:gridCol>
                <a:gridCol w="160176">
                  <a:extLst>
                    <a:ext uri="{9D8B030D-6E8A-4147-A177-3AD203B41FA5}">
                      <a16:colId xmlns:a16="http://schemas.microsoft.com/office/drawing/2014/main" val="3813557781"/>
                    </a:ext>
                  </a:extLst>
                </a:gridCol>
                <a:gridCol w="169598">
                  <a:extLst>
                    <a:ext uri="{9D8B030D-6E8A-4147-A177-3AD203B41FA5}">
                      <a16:colId xmlns:a16="http://schemas.microsoft.com/office/drawing/2014/main" val="962972234"/>
                    </a:ext>
                  </a:extLst>
                </a:gridCol>
                <a:gridCol w="141332">
                  <a:extLst>
                    <a:ext uri="{9D8B030D-6E8A-4147-A177-3AD203B41FA5}">
                      <a16:colId xmlns:a16="http://schemas.microsoft.com/office/drawing/2014/main" val="3064001450"/>
                    </a:ext>
                  </a:extLst>
                </a:gridCol>
                <a:gridCol w="169598">
                  <a:extLst>
                    <a:ext uri="{9D8B030D-6E8A-4147-A177-3AD203B41FA5}">
                      <a16:colId xmlns:a16="http://schemas.microsoft.com/office/drawing/2014/main" val="3836952453"/>
                    </a:ext>
                  </a:extLst>
                </a:gridCol>
                <a:gridCol w="169598">
                  <a:extLst>
                    <a:ext uri="{9D8B030D-6E8A-4147-A177-3AD203B41FA5}">
                      <a16:colId xmlns:a16="http://schemas.microsoft.com/office/drawing/2014/main" val="842031779"/>
                    </a:ext>
                  </a:extLst>
                </a:gridCol>
              </a:tblGrid>
              <a:tr h="195814">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3743106081"/>
                  </a:ext>
                </a:extLst>
              </a:tr>
              <a:tr h="195814">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3091293618"/>
                  </a:ext>
                </a:extLst>
              </a:tr>
              <a:tr h="195814">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805943322"/>
                  </a:ext>
                </a:extLst>
              </a:tr>
              <a:tr h="195814">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3014077569"/>
                  </a:ext>
                </a:extLst>
              </a:tr>
              <a:tr h="195814">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extLst>
                  <a:ext uri="{0D108BD9-81ED-4DB2-BD59-A6C34878D82A}">
                    <a16:rowId xmlns:a16="http://schemas.microsoft.com/office/drawing/2014/main" val="226719669"/>
                  </a:ext>
                </a:extLst>
              </a:tr>
              <a:tr h="195814">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690569863"/>
                  </a:ext>
                </a:extLst>
              </a:tr>
              <a:tr h="195814">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2421995162"/>
                  </a:ext>
                </a:extLst>
              </a:tr>
              <a:tr h="195814">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3783902795"/>
                  </a:ext>
                </a:extLst>
              </a:tr>
              <a:tr h="195814">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1702953340"/>
                  </a:ext>
                </a:extLst>
              </a:tr>
              <a:tr h="195814">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extLst>
                  <a:ext uri="{0D108BD9-81ED-4DB2-BD59-A6C34878D82A}">
                    <a16:rowId xmlns:a16="http://schemas.microsoft.com/office/drawing/2014/main" val="1541477852"/>
                  </a:ext>
                </a:extLst>
              </a:tr>
              <a:tr h="195814">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extLst>
                  <a:ext uri="{0D108BD9-81ED-4DB2-BD59-A6C34878D82A}">
                    <a16:rowId xmlns:a16="http://schemas.microsoft.com/office/drawing/2014/main" val="2299782625"/>
                  </a:ext>
                </a:extLst>
              </a:tr>
              <a:tr h="195814">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extLst>
                  <a:ext uri="{0D108BD9-81ED-4DB2-BD59-A6C34878D82A}">
                    <a16:rowId xmlns:a16="http://schemas.microsoft.com/office/drawing/2014/main" val="722286218"/>
                  </a:ext>
                </a:extLst>
              </a:tr>
              <a:tr h="195814">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extLst>
                  <a:ext uri="{0D108BD9-81ED-4DB2-BD59-A6C34878D82A}">
                    <a16:rowId xmlns:a16="http://schemas.microsoft.com/office/drawing/2014/main" val="2529251560"/>
                  </a:ext>
                </a:extLst>
              </a:tr>
              <a:tr h="195814">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1416864960"/>
                  </a:ext>
                </a:extLst>
              </a:tr>
              <a:tr h="195814">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1504396398"/>
                  </a:ext>
                </a:extLst>
              </a:tr>
              <a:tr h="195814">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extLst>
                  <a:ext uri="{0D108BD9-81ED-4DB2-BD59-A6C34878D82A}">
                    <a16:rowId xmlns:a16="http://schemas.microsoft.com/office/drawing/2014/main" val="3323766579"/>
                  </a:ext>
                </a:extLst>
              </a:tr>
              <a:tr h="195814">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extLst>
                  <a:ext uri="{0D108BD9-81ED-4DB2-BD59-A6C34878D82A}">
                    <a16:rowId xmlns:a16="http://schemas.microsoft.com/office/drawing/2014/main" val="1262760604"/>
                  </a:ext>
                </a:extLst>
              </a:tr>
              <a:tr h="195814">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2223941394"/>
                  </a:ext>
                </a:extLst>
              </a:tr>
              <a:tr h="195814">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extLst>
                  <a:ext uri="{0D108BD9-81ED-4DB2-BD59-A6C34878D82A}">
                    <a16:rowId xmlns:a16="http://schemas.microsoft.com/office/drawing/2014/main" val="3706294756"/>
                  </a:ext>
                </a:extLst>
              </a:tr>
              <a:tr h="195814">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extLst>
                  <a:ext uri="{0D108BD9-81ED-4DB2-BD59-A6C34878D82A}">
                    <a16:rowId xmlns:a16="http://schemas.microsoft.com/office/drawing/2014/main" val="3711623381"/>
                  </a:ext>
                </a:extLst>
              </a:tr>
              <a:tr h="195814">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extLst>
                  <a:ext uri="{0D108BD9-81ED-4DB2-BD59-A6C34878D82A}">
                    <a16:rowId xmlns:a16="http://schemas.microsoft.com/office/drawing/2014/main" val="3220171341"/>
                  </a:ext>
                </a:extLst>
              </a:tr>
              <a:tr h="195814">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extLst>
                  <a:ext uri="{0D108BD9-81ED-4DB2-BD59-A6C34878D82A}">
                    <a16:rowId xmlns:a16="http://schemas.microsoft.com/office/drawing/2014/main" val="798900960"/>
                  </a:ext>
                </a:extLst>
              </a:tr>
              <a:tr h="195814">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extLst>
                  <a:ext uri="{0D108BD9-81ED-4DB2-BD59-A6C34878D82A}">
                    <a16:rowId xmlns:a16="http://schemas.microsoft.com/office/drawing/2014/main" val="418515962"/>
                  </a:ext>
                </a:extLst>
              </a:tr>
              <a:tr h="195814">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dirty="0">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1457025751"/>
                  </a:ext>
                </a:extLst>
              </a:tr>
            </a:tbl>
          </a:graphicData>
        </a:graphic>
      </p:graphicFrame>
      <p:sp>
        <p:nvSpPr>
          <p:cNvPr id="2" name="Title 1"/>
          <p:cNvSpPr>
            <a:spLocks noGrp="1"/>
          </p:cNvSpPr>
          <p:nvPr>
            <p:ph type="title"/>
          </p:nvPr>
        </p:nvSpPr>
        <p:spPr/>
        <p:txBody>
          <a:bodyPr/>
          <a:lstStyle/>
          <a:p>
            <a:pPr algn="r"/>
            <a:r>
              <a:rPr lang="en-US" b="1" dirty="0">
                <a:solidFill>
                  <a:srgbClr val="92D050"/>
                </a:solidFill>
                <a:latin typeface="+mn-lt"/>
              </a:rPr>
              <a:t>Zodiac Killer – Solution of Z408 Cipher</a:t>
            </a:r>
            <a:endParaRPr lang="en-US" dirty="0">
              <a:latin typeface="+mn-lt"/>
            </a:endParaRPr>
          </a:p>
        </p:txBody>
      </p:sp>
      <p:graphicFrame>
        <p:nvGraphicFramePr>
          <p:cNvPr id="20" name="Table 19"/>
          <p:cNvGraphicFramePr>
            <a:graphicFrameLocks noGrp="1"/>
          </p:cNvGraphicFramePr>
          <p:nvPr>
            <p:extLst>
              <p:ext uri="{D42A27DB-BD31-4B8C-83A1-F6EECF244321}">
                <p14:modId xmlns:p14="http://schemas.microsoft.com/office/powerpoint/2010/main" val="2717668755"/>
              </p:ext>
            </p:extLst>
          </p:nvPr>
        </p:nvGraphicFramePr>
        <p:xfrm>
          <a:off x="382821" y="1418234"/>
          <a:ext cx="1220628" cy="5074141"/>
        </p:xfrm>
        <a:graphic>
          <a:graphicData uri="http://schemas.openxmlformats.org/drawingml/2006/table">
            <a:tbl>
              <a:tblPr/>
              <a:tblGrid>
                <a:gridCol w="305157">
                  <a:extLst>
                    <a:ext uri="{9D8B030D-6E8A-4147-A177-3AD203B41FA5}">
                      <a16:colId xmlns:a16="http://schemas.microsoft.com/office/drawing/2014/main" val="1689225068"/>
                    </a:ext>
                  </a:extLst>
                </a:gridCol>
                <a:gridCol w="305157">
                  <a:extLst>
                    <a:ext uri="{9D8B030D-6E8A-4147-A177-3AD203B41FA5}">
                      <a16:colId xmlns:a16="http://schemas.microsoft.com/office/drawing/2014/main" val="2169906630"/>
                    </a:ext>
                  </a:extLst>
                </a:gridCol>
                <a:gridCol w="305157">
                  <a:extLst>
                    <a:ext uri="{9D8B030D-6E8A-4147-A177-3AD203B41FA5}">
                      <a16:colId xmlns:a16="http://schemas.microsoft.com/office/drawing/2014/main" val="2848636935"/>
                    </a:ext>
                  </a:extLst>
                </a:gridCol>
                <a:gridCol w="305157">
                  <a:extLst>
                    <a:ext uri="{9D8B030D-6E8A-4147-A177-3AD203B41FA5}">
                      <a16:colId xmlns:a16="http://schemas.microsoft.com/office/drawing/2014/main" val="604642153"/>
                    </a:ext>
                  </a:extLst>
                </a:gridCol>
              </a:tblGrid>
              <a:tr h="226453">
                <a:tc gridSpan="4">
                  <a:txBody>
                    <a:bodyPr/>
                    <a:lstStyle/>
                    <a:p>
                      <a:pPr algn="ctr" fontAlgn="b"/>
                      <a:r>
                        <a:rPr lang="en-US" sz="1400" b="1" i="0" u="none" strike="noStrike" dirty="0">
                          <a:solidFill>
                            <a:srgbClr val="92D050"/>
                          </a:solidFill>
                          <a:effectLst/>
                          <a:latin typeface="Calibri" panose="020F0502020204030204" pitchFamily="34" charset="0"/>
                        </a:rPr>
                        <a:t>Decryption Key</a:t>
                      </a:r>
                    </a:p>
                  </a:txBody>
                  <a:tcPr marL="3262" marR="3262" marT="3262"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88726325"/>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dirty="0">
                          <a:solidFill>
                            <a:srgbClr val="ED7D31"/>
                          </a:solidFill>
                          <a:effectLst/>
                          <a:latin typeface="Calibri" panose="020F0502020204030204" pitchFamily="34" charset="0"/>
                        </a:rPr>
                        <a:t>O</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N</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724203839"/>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ED7D31"/>
                          </a:solidFill>
                          <a:effectLst/>
                          <a:latin typeface="Calibri" panose="020F0502020204030204" pitchFamily="34" charset="0"/>
                        </a:rPr>
                        <a:t>P</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I</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079943200"/>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Q</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44770191"/>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R</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G</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809358849"/>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S</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617475976"/>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019138562"/>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U</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I</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195898354"/>
                  </a:ext>
                </a:extLst>
              </a:tr>
              <a:tr h="179544">
                <a:tc>
                  <a:txBody>
                    <a:bodyPr/>
                    <a:lstStyle/>
                    <a:p>
                      <a:pPr algn="ctr" fontAlgn="b"/>
                      <a:r>
                        <a:rPr lang="en-US" sz="1000" b="1" i="0" u="none" strike="noStrike">
                          <a:solidFill>
                            <a:srgbClr val="ED7D31"/>
                          </a:solidFill>
                          <a:effectLst/>
                          <a:latin typeface="Calibri" panose="020F0502020204030204" pitchFamily="34" charset="0"/>
                        </a:rPr>
                        <a:t>5</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V</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796121200"/>
                  </a:ext>
                </a:extLst>
              </a:tr>
              <a:tr h="179544">
                <a:tc>
                  <a:txBody>
                    <a:bodyPr/>
                    <a:lstStyle/>
                    <a:p>
                      <a:pPr algn="ctr" fontAlgn="b"/>
                      <a:r>
                        <a:rPr lang="en-US" sz="1000" b="1" i="0" u="none" strike="noStrike">
                          <a:solidFill>
                            <a:srgbClr val="ED7D31"/>
                          </a:solidFill>
                          <a:effectLst/>
                          <a:latin typeface="Calibri" panose="020F0502020204030204" pitchFamily="34" charset="0"/>
                        </a:rPr>
                        <a:t>6</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W</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165592605"/>
                  </a:ext>
                </a:extLst>
              </a:tr>
              <a:tr h="179544">
                <a:tc>
                  <a:txBody>
                    <a:bodyPr/>
                    <a:lstStyle/>
                    <a:p>
                      <a:pPr algn="ctr" fontAlgn="b"/>
                      <a:r>
                        <a:rPr lang="en-US" sz="1000" b="1" i="0" u="none" strike="noStrike">
                          <a:solidFill>
                            <a:srgbClr val="ED7D31"/>
                          </a:solidFill>
                          <a:effectLst/>
                          <a:latin typeface="Calibri" panose="020F0502020204030204" pitchFamily="34" charset="0"/>
                        </a:rPr>
                        <a:t>7</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X</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713264168"/>
                  </a:ext>
                </a:extLst>
              </a:tr>
              <a:tr h="179544">
                <a:tc>
                  <a:txBody>
                    <a:bodyPr/>
                    <a:lstStyle/>
                    <a:p>
                      <a:pPr algn="ctr" fontAlgn="b"/>
                      <a:r>
                        <a:rPr lang="en-US" sz="1000" b="1" i="0" u="none" strike="noStrike">
                          <a:solidFill>
                            <a:srgbClr val="ED7D31"/>
                          </a:solidFill>
                          <a:effectLst/>
                          <a:latin typeface="Calibri" panose="020F0502020204030204" pitchFamily="34" charset="0"/>
                        </a:rPr>
                        <a:t>8</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Y</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862174303"/>
                  </a:ext>
                </a:extLst>
              </a:tr>
              <a:tr h="179544">
                <a:tc>
                  <a:txBody>
                    <a:bodyPr/>
                    <a:lstStyle/>
                    <a:p>
                      <a:pPr algn="ctr" fontAlgn="b"/>
                      <a:r>
                        <a:rPr lang="en-US" sz="1000" b="1" i="0" u="none" strike="noStrike">
                          <a:solidFill>
                            <a:srgbClr val="ED7D31"/>
                          </a:solidFill>
                          <a:effectLst/>
                          <a:latin typeface="Calibri" panose="020F0502020204030204" pitchFamily="34" charset="0"/>
                        </a:rPr>
                        <a:t>9</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I</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Z</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E</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349235085"/>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156250250"/>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282540542"/>
                  </a:ext>
                </a:extLst>
              </a:tr>
              <a:tr h="179544">
                <a:tc>
                  <a:txBody>
                    <a:bodyPr/>
                    <a:lstStyle/>
                    <a:p>
                      <a:pPr algn="ctr" fontAlgn="b"/>
                      <a:r>
                        <a:rPr lang="en-US" sz="1000" b="1" i="0" u="none" strike="noStrike">
                          <a:solidFill>
                            <a:srgbClr val="ED7D31"/>
                          </a:solidFill>
                          <a:effectLst/>
                          <a:latin typeface="Calibri" panose="020F0502020204030204" pitchFamily="34" charset="0"/>
                        </a:rPr>
                        <a:t>A</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_</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326192525"/>
                  </a:ext>
                </a:extLst>
              </a:tr>
              <a:tr h="179544">
                <a:tc>
                  <a:txBody>
                    <a:bodyPr/>
                    <a:lstStyle/>
                    <a:p>
                      <a:pPr algn="ctr" fontAlgn="b"/>
                      <a:r>
                        <a:rPr lang="en-US" sz="1000" b="1" i="0" u="none" strike="noStrike">
                          <a:solidFill>
                            <a:srgbClr val="ED7D31"/>
                          </a:solidFill>
                          <a:effectLst/>
                          <a:latin typeface="Calibri" panose="020F0502020204030204" pitchFamily="34" charset="0"/>
                        </a:rPr>
                        <a:t>B</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c</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864108742"/>
                  </a:ext>
                </a:extLst>
              </a:tr>
              <a:tr h="179544">
                <a:tc>
                  <a:txBody>
                    <a:bodyPr/>
                    <a:lstStyle/>
                    <a:p>
                      <a:pPr algn="ctr" fontAlgn="b"/>
                      <a:r>
                        <a:rPr lang="en-US" sz="1000" b="1" i="0" u="none" strike="noStrike">
                          <a:solidFill>
                            <a:srgbClr val="ED7D31"/>
                          </a:solidFill>
                          <a:effectLst/>
                          <a:latin typeface="Calibri" panose="020F0502020204030204" pitchFamily="34" charset="0"/>
                        </a:rPr>
                        <a:t>D</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d</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724261790"/>
                  </a:ext>
                </a:extLst>
              </a:tr>
              <a:tr h="179544">
                <a:tc>
                  <a:txBody>
                    <a:bodyPr/>
                    <a:lstStyle/>
                    <a:p>
                      <a:pPr algn="ctr" fontAlgn="b"/>
                      <a:r>
                        <a:rPr lang="en-US" sz="1000" b="1" i="0" u="none" strike="noStrike">
                          <a:solidFill>
                            <a:srgbClr val="ED7D31"/>
                          </a:solidFill>
                          <a:effectLst/>
                          <a:latin typeface="Calibri" panose="020F0502020204030204" pitchFamily="34" charset="0"/>
                        </a:rPr>
                        <a:t>E</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e</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323272741"/>
                  </a:ext>
                </a:extLst>
              </a:tr>
              <a:tr h="179544">
                <a:tc>
                  <a:txBody>
                    <a:bodyPr/>
                    <a:lstStyle/>
                    <a:p>
                      <a:pPr algn="ctr" fontAlgn="b"/>
                      <a:r>
                        <a:rPr lang="en-US" sz="1000" b="1" i="0" u="none" strike="noStrike">
                          <a:solidFill>
                            <a:srgbClr val="ED7D31"/>
                          </a:solidFill>
                          <a:effectLst/>
                          <a:latin typeface="Calibri" panose="020F0502020204030204" pitchFamily="34" charset="0"/>
                        </a:rPr>
                        <a:t>F</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f</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D</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624667173"/>
                  </a:ext>
                </a:extLst>
              </a:tr>
              <a:tr h="179544">
                <a:tc>
                  <a:txBody>
                    <a:bodyPr/>
                    <a:lstStyle/>
                    <a:p>
                      <a:pPr algn="ctr" fontAlgn="b"/>
                      <a:r>
                        <a:rPr lang="en-US" sz="1000" b="1" i="0" u="none" strike="noStrike">
                          <a:solidFill>
                            <a:srgbClr val="ED7D31"/>
                          </a:solidFill>
                          <a:effectLst/>
                          <a:latin typeface="Calibri" panose="020F0502020204030204" pitchFamily="34" charset="0"/>
                        </a:rPr>
                        <a:t>G</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j</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19079353"/>
                  </a:ext>
                </a:extLst>
              </a:tr>
              <a:tr h="179544">
                <a:tc>
                  <a:txBody>
                    <a:bodyPr/>
                    <a:lstStyle/>
                    <a:p>
                      <a:pPr algn="ctr" fontAlgn="b"/>
                      <a:r>
                        <a:rPr lang="en-US" sz="1000" b="1" i="0" u="none" strike="noStrike">
                          <a:solidFill>
                            <a:srgbClr val="ED7D31"/>
                          </a:solidFill>
                          <a:effectLst/>
                          <a:latin typeface="Calibri" panose="020F0502020204030204" pitchFamily="34" charset="0"/>
                        </a:rPr>
                        <a:t>H</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I</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846502110"/>
                  </a:ext>
                </a:extLst>
              </a:tr>
              <a:tr h="179544">
                <a:tc>
                  <a:txBody>
                    <a:bodyPr/>
                    <a:lstStyle/>
                    <a:p>
                      <a:pPr algn="ctr" fontAlgn="b"/>
                      <a:r>
                        <a:rPr lang="en-US" sz="1000" b="1" i="0" u="none" strike="noStrike">
                          <a:solidFill>
                            <a:srgbClr val="ED7D31"/>
                          </a:solidFill>
                          <a:effectLst/>
                          <a:latin typeface="Calibri" panose="020F0502020204030204" pitchFamily="34" charset="0"/>
                        </a:rPr>
                        <a:t>I</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496215343"/>
                  </a:ext>
                </a:extLst>
              </a:tr>
              <a:tr h="179544">
                <a:tc>
                  <a:txBody>
                    <a:bodyPr/>
                    <a:lstStyle/>
                    <a:p>
                      <a:pPr algn="ctr" fontAlgn="b"/>
                      <a:r>
                        <a:rPr lang="en-US" sz="1000" b="1" i="0" u="none" strike="noStrike">
                          <a:solidFill>
                            <a:srgbClr val="ED7D31"/>
                          </a:solidFill>
                          <a:effectLst/>
                          <a:latin typeface="Calibri" panose="020F0502020204030204" pitchFamily="34" charset="0"/>
                        </a:rPr>
                        <a:t>J</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p</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414287313"/>
                  </a:ext>
                </a:extLst>
              </a:tr>
              <a:tr h="179544">
                <a:tc>
                  <a:txBody>
                    <a:bodyPr/>
                    <a:lstStyle/>
                    <a:p>
                      <a:pPr algn="ctr" fontAlgn="b"/>
                      <a:r>
                        <a:rPr lang="en-US" sz="1000" b="1" i="0" u="none" strike="noStrike">
                          <a:solidFill>
                            <a:srgbClr val="ED7D31"/>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q</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93606946"/>
                  </a:ext>
                </a:extLst>
              </a:tr>
              <a:tr h="179544">
                <a:tc>
                  <a:txBody>
                    <a:bodyPr/>
                    <a:lstStyle/>
                    <a:p>
                      <a:pPr algn="ctr" fontAlgn="b"/>
                      <a:r>
                        <a:rPr lang="en-US" sz="1000" b="1" i="0" u="none" strike="noStrike">
                          <a:solidFill>
                            <a:srgbClr val="ED7D31"/>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r</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656918858"/>
                  </a:ext>
                </a:extLst>
              </a:tr>
              <a:tr h="179544">
                <a:tc>
                  <a:txBody>
                    <a:bodyPr/>
                    <a:lstStyle/>
                    <a:p>
                      <a:pPr algn="ctr" fontAlgn="b"/>
                      <a:r>
                        <a:rPr lang="en-US" sz="1000" b="1" i="0" u="none" strike="noStrike">
                          <a:solidFill>
                            <a:srgbClr val="ED7D31"/>
                          </a:solidFill>
                          <a:effectLst/>
                          <a:latin typeface="Calibri" panose="020F0502020204030204" pitchFamily="34" charset="0"/>
                        </a:rPr>
                        <a:t>M</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284247008"/>
                  </a:ext>
                </a:extLst>
              </a:tr>
              <a:tr h="179544">
                <a:tc>
                  <a:txBody>
                    <a:bodyPr/>
                    <a:lstStyle/>
                    <a:p>
                      <a:pPr algn="ctr" fontAlgn="b"/>
                      <a:r>
                        <a:rPr lang="en-US" sz="1000" b="1" i="0" u="none" strike="noStrike">
                          <a:solidFill>
                            <a:srgbClr val="ED7D31"/>
                          </a:solidFill>
                          <a:effectLst/>
                          <a:latin typeface="Calibri" panose="020F0502020204030204" pitchFamily="34" charset="0"/>
                        </a:rPr>
                        <a:t>N</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z</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646433921"/>
                  </a:ext>
                </a:extLst>
              </a:tr>
            </a:tbl>
          </a:graphicData>
        </a:graphic>
      </p:graphicFrame>
      <p:sp>
        <p:nvSpPr>
          <p:cNvPr id="21" name="Arrow: Right 20"/>
          <p:cNvSpPr/>
          <p:nvPr/>
        </p:nvSpPr>
        <p:spPr>
          <a:xfrm>
            <a:off x="6401014" y="3336910"/>
            <a:ext cx="1213422" cy="866730"/>
          </a:xfrm>
          <a:prstGeom prst="rightArrow">
            <a:avLst/>
          </a:prstGeom>
          <a:scene3d>
            <a:camera prst="orthographicFront"/>
            <a:lightRig rig="threePt" dir="t"/>
          </a:scene3d>
          <a:sp3d>
            <a:bevelT/>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graphicFrame>
        <p:nvGraphicFramePr>
          <p:cNvPr id="7" name="Table 6"/>
          <p:cNvGraphicFramePr>
            <a:graphicFrameLocks noGrp="1"/>
          </p:cNvGraphicFramePr>
          <p:nvPr>
            <p:extLst>
              <p:ext uri="{D42A27DB-BD31-4B8C-83A1-F6EECF244321}">
                <p14:modId xmlns:p14="http://schemas.microsoft.com/office/powerpoint/2010/main" val="3097017915"/>
              </p:ext>
            </p:extLst>
          </p:nvPr>
        </p:nvGraphicFramePr>
        <p:xfrm>
          <a:off x="8026346" y="1795881"/>
          <a:ext cx="2732411" cy="4699536"/>
        </p:xfrm>
        <a:graphic>
          <a:graphicData uri="http://schemas.openxmlformats.org/drawingml/2006/table">
            <a:tbl>
              <a:tblPr/>
              <a:tblGrid>
                <a:gridCol w="164887">
                  <a:extLst>
                    <a:ext uri="{9D8B030D-6E8A-4147-A177-3AD203B41FA5}">
                      <a16:colId xmlns:a16="http://schemas.microsoft.com/office/drawing/2014/main" val="2101915628"/>
                    </a:ext>
                  </a:extLst>
                </a:gridCol>
                <a:gridCol w="164887">
                  <a:extLst>
                    <a:ext uri="{9D8B030D-6E8A-4147-A177-3AD203B41FA5}">
                      <a16:colId xmlns:a16="http://schemas.microsoft.com/office/drawing/2014/main" val="3706222573"/>
                    </a:ext>
                  </a:extLst>
                </a:gridCol>
                <a:gridCol w="164887">
                  <a:extLst>
                    <a:ext uri="{9D8B030D-6E8A-4147-A177-3AD203B41FA5}">
                      <a16:colId xmlns:a16="http://schemas.microsoft.com/office/drawing/2014/main" val="3933716240"/>
                    </a:ext>
                  </a:extLst>
                </a:gridCol>
                <a:gridCol w="164887">
                  <a:extLst>
                    <a:ext uri="{9D8B030D-6E8A-4147-A177-3AD203B41FA5}">
                      <a16:colId xmlns:a16="http://schemas.microsoft.com/office/drawing/2014/main" val="4236828759"/>
                    </a:ext>
                  </a:extLst>
                </a:gridCol>
                <a:gridCol w="164887">
                  <a:extLst>
                    <a:ext uri="{9D8B030D-6E8A-4147-A177-3AD203B41FA5}">
                      <a16:colId xmlns:a16="http://schemas.microsoft.com/office/drawing/2014/main" val="3281306375"/>
                    </a:ext>
                  </a:extLst>
                </a:gridCol>
                <a:gridCol w="164887">
                  <a:extLst>
                    <a:ext uri="{9D8B030D-6E8A-4147-A177-3AD203B41FA5}">
                      <a16:colId xmlns:a16="http://schemas.microsoft.com/office/drawing/2014/main" val="2639904046"/>
                    </a:ext>
                  </a:extLst>
                </a:gridCol>
                <a:gridCol w="164887">
                  <a:extLst>
                    <a:ext uri="{9D8B030D-6E8A-4147-A177-3AD203B41FA5}">
                      <a16:colId xmlns:a16="http://schemas.microsoft.com/office/drawing/2014/main" val="1432419789"/>
                    </a:ext>
                  </a:extLst>
                </a:gridCol>
                <a:gridCol w="164887">
                  <a:extLst>
                    <a:ext uri="{9D8B030D-6E8A-4147-A177-3AD203B41FA5}">
                      <a16:colId xmlns:a16="http://schemas.microsoft.com/office/drawing/2014/main" val="1567733254"/>
                    </a:ext>
                  </a:extLst>
                </a:gridCol>
                <a:gridCol w="141331">
                  <a:extLst>
                    <a:ext uri="{9D8B030D-6E8A-4147-A177-3AD203B41FA5}">
                      <a16:colId xmlns:a16="http://schemas.microsoft.com/office/drawing/2014/main" val="616285743"/>
                    </a:ext>
                  </a:extLst>
                </a:gridCol>
                <a:gridCol w="164887">
                  <a:extLst>
                    <a:ext uri="{9D8B030D-6E8A-4147-A177-3AD203B41FA5}">
                      <a16:colId xmlns:a16="http://schemas.microsoft.com/office/drawing/2014/main" val="4131605847"/>
                    </a:ext>
                  </a:extLst>
                </a:gridCol>
                <a:gridCol w="141331">
                  <a:extLst>
                    <a:ext uri="{9D8B030D-6E8A-4147-A177-3AD203B41FA5}">
                      <a16:colId xmlns:a16="http://schemas.microsoft.com/office/drawing/2014/main" val="2588650"/>
                    </a:ext>
                  </a:extLst>
                </a:gridCol>
                <a:gridCol w="164887">
                  <a:extLst>
                    <a:ext uri="{9D8B030D-6E8A-4147-A177-3AD203B41FA5}">
                      <a16:colId xmlns:a16="http://schemas.microsoft.com/office/drawing/2014/main" val="2455259729"/>
                    </a:ext>
                  </a:extLst>
                </a:gridCol>
                <a:gridCol w="164887">
                  <a:extLst>
                    <a:ext uri="{9D8B030D-6E8A-4147-A177-3AD203B41FA5}">
                      <a16:colId xmlns:a16="http://schemas.microsoft.com/office/drawing/2014/main" val="2702516730"/>
                    </a:ext>
                  </a:extLst>
                </a:gridCol>
                <a:gridCol w="164887">
                  <a:extLst>
                    <a:ext uri="{9D8B030D-6E8A-4147-A177-3AD203B41FA5}">
                      <a16:colId xmlns:a16="http://schemas.microsoft.com/office/drawing/2014/main" val="250163449"/>
                    </a:ext>
                  </a:extLst>
                </a:gridCol>
                <a:gridCol w="141331">
                  <a:extLst>
                    <a:ext uri="{9D8B030D-6E8A-4147-A177-3AD203B41FA5}">
                      <a16:colId xmlns:a16="http://schemas.microsoft.com/office/drawing/2014/main" val="3989326615"/>
                    </a:ext>
                  </a:extLst>
                </a:gridCol>
                <a:gridCol w="164887">
                  <a:extLst>
                    <a:ext uri="{9D8B030D-6E8A-4147-A177-3AD203B41FA5}">
                      <a16:colId xmlns:a16="http://schemas.microsoft.com/office/drawing/2014/main" val="1162273294"/>
                    </a:ext>
                  </a:extLst>
                </a:gridCol>
                <a:gridCol w="164887">
                  <a:extLst>
                    <a:ext uri="{9D8B030D-6E8A-4147-A177-3AD203B41FA5}">
                      <a16:colId xmlns:a16="http://schemas.microsoft.com/office/drawing/2014/main" val="3546715129"/>
                    </a:ext>
                  </a:extLst>
                </a:gridCol>
              </a:tblGrid>
              <a:tr h="195814">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1946138984"/>
                  </a:ext>
                </a:extLst>
              </a:tr>
              <a:tr h="195814">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769611949"/>
                  </a:ext>
                </a:extLst>
              </a:tr>
              <a:tr h="195814">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850048098"/>
                  </a:ext>
                </a:extLst>
              </a:tr>
              <a:tr h="195814">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3326668537"/>
                  </a:ext>
                </a:extLst>
              </a:tr>
              <a:tr h="195814">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extLst>
                  <a:ext uri="{0D108BD9-81ED-4DB2-BD59-A6C34878D82A}">
                    <a16:rowId xmlns:a16="http://schemas.microsoft.com/office/drawing/2014/main" val="124876678"/>
                  </a:ext>
                </a:extLst>
              </a:tr>
              <a:tr h="195814">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18041597"/>
                  </a:ext>
                </a:extLst>
              </a:tr>
              <a:tr h="195814">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2006457631"/>
                  </a:ext>
                </a:extLst>
              </a:tr>
              <a:tr h="195814">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3731691518"/>
                  </a:ext>
                </a:extLst>
              </a:tr>
              <a:tr h="195814">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531430291"/>
                  </a:ext>
                </a:extLst>
              </a:tr>
              <a:tr h="195814">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extLst>
                  <a:ext uri="{0D108BD9-81ED-4DB2-BD59-A6C34878D82A}">
                    <a16:rowId xmlns:a16="http://schemas.microsoft.com/office/drawing/2014/main" val="3188592607"/>
                  </a:ext>
                </a:extLst>
              </a:tr>
              <a:tr h="195814">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extLst>
                  <a:ext uri="{0D108BD9-81ED-4DB2-BD59-A6C34878D82A}">
                    <a16:rowId xmlns:a16="http://schemas.microsoft.com/office/drawing/2014/main" val="889595804"/>
                  </a:ext>
                </a:extLst>
              </a:tr>
              <a:tr h="195814">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extLst>
                  <a:ext uri="{0D108BD9-81ED-4DB2-BD59-A6C34878D82A}">
                    <a16:rowId xmlns:a16="http://schemas.microsoft.com/office/drawing/2014/main" val="1570517172"/>
                  </a:ext>
                </a:extLst>
              </a:tr>
              <a:tr h="195814">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extLst>
                  <a:ext uri="{0D108BD9-81ED-4DB2-BD59-A6C34878D82A}">
                    <a16:rowId xmlns:a16="http://schemas.microsoft.com/office/drawing/2014/main" val="1060725737"/>
                  </a:ext>
                </a:extLst>
              </a:tr>
              <a:tr h="195814">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2187266661"/>
                  </a:ext>
                </a:extLst>
              </a:tr>
              <a:tr h="195814">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3423658190"/>
                  </a:ext>
                </a:extLst>
              </a:tr>
              <a:tr h="195814">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extLst>
                  <a:ext uri="{0D108BD9-81ED-4DB2-BD59-A6C34878D82A}">
                    <a16:rowId xmlns:a16="http://schemas.microsoft.com/office/drawing/2014/main" val="301325803"/>
                  </a:ext>
                </a:extLst>
              </a:tr>
              <a:tr h="195814">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extLst>
                  <a:ext uri="{0D108BD9-81ED-4DB2-BD59-A6C34878D82A}">
                    <a16:rowId xmlns:a16="http://schemas.microsoft.com/office/drawing/2014/main" val="733696220"/>
                  </a:ext>
                </a:extLst>
              </a:tr>
              <a:tr h="195814">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68323351"/>
                  </a:ext>
                </a:extLst>
              </a:tr>
              <a:tr h="195814">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extLst>
                  <a:ext uri="{0D108BD9-81ED-4DB2-BD59-A6C34878D82A}">
                    <a16:rowId xmlns:a16="http://schemas.microsoft.com/office/drawing/2014/main" val="393544650"/>
                  </a:ext>
                </a:extLst>
              </a:tr>
              <a:tr h="195814">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extLst>
                  <a:ext uri="{0D108BD9-81ED-4DB2-BD59-A6C34878D82A}">
                    <a16:rowId xmlns:a16="http://schemas.microsoft.com/office/drawing/2014/main" val="318453918"/>
                  </a:ext>
                </a:extLst>
              </a:tr>
              <a:tr h="195814">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extLst>
                  <a:ext uri="{0D108BD9-81ED-4DB2-BD59-A6C34878D82A}">
                    <a16:rowId xmlns:a16="http://schemas.microsoft.com/office/drawing/2014/main" val="1593192949"/>
                  </a:ext>
                </a:extLst>
              </a:tr>
              <a:tr h="195814">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extLst>
                  <a:ext uri="{0D108BD9-81ED-4DB2-BD59-A6C34878D82A}">
                    <a16:rowId xmlns:a16="http://schemas.microsoft.com/office/drawing/2014/main" val="1064792789"/>
                  </a:ext>
                </a:extLst>
              </a:tr>
              <a:tr h="195814">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extLst>
                  <a:ext uri="{0D108BD9-81ED-4DB2-BD59-A6C34878D82A}">
                    <a16:rowId xmlns:a16="http://schemas.microsoft.com/office/drawing/2014/main" val="4184183750"/>
                  </a:ext>
                </a:extLst>
              </a:tr>
              <a:tr h="195814">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dirty="0">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1192366406"/>
                  </a:ext>
                </a:extLst>
              </a:tr>
            </a:tbl>
          </a:graphicData>
        </a:graphic>
      </p:graphicFrame>
      <p:sp>
        <p:nvSpPr>
          <p:cNvPr id="11" name="Rectangle 10"/>
          <p:cNvSpPr/>
          <p:nvPr/>
        </p:nvSpPr>
        <p:spPr>
          <a:xfrm>
            <a:off x="8355702" y="2344123"/>
            <a:ext cx="1802372" cy="26001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032867" y="4866688"/>
            <a:ext cx="570582" cy="190681"/>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1414570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0-#ppt_w/2"/>
                                          </p:val>
                                        </p:tav>
                                        <p:tav tm="100000">
                                          <p:val>
                                            <p:strVal val="#ppt_x"/>
                                          </p:val>
                                        </p:tav>
                                      </p:tavLst>
                                    </p:anim>
                                    <p:anim calcmode="lin" valueType="num">
                                      <p:cBhvr additive="base">
                                        <p:cTn id="13"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1" grpId="0" animBg="1"/>
      <p:bldP spid="12"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332781767"/>
              </p:ext>
            </p:extLst>
          </p:nvPr>
        </p:nvGraphicFramePr>
        <p:xfrm>
          <a:off x="3256690" y="1825621"/>
          <a:ext cx="2732414" cy="4666752"/>
        </p:xfrm>
        <a:graphic>
          <a:graphicData uri="http://schemas.openxmlformats.org/drawingml/2006/table">
            <a:tbl>
              <a:tblPr/>
              <a:tblGrid>
                <a:gridCol w="169598">
                  <a:extLst>
                    <a:ext uri="{9D8B030D-6E8A-4147-A177-3AD203B41FA5}">
                      <a16:colId xmlns:a16="http://schemas.microsoft.com/office/drawing/2014/main" val="3057744376"/>
                    </a:ext>
                  </a:extLst>
                </a:gridCol>
                <a:gridCol w="160176">
                  <a:extLst>
                    <a:ext uri="{9D8B030D-6E8A-4147-A177-3AD203B41FA5}">
                      <a16:colId xmlns:a16="http://schemas.microsoft.com/office/drawing/2014/main" val="273640299"/>
                    </a:ext>
                  </a:extLst>
                </a:gridCol>
                <a:gridCol w="160176">
                  <a:extLst>
                    <a:ext uri="{9D8B030D-6E8A-4147-A177-3AD203B41FA5}">
                      <a16:colId xmlns:a16="http://schemas.microsoft.com/office/drawing/2014/main" val="1436855539"/>
                    </a:ext>
                  </a:extLst>
                </a:gridCol>
                <a:gridCol w="160176">
                  <a:extLst>
                    <a:ext uri="{9D8B030D-6E8A-4147-A177-3AD203B41FA5}">
                      <a16:colId xmlns:a16="http://schemas.microsoft.com/office/drawing/2014/main" val="2003518994"/>
                    </a:ext>
                  </a:extLst>
                </a:gridCol>
                <a:gridCol w="169598">
                  <a:extLst>
                    <a:ext uri="{9D8B030D-6E8A-4147-A177-3AD203B41FA5}">
                      <a16:colId xmlns:a16="http://schemas.microsoft.com/office/drawing/2014/main" val="3560866034"/>
                    </a:ext>
                  </a:extLst>
                </a:gridCol>
                <a:gridCol w="169598">
                  <a:extLst>
                    <a:ext uri="{9D8B030D-6E8A-4147-A177-3AD203B41FA5}">
                      <a16:colId xmlns:a16="http://schemas.microsoft.com/office/drawing/2014/main" val="823515601"/>
                    </a:ext>
                  </a:extLst>
                </a:gridCol>
                <a:gridCol w="160176">
                  <a:extLst>
                    <a:ext uri="{9D8B030D-6E8A-4147-A177-3AD203B41FA5}">
                      <a16:colId xmlns:a16="http://schemas.microsoft.com/office/drawing/2014/main" val="65511721"/>
                    </a:ext>
                  </a:extLst>
                </a:gridCol>
                <a:gridCol w="169598">
                  <a:extLst>
                    <a:ext uri="{9D8B030D-6E8A-4147-A177-3AD203B41FA5}">
                      <a16:colId xmlns:a16="http://schemas.microsoft.com/office/drawing/2014/main" val="3143833013"/>
                    </a:ext>
                  </a:extLst>
                </a:gridCol>
                <a:gridCol w="141332">
                  <a:extLst>
                    <a:ext uri="{9D8B030D-6E8A-4147-A177-3AD203B41FA5}">
                      <a16:colId xmlns:a16="http://schemas.microsoft.com/office/drawing/2014/main" val="2994513912"/>
                    </a:ext>
                  </a:extLst>
                </a:gridCol>
                <a:gridCol w="169598">
                  <a:extLst>
                    <a:ext uri="{9D8B030D-6E8A-4147-A177-3AD203B41FA5}">
                      <a16:colId xmlns:a16="http://schemas.microsoft.com/office/drawing/2014/main" val="3853977297"/>
                    </a:ext>
                  </a:extLst>
                </a:gridCol>
                <a:gridCol w="131910">
                  <a:extLst>
                    <a:ext uri="{9D8B030D-6E8A-4147-A177-3AD203B41FA5}">
                      <a16:colId xmlns:a16="http://schemas.microsoft.com/office/drawing/2014/main" val="2360852904"/>
                    </a:ext>
                  </a:extLst>
                </a:gridCol>
                <a:gridCol w="160176">
                  <a:extLst>
                    <a:ext uri="{9D8B030D-6E8A-4147-A177-3AD203B41FA5}">
                      <a16:colId xmlns:a16="http://schemas.microsoft.com/office/drawing/2014/main" val="1236565105"/>
                    </a:ext>
                  </a:extLst>
                </a:gridCol>
                <a:gridCol w="160176">
                  <a:extLst>
                    <a:ext uri="{9D8B030D-6E8A-4147-A177-3AD203B41FA5}">
                      <a16:colId xmlns:a16="http://schemas.microsoft.com/office/drawing/2014/main" val="2585484250"/>
                    </a:ext>
                  </a:extLst>
                </a:gridCol>
                <a:gridCol w="169598">
                  <a:extLst>
                    <a:ext uri="{9D8B030D-6E8A-4147-A177-3AD203B41FA5}">
                      <a16:colId xmlns:a16="http://schemas.microsoft.com/office/drawing/2014/main" val="895047422"/>
                    </a:ext>
                  </a:extLst>
                </a:gridCol>
                <a:gridCol w="141332">
                  <a:extLst>
                    <a:ext uri="{9D8B030D-6E8A-4147-A177-3AD203B41FA5}">
                      <a16:colId xmlns:a16="http://schemas.microsoft.com/office/drawing/2014/main" val="4174858936"/>
                    </a:ext>
                  </a:extLst>
                </a:gridCol>
                <a:gridCol w="169598">
                  <a:extLst>
                    <a:ext uri="{9D8B030D-6E8A-4147-A177-3AD203B41FA5}">
                      <a16:colId xmlns:a16="http://schemas.microsoft.com/office/drawing/2014/main" val="1363420742"/>
                    </a:ext>
                  </a:extLst>
                </a:gridCol>
                <a:gridCol w="169598">
                  <a:extLst>
                    <a:ext uri="{9D8B030D-6E8A-4147-A177-3AD203B41FA5}">
                      <a16:colId xmlns:a16="http://schemas.microsoft.com/office/drawing/2014/main" val="2252158251"/>
                    </a:ext>
                  </a:extLst>
                </a:gridCol>
              </a:tblGrid>
              <a:tr h="194448">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666387255"/>
                  </a:ext>
                </a:extLst>
              </a:tr>
              <a:tr h="194448">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1060691737"/>
                  </a:ext>
                </a:extLst>
              </a:tr>
              <a:tr h="194448">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3713454193"/>
                  </a:ext>
                </a:extLst>
              </a:tr>
              <a:tr h="194448">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938544899"/>
                  </a:ext>
                </a:extLst>
              </a:tr>
              <a:tr h="194448">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extLst>
                  <a:ext uri="{0D108BD9-81ED-4DB2-BD59-A6C34878D82A}">
                    <a16:rowId xmlns:a16="http://schemas.microsoft.com/office/drawing/2014/main" val="2844322645"/>
                  </a:ext>
                </a:extLst>
              </a:tr>
              <a:tr h="194448">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1534591428"/>
                  </a:ext>
                </a:extLst>
              </a:tr>
              <a:tr h="194448">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2637680443"/>
                  </a:ext>
                </a:extLst>
              </a:tr>
              <a:tr h="194448">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1945289365"/>
                  </a:ext>
                </a:extLst>
              </a:tr>
              <a:tr h="194448">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1437253627"/>
                  </a:ext>
                </a:extLst>
              </a:tr>
              <a:tr h="194448">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extLst>
                  <a:ext uri="{0D108BD9-81ED-4DB2-BD59-A6C34878D82A}">
                    <a16:rowId xmlns:a16="http://schemas.microsoft.com/office/drawing/2014/main" val="3929658803"/>
                  </a:ext>
                </a:extLst>
              </a:tr>
              <a:tr h="194448">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extLst>
                  <a:ext uri="{0D108BD9-81ED-4DB2-BD59-A6C34878D82A}">
                    <a16:rowId xmlns:a16="http://schemas.microsoft.com/office/drawing/2014/main" val="16817039"/>
                  </a:ext>
                </a:extLst>
              </a:tr>
              <a:tr h="194448">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extLst>
                  <a:ext uri="{0D108BD9-81ED-4DB2-BD59-A6C34878D82A}">
                    <a16:rowId xmlns:a16="http://schemas.microsoft.com/office/drawing/2014/main" val="2254032167"/>
                  </a:ext>
                </a:extLst>
              </a:tr>
              <a:tr h="194448">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extLst>
                  <a:ext uri="{0D108BD9-81ED-4DB2-BD59-A6C34878D82A}">
                    <a16:rowId xmlns:a16="http://schemas.microsoft.com/office/drawing/2014/main" val="174193167"/>
                  </a:ext>
                </a:extLst>
              </a:tr>
              <a:tr h="194448">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3750625383"/>
                  </a:ext>
                </a:extLst>
              </a:tr>
              <a:tr h="194448">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1046915966"/>
                  </a:ext>
                </a:extLst>
              </a:tr>
              <a:tr h="194448">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extLst>
                  <a:ext uri="{0D108BD9-81ED-4DB2-BD59-A6C34878D82A}">
                    <a16:rowId xmlns:a16="http://schemas.microsoft.com/office/drawing/2014/main" val="3573965544"/>
                  </a:ext>
                </a:extLst>
              </a:tr>
              <a:tr h="194448">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extLst>
                  <a:ext uri="{0D108BD9-81ED-4DB2-BD59-A6C34878D82A}">
                    <a16:rowId xmlns:a16="http://schemas.microsoft.com/office/drawing/2014/main" val="1214011162"/>
                  </a:ext>
                </a:extLst>
              </a:tr>
              <a:tr h="194448">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3954198592"/>
                  </a:ext>
                </a:extLst>
              </a:tr>
              <a:tr h="194448">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extLst>
                  <a:ext uri="{0D108BD9-81ED-4DB2-BD59-A6C34878D82A}">
                    <a16:rowId xmlns:a16="http://schemas.microsoft.com/office/drawing/2014/main" val="3013025278"/>
                  </a:ext>
                </a:extLst>
              </a:tr>
              <a:tr h="194448">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extLst>
                  <a:ext uri="{0D108BD9-81ED-4DB2-BD59-A6C34878D82A}">
                    <a16:rowId xmlns:a16="http://schemas.microsoft.com/office/drawing/2014/main" val="184409137"/>
                  </a:ext>
                </a:extLst>
              </a:tr>
              <a:tr h="194448">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extLst>
                  <a:ext uri="{0D108BD9-81ED-4DB2-BD59-A6C34878D82A}">
                    <a16:rowId xmlns:a16="http://schemas.microsoft.com/office/drawing/2014/main" val="731773659"/>
                  </a:ext>
                </a:extLst>
              </a:tr>
              <a:tr h="194448">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extLst>
                  <a:ext uri="{0D108BD9-81ED-4DB2-BD59-A6C34878D82A}">
                    <a16:rowId xmlns:a16="http://schemas.microsoft.com/office/drawing/2014/main" val="3288702936"/>
                  </a:ext>
                </a:extLst>
              </a:tr>
              <a:tr h="194448">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extLst>
                  <a:ext uri="{0D108BD9-81ED-4DB2-BD59-A6C34878D82A}">
                    <a16:rowId xmlns:a16="http://schemas.microsoft.com/office/drawing/2014/main" val="3313227570"/>
                  </a:ext>
                </a:extLst>
              </a:tr>
              <a:tr h="194448">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dirty="0">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336000249"/>
                  </a:ext>
                </a:extLst>
              </a:tr>
            </a:tbl>
          </a:graphicData>
        </a:graphic>
      </p:graphicFrame>
      <p:sp>
        <p:nvSpPr>
          <p:cNvPr id="2" name="Title 1"/>
          <p:cNvSpPr>
            <a:spLocks noGrp="1"/>
          </p:cNvSpPr>
          <p:nvPr>
            <p:ph type="title"/>
          </p:nvPr>
        </p:nvSpPr>
        <p:spPr/>
        <p:txBody>
          <a:bodyPr/>
          <a:lstStyle/>
          <a:p>
            <a:pPr algn="r"/>
            <a:r>
              <a:rPr lang="en-US" b="1" dirty="0">
                <a:solidFill>
                  <a:srgbClr val="92D050"/>
                </a:solidFill>
                <a:latin typeface="+mn-lt"/>
              </a:rPr>
              <a:t>Zodiac Killer – Solution of Z408 Cipher</a:t>
            </a:r>
            <a:endParaRPr lang="en-US" dirty="0">
              <a:latin typeface="+mn-lt"/>
            </a:endParaRPr>
          </a:p>
        </p:txBody>
      </p:sp>
      <p:graphicFrame>
        <p:nvGraphicFramePr>
          <p:cNvPr id="20" name="Table 19"/>
          <p:cNvGraphicFramePr>
            <a:graphicFrameLocks noGrp="1"/>
          </p:cNvGraphicFramePr>
          <p:nvPr>
            <p:extLst>
              <p:ext uri="{D42A27DB-BD31-4B8C-83A1-F6EECF244321}">
                <p14:modId xmlns:p14="http://schemas.microsoft.com/office/powerpoint/2010/main" val="343516513"/>
              </p:ext>
            </p:extLst>
          </p:nvPr>
        </p:nvGraphicFramePr>
        <p:xfrm>
          <a:off x="382821" y="1418234"/>
          <a:ext cx="1220628" cy="5074141"/>
        </p:xfrm>
        <a:graphic>
          <a:graphicData uri="http://schemas.openxmlformats.org/drawingml/2006/table">
            <a:tbl>
              <a:tblPr/>
              <a:tblGrid>
                <a:gridCol w="305157">
                  <a:extLst>
                    <a:ext uri="{9D8B030D-6E8A-4147-A177-3AD203B41FA5}">
                      <a16:colId xmlns:a16="http://schemas.microsoft.com/office/drawing/2014/main" val="1689225068"/>
                    </a:ext>
                  </a:extLst>
                </a:gridCol>
                <a:gridCol w="305157">
                  <a:extLst>
                    <a:ext uri="{9D8B030D-6E8A-4147-A177-3AD203B41FA5}">
                      <a16:colId xmlns:a16="http://schemas.microsoft.com/office/drawing/2014/main" val="2169906630"/>
                    </a:ext>
                  </a:extLst>
                </a:gridCol>
                <a:gridCol w="305157">
                  <a:extLst>
                    <a:ext uri="{9D8B030D-6E8A-4147-A177-3AD203B41FA5}">
                      <a16:colId xmlns:a16="http://schemas.microsoft.com/office/drawing/2014/main" val="2848636935"/>
                    </a:ext>
                  </a:extLst>
                </a:gridCol>
                <a:gridCol w="305157">
                  <a:extLst>
                    <a:ext uri="{9D8B030D-6E8A-4147-A177-3AD203B41FA5}">
                      <a16:colId xmlns:a16="http://schemas.microsoft.com/office/drawing/2014/main" val="604642153"/>
                    </a:ext>
                  </a:extLst>
                </a:gridCol>
              </a:tblGrid>
              <a:tr h="226453">
                <a:tc gridSpan="4">
                  <a:txBody>
                    <a:bodyPr/>
                    <a:lstStyle/>
                    <a:p>
                      <a:pPr algn="ctr" fontAlgn="b"/>
                      <a:r>
                        <a:rPr lang="en-US" sz="1400" b="1" i="0" u="none" strike="noStrike" dirty="0">
                          <a:solidFill>
                            <a:srgbClr val="92D050"/>
                          </a:solidFill>
                          <a:effectLst/>
                          <a:latin typeface="Calibri" panose="020F0502020204030204" pitchFamily="34" charset="0"/>
                        </a:rPr>
                        <a:t>Decryption Key</a:t>
                      </a:r>
                    </a:p>
                  </a:txBody>
                  <a:tcPr marL="3262" marR="3262" marT="3262"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88726325"/>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dirty="0">
                          <a:solidFill>
                            <a:srgbClr val="ED7D31"/>
                          </a:solidFill>
                          <a:effectLst/>
                          <a:latin typeface="Calibri" panose="020F0502020204030204" pitchFamily="34" charset="0"/>
                        </a:rPr>
                        <a:t>O</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N</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724203839"/>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ED7D31"/>
                          </a:solidFill>
                          <a:effectLst/>
                          <a:latin typeface="Calibri" panose="020F0502020204030204" pitchFamily="34" charset="0"/>
                        </a:rPr>
                        <a:t>P</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I</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079943200"/>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Q</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44770191"/>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R</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G</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809358849"/>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S</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617475976"/>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019138562"/>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U</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I</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195898354"/>
                  </a:ext>
                </a:extLst>
              </a:tr>
              <a:tr h="179544">
                <a:tc>
                  <a:txBody>
                    <a:bodyPr/>
                    <a:lstStyle/>
                    <a:p>
                      <a:pPr algn="ctr" fontAlgn="b"/>
                      <a:r>
                        <a:rPr lang="en-US" sz="1000" b="1" i="0" u="none" strike="noStrike">
                          <a:solidFill>
                            <a:srgbClr val="ED7D31"/>
                          </a:solidFill>
                          <a:effectLst/>
                          <a:latin typeface="Calibri" panose="020F0502020204030204" pitchFamily="34" charset="0"/>
                        </a:rPr>
                        <a:t>5</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V</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796121200"/>
                  </a:ext>
                </a:extLst>
              </a:tr>
              <a:tr h="179544">
                <a:tc>
                  <a:txBody>
                    <a:bodyPr/>
                    <a:lstStyle/>
                    <a:p>
                      <a:pPr algn="ctr" fontAlgn="b"/>
                      <a:r>
                        <a:rPr lang="en-US" sz="1000" b="1" i="0" u="none" strike="noStrike">
                          <a:solidFill>
                            <a:srgbClr val="ED7D31"/>
                          </a:solidFill>
                          <a:effectLst/>
                          <a:latin typeface="Calibri" panose="020F0502020204030204" pitchFamily="34" charset="0"/>
                        </a:rPr>
                        <a:t>6</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W</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165592605"/>
                  </a:ext>
                </a:extLst>
              </a:tr>
              <a:tr h="179544">
                <a:tc>
                  <a:txBody>
                    <a:bodyPr/>
                    <a:lstStyle/>
                    <a:p>
                      <a:pPr algn="ctr" fontAlgn="b"/>
                      <a:r>
                        <a:rPr lang="en-US" sz="1000" b="1" i="0" u="none" strike="noStrike">
                          <a:solidFill>
                            <a:srgbClr val="ED7D31"/>
                          </a:solidFill>
                          <a:effectLst/>
                          <a:latin typeface="Calibri" panose="020F0502020204030204" pitchFamily="34" charset="0"/>
                        </a:rPr>
                        <a:t>7</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X</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713264168"/>
                  </a:ext>
                </a:extLst>
              </a:tr>
              <a:tr h="179544">
                <a:tc>
                  <a:txBody>
                    <a:bodyPr/>
                    <a:lstStyle/>
                    <a:p>
                      <a:pPr algn="ctr" fontAlgn="b"/>
                      <a:r>
                        <a:rPr lang="en-US" sz="1000" b="1" i="0" u="none" strike="noStrike">
                          <a:solidFill>
                            <a:srgbClr val="ED7D31"/>
                          </a:solidFill>
                          <a:effectLst/>
                          <a:latin typeface="Calibri" panose="020F0502020204030204" pitchFamily="34" charset="0"/>
                        </a:rPr>
                        <a:t>8</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Y</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862174303"/>
                  </a:ext>
                </a:extLst>
              </a:tr>
              <a:tr h="179544">
                <a:tc>
                  <a:txBody>
                    <a:bodyPr/>
                    <a:lstStyle/>
                    <a:p>
                      <a:pPr algn="ctr" fontAlgn="b"/>
                      <a:r>
                        <a:rPr lang="en-US" sz="1000" b="1" i="0" u="none" strike="noStrike">
                          <a:solidFill>
                            <a:srgbClr val="ED7D31"/>
                          </a:solidFill>
                          <a:effectLst/>
                          <a:latin typeface="Calibri" panose="020F0502020204030204" pitchFamily="34" charset="0"/>
                        </a:rPr>
                        <a:t>9</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I</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Z</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E</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349235085"/>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156250250"/>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282540542"/>
                  </a:ext>
                </a:extLst>
              </a:tr>
              <a:tr h="179544">
                <a:tc>
                  <a:txBody>
                    <a:bodyPr/>
                    <a:lstStyle/>
                    <a:p>
                      <a:pPr algn="ctr" fontAlgn="b"/>
                      <a:r>
                        <a:rPr lang="en-US" sz="1000" b="1" i="0" u="none" strike="noStrike">
                          <a:solidFill>
                            <a:srgbClr val="ED7D31"/>
                          </a:solidFill>
                          <a:effectLst/>
                          <a:latin typeface="Calibri" panose="020F0502020204030204" pitchFamily="34" charset="0"/>
                        </a:rPr>
                        <a:t>A</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W</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_</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326192525"/>
                  </a:ext>
                </a:extLst>
              </a:tr>
              <a:tr h="179544">
                <a:tc>
                  <a:txBody>
                    <a:bodyPr/>
                    <a:lstStyle/>
                    <a:p>
                      <a:pPr algn="ctr" fontAlgn="b"/>
                      <a:r>
                        <a:rPr lang="en-US" sz="1000" b="1" i="0" u="none" strike="noStrike">
                          <a:solidFill>
                            <a:srgbClr val="ED7D31"/>
                          </a:solidFill>
                          <a:effectLst/>
                          <a:latin typeface="Calibri" panose="020F0502020204030204" pitchFamily="34" charset="0"/>
                        </a:rPr>
                        <a:t>B</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c</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864108742"/>
                  </a:ext>
                </a:extLst>
              </a:tr>
              <a:tr h="179544">
                <a:tc>
                  <a:txBody>
                    <a:bodyPr/>
                    <a:lstStyle/>
                    <a:p>
                      <a:pPr algn="ctr" fontAlgn="b"/>
                      <a:r>
                        <a:rPr lang="en-US" sz="1000" b="1" i="0" u="none" strike="noStrike">
                          <a:solidFill>
                            <a:srgbClr val="ED7D31"/>
                          </a:solidFill>
                          <a:effectLst/>
                          <a:latin typeface="Calibri" panose="020F0502020204030204" pitchFamily="34" charset="0"/>
                        </a:rPr>
                        <a:t>D</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d</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724261790"/>
                  </a:ext>
                </a:extLst>
              </a:tr>
              <a:tr h="179544">
                <a:tc>
                  <a:txBody>
                    <a:bodyPr/>
                    <a:lstStyle/>
                    <a:p>
                      <a:pPr algn="ctr" fontAlgn="b"/>
                      <a:r>
                        <a:rPr lang="en-US" sz="1000" b="1" i="0" u="none" strike="noStrike">
                          <a:solidFill>
                            <a:srgbClr val="ED7D31"/>
                          </a:solidFill>
                          <a:effectLst/>
                          <a:latin typeface="Calibri" panose="020F0502020204030204" pitchFamily="34" charset="0"/>
                        </a:rPr>
                        <a:t>E</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e</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323272741"/>
                  </a:ext>
                </a:extLst>
              </a:tr>
              <a:tr h="179544">
                <a:tc>
                  <a:txBody>
                    <a:bodyPr/>
                    <a:lstStyle/>
                    <a:p>
                      <a:pPr algn="ctr" fontAlgn="b"/>
                      <a:r>
                        <a:rPr lang="en-US" sz="1000" b="1" i="0" u="none" strike="noStrike">
                          <a:solidFill>
                            <a:srgbClr val="ED7D31"/>
                          </a:solidFill>
                          <a:effectLst/>
                          <a:latin typeface="Calibri" panose="020F0502020204030204" pitchFamily="34" charset="0"/>
                        </a:rPr>
                        <a:t>F</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f</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D</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624667173"/>
                  </a:ext>
                </a:extLst>
              </a:tr>
              <a:tr h="179544">
                <a:tc>
                  <a:txBody>
                    <a:bodyPr/>
                    <a:lstStyle/>
                    <a:p>
                      <a:pPr algn="ctr" fontAlgn="b"/>
                      <a:r>
                        <a:rPr lang="en-US" sz="1000" b="1" i="0" u="none" strike="noStrike">
                          <a:solidFill>
                            <a:srgbClr val="ED7D31"/>
                          </a:solidFill>
                          <a:effectLst/>
                          <a:latin typeface="Calibri" panose="020F0502020204030204" pitchFamily="34" charset="0"/>
                        </a:rPr>
                        <a:t>G</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j</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19079353"/>
                  </a:ext>
                </a:extLst>
              </a:tr>
              <a:tr h="179544">
                <a:tc>
                  <a:txBody>
                    <a:bodyPr/>
                    <a:lstStyle/>
                    <a:p>
                      <a:pPr algn="ctr" fontAlgn="b"/>
                      <a:r>
                        <a:rPr lang="en-US" sz="1000" b="1" i="0" u="none" strike="noStrike">
                          <a:solidFill>
                            <a:srgbClr val="ED7D31"/>
                          </a:solidFill>
                          <a:effectLst/>
                          <a:latin typeface="Calibri" panose="020F0502020204030204" pitchFamily="34" charset="0"/>
                        </a:rPr>
                        <a:t>H</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I</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846502110"/>
                  </a:ext>
                </a:extLst>
              </a:tr>
              <a:tr h="179544">
                <a:tc>
                  <a:txBody>
                    <a:bodyPr/>
                    <a:lstStyle/>
                    <a:p>
                      <a:pPr algn="ctr" fontAlgn="b"/>
                      <a:r>
                        <a:rPr lang="en-US" sz="1000" b="1" i="0" u="none" strike="noStrike">
                          <a:solidFill>
                            <a:srgbClr val="ED7D31"/>
                          </a:solidFill>
                          <a:effectLst/>
                          <a:latin typeface="Calibri" panose="020F0502020204030204" pitchFamily="34" charset="0"/>
                        </a:rPr>
                        <a:t>I</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496215343"/>
                  </a:ext>
                </a:extLst>
              </a:tr>
              <a:tr h="179544">
                <a:tc>
                  <a:txBody>
                    <a:bodyPr/>
                    <a:lstStyle/>
                    <a:p>
                      <a:pPr algn="ctr" fontAlgn="b"/>
                      <a:r>
                        <a:rPr lang="en-US" sz="1000" b="1" i="0" u="none" strike="noStrike">
                          <a:solidFill>
                            <a:srgbClr val="ED7D31"/>
                          </a:solidFill>
                          <a:effectLst/>
                          <a:latin typeface="Calibri" panose="020F0502020204030204" pitchFamily="34" charset="0"/>
                        </a:rPr>
                        <a:t>J</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p</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414287313"/>
                  </a:ext>
                </a:extLst>
              </a:tr>
              <a:tr h="179544">
                <a:tc>
                  <a:txBody>
                    <a:bodyPr/>
                    <a:lstStyle/>
                    <a:p>
                      <a:pPr algn="ctr" fontAlgn="b"/>
                      <a:r>
                        <a:rPr lang="en-US" sz="1000" b="1" i="0" u="none" strike="noStrike">
                          <a:solidFill>
                            <a:srgbClr val="ED7D31"/>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q</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93606946"/>
                  </a:ext>
                </a:extLst>
              </a:tr>
              <a:tr h="179544">
                <a:tc>
                  <a:txBody>
                    <a:bodyPr/>
                    <a:lstStyle/>
                    <a:p>
                      <a:pPr algn="ctr" fontAlgn="b"/>
                      <a:r>
                        <a:rPr lang="en-US" sz="1000" b="1" i="0" u="none" strike="noStrike">
                          <a:solidFill>
                            <a:srgbClr val="ED7D31"/>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r</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656918858"/>
                  </a:ext>
                </a:extLst>
              </a:tr>
              <a:tr h="179544">
                <a:tc>
                  <a:txBody>
                    <a:bodyPr/>
                    <a:lstStyle/>
                    <a:p>
                      <a:pPr algn="ctr" fontAlgn="b"/>
                      <a:r>
                        <a:rPr lang="en-US" sz="1000" b="1" i="0" u="none" strike="noStrike">
                          <a:solidFill>
                            <a:srgbClr val="ED7D31"/>
                          </a:solidFill>
                          <a:effectLst/>
                          <a:latin typeface="Calibri" panose="020F0502020204030204" pitchFamily="34" charset="0"/>
                        </a:rPr>
                        <a:t>M</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284247008"/>
                  </a:ext>
                </a:extLst>
              </a:tr>
              <a:tr h="179544">
                <a:tc>
                  <a:txBody>
                    <a:bodyPr/>
                    <a:lstStyle/>
                    <a:p>
                      <a:pPr algn="ctr" fontAlgn="b"/>
                      <a:r>
                        <a:rPr lang="en-US" sz="1000" b="1" i="0" u="none" strike="noStrike">
                          <a:solidFill>
                            <a:srgbClr val="ED7D31"/>
                          </a:solidFill>
                          <a:effectLst/>
                          <a:latin typeface="Calibri" panose="020F0502020204030204" pitchFamily="34" charset="0"/>
                        </a:rPr>
                        <a:t>N</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z</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646433921"/>
                  </a:ext>
                </a:extLst>
              </a:tr>
            </a:tbl>
          </a:graphicData>
        </a:graphic>
      </p:graphicFrame>
      <p:sp>
        <p:nvSpPr>
          <p:cNvPr id="21" name="Arrow: Right 20"/>
          <p:cNvSpPr/>
          <p:nvPr/>
        </p:nvSpPr>
        <p:spPr>
          <a:xfrm>
            <a:off x="6401014" y="3336910"/>
            <a:ext cx="1213422" cy="866730"/>
          </a:xfrm>
          <a:prstGeom prst="rightArrow">
            <a:avLst/>
          </a:prstGeom>
          <a:scene3d>
            <a:camera prst="orthographicFront"/>
            <a:lightRig rig="threePt" dir="t"/>
          </a:scene3d>
          <a:sp3d>
            <a:bevelT/>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graphicFrame>
        <p:nvGraphicFramePr>
          <p:cNvPr id="8" name="Table 7"/>
          <p:cNvGraphicFramePr>
            <a:graphicFrameLocks noGrp="1"/>
          </p:cNvGraphicFramePr>
          <p:nvPr>
            <p:extLst>
              <p:ext uri="{D42A27DB-BD31-4B8C-83A1-F6EECF244321}">
                <p14:modId xmlns:p14="http://schemas.microsoft.com/office/powerpoint/2010/main" val="3071728338"/>
              </p:ext>
            </p:extLst>
          </p:nvPr>
        </p:nvGraphicFramePr>
        <p:xfrm>
          <a:off x="8026346" y="1825621"/>
          <a:ext cx="2732411" cy="4666752"/>
        </p:xfrm>
        <a:graphic>
          <a:graphicData uri="http://schemas.openxmlformats.org/drawingml/2006/table">
            <a:tbl>
              <a:tblPr/>
              <a:tblGrid>
                <a:gridCol w="164887">
                  <a:extLst>
                    <a:ext uri="{9D8B030D-6E8A-4147-A177-3AD203B41FA5}">
                      <a16:colId xmlns:a16="http://schemas.microsoft.com/office/drawing/2014/main" val="604183972"/>
                    </a:ext>
                  </a:extLst>
                </a:gridCol>
                <a:gridCol w="164887">
                  <a:extLst>
                    <a:ext uri="{9D8B030D-6E8A-4147-A177-3AD203B41FA5}">
                      <a16:colId xmlns:a16="http://schemas.microsoft.com/office/drawing/2014/main" val="3713334891"/>
                    </a:ext>
                  </a:extLst>
                </a:gridCol>
                <a:gridCol w="164887">
                  <a:extLst>
                    <a:ext uri="{9D8B030D-6E8A-4147-A177-3AD203B41FA5}">
                      <a16:colId xmlns:a16="http://schemas.microsoft.com/office/drawing/2014/main" val="2444237798"/>
                    </a:ext>
                  </a:extLst>
                </a:gridCol>
                <a:gridCol w="164887">
                  <a:extLst>
                    <a:ext uri="{9D8B030D-6E8A-4147-A177-3AD203B41FA5}">
                      <a16:colId xmlns:a16="http://schemas.microsoft.com/office/drawing/2014/main" val="812468041"/>
                    </a:ext>
                  </a:extLst>
                </a:gridCol>
                <a:gridCol w="164887">
                  <a:extLst>
                    <a:ext uri="{9D8B030D-6E8A-4147-A177-3AD203B41FA5}">
                      <a16:colId xmlns:a16="http://schemas.microsoft.com/office/drawing/2014/main" val="3455913195"/>
                    </a:ext>
                  </a:extLst>
                </a:gridCol>
                <a:gridCol w="164887">
                  <a:extLst>
                    <a:ext uri="{9D8B030D-6E8A-4147-A177-3AD203B41FA5}">
                      <a16:colId xmlns:a16="http://schemas.microsoft.com/office/drawing/2014/main" val="3686185350"/>
                    </a:ext>
                  </a:extLst>
                </a:gridCol>
                <a:gridCol w="164887">
                  <a:extLst>
                    <a:ext uri="{9D8B030D-6E8A-4147-A177-3AD203B41FA5}">
                      <a16:colId xmlns:a16="http://schemas.microsoft.com/office/drawing/2014/main" val="3613704998"/>
                    </a:ext>
                  </a:extLst>
                </a:gridCol>
                <a:gridCol w="164887">
                  <a:extLst>
                    <a:ext uri="{9D8B030D-6E8A-4147-A177-3AD203B41FA5}">
                      <a16:colId xmlns:a16="http://schemas.microsoft.com/office/drawing/2014/main" val="336139771"/>
                    </a:ext>
                  </a:extLst>
                </a:gridCol>
                <a:gridCol w="141331">
                  <a:extLst>
                    <a:ext uri="{9D8B030D-6E8A-4147-A177-3AD203B41FA5}">
                      <a16:colId xmlns:a16="http://schemas.microsoft.com/office/drawing/2014/main" val="2761361293"/>
                    </a:ext>
                  </a:extLst>
                </a:gridCol>
                <a:gridCol w="164887">
                  <a:extLst>
                    <a:ext uri="{9D8B030D-6E8A-4147-A177-3AD203B41FA5}">
                      <a16:colId xmlns:a16="http://schemas.microsoft.com/office/drawing/2014/main" val="1377423125"/>
                    </a:ext>
                  </a:extLst>
                </a:gridCol>
                <a:gridCol w="141331">
                  <a:extLst>
                    <a:ext uri="{9D8B030D-6E8A-4147-A177-3AD203B41FA5}">
                      <a16:colId xmlns:a16="http://schemas.microsoft.com/office/drawing/2014/main" val="3001860530"/>
                    </a:ext>
                  </a:extLst>
                </a:gridCol>
                <a:gridCol w="164887">
                  <a:extLst>
                    <a:ext uri="{9D8B030D-6E8A-4147-A177-3AD203B41FA5}">
                      <a16:colId xmlns:a16="http://schemas.microsoft.com/office/drawing/2014/main" val="3118466163"/>
                    </a:ext>
                  </a:extLst>
                </a:gridCol>
                <a:gridCol w="164887">
                  <a:extLst>
                    <a:ext uri="{9D8B030D-6E8A-4147-A177-3AD203B41FA5}">
                      <a16:colId xmlns:a16="http://schemas.microsoft.com/office/drawing/2014/main" val="2380143922"/>
                    </a:ext>
                  </a:extLst>
                </a:gridCol>
                <a:gridCol w="164887">
                  <a:extLst>
                    <a:ext uri="{9D8B030D-6E8A-4147-A177-3AD203B41FA5}">
                      <a16:colId xmlns:a16="http://schemas.microsoft.com/office/drawing/2014/main" val="439180444"/>
                    </a:ext>
                  </a:extLst>
                </a:gridCol>
                <a:gridCol w="141331">
                  <a:extLst>
                    <a:ext uri="{9D8B030D-6E8A-4147-A177-3AD203B41FA5}">
                      <a16:colId xmlns:a16="http://schemas.microsoft.com/office/drawing/2014/main" val="3662358862"/>
                    </a:ext>
                  </a:extLst>
                </a:gridCol>
                <a:gridCol w="164887">
                  <a:extLst>
                    <a:ext uri="{9D8B030D-6E8A-4147-A177-3AD203B41FA5}">
                      <a16:colId xmlns:a16="http://schemas.microsoft.com/office/drawing/2014/main" val="3020046604"/>
                    </a:ext>
                  </a:extLst>
                </a:gridCol>
                <a:gridCol w="164887">
                  <a:extLst>
                    <a:ext uri="{9D8B030D-6E8A-4147-A177-3AD203B41FA5}">
                      <a16:colId xmlns:a16="http://schemas.microsoft.com/office/drawing/2014/main" val="620269549"/>
                    </a:ext>
                  </a:extLst>
                </a:gridCol>
              </a:tblGrid>
              <a:tr h="194448">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1301225224"/>
                  </a:ext>
                </a:extLst>
              </a:tr>
              <a:tr h="194448">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dirty="0">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1229699826"/>
                  </a:ext>
                </a:extLst>
              </a:tr>
              <a:tr h="194448">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289012266"/>
                  </a:ext>
                </a:extLst>
              </a:tr>
              <a:tr h="194448">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1373462335"/>
                  </a:ext>
                </a:extLst>
              </a:tr>
              <a:tr h="194448">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extLst>
                  <a:ext uri="{0D108BD9-81ED-4DB2-BD59-A6C34878D82A}">
                    <a16:rowId xmlns:a16="http://schemas.microsoft.com/office/drawing/2014/main" val="888908571"/>
                  </a:ext>
                </a:extLst>
              </a:tr>
              <a:tr h="194448">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1959554032"/>
                  </a:ext>
                </a:extLst>
              </a:tr>
              <a:tr h="194448">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2075185184"/>
                  </a:ext>
                </a:extLst>
              </a:tr>
              <a:tr h="194448">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3163231824"/>
                  </a:ext>
                </a:extLst>
              </a:tr>
              <a:tr h="194448">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3829525497"/>
                  </a:ext>
                </a:extLst>
              </a:tr>
              <a:tr h="194448">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extLst>
                  <a:ext uri="{0D108BD9-81ED-4DB2-BD59-A6C34878D82A}">
                    <a16:rowId xmlns:a16="http://schemas.microsoft.com/office/drawing/2014/main" val="496814438"/>
                  </a:ext>
                </a:extLst>
              </a:tr>
              <a:tr h="194448">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extLst>
                  <a:ext uri="{0D108BD9-81ED-4DB2-BD59-A6C34878D82A}">
                    <a16:rowId xmlns:a16="http://schemas.microsoft.com/office/drawing/2014/main" val="2493166364"/>
                  </a:ext>
                </a:extLst>
              </a:tr>
              <a:tr h="194448">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solidFill>
                      <a:srgbClr val="92D050"/>
                    </a:solidFill>
                  </a:tcPr>
                </a:tc>
                <a:extLst>
                  <a:ext uri="{0D108BD9-81ED-4DB2-BD59-A6C34878D82A}">
                    <a16:rowId xmlns:a16="http://schemas.microsoft.com/office/drawing/2014/main" val="3242886376"/>
                  </a:ext>
                </a:extLst>
              </a:tr>
              <a:tr h="194448">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extLst>
                  <a:ext uri="{0D108BD9-81ED-4DB2-BD59-A6C34878D82A}">
                    <a16:rowId xmlns:a16="http://schemas.microsoft.com/office/drawing/2014/main" val="1123495763"/>
                  </a:ext>
                </a:extLst>
              </a:tr>
              <a:tr h="194448">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2323170764"/>
                  </a:ext>
                </a:extLst>
              </a:tr>
              <a:tr h="194448">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3322756280"/>
                  </a:ext>
                </a:extLst>
              </a:tr>
              <a:tr h="194448">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extLst>
                  <a:ext uri="{0D108BD9-81ED-4DB2-BD59-A6C34878D82A}">
                    <a16:rowId xmlns:a16="http://schemas.microsoft.com/office/drawing/2014/main" val="1540079843"/>
                  </a:ext>
                </a:extLst>
              </a:tr>
              <a:tr h="194448">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extLst>
                  <a:ext uri="{0D108BD9-81ED-4DB2-BD59-A6C34878D82A}">
                    <a16:rowId xmlns:a16="http://schemas.microsoft.com/office/drawing/2014/main" val="3212655541"/>
                  </a:ext>
                </a:extLst>
              </a:tr>
              <a:tr h="194448">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3178359393"/>
                  </a:ext>
                </a:extLst>
              </a:tr>
              <a:tr h="194448">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extLst>
                  <a:ext uri="{0D108BD9-81ED-4DB2-BD59-A6C34878D82A}">
                    <a16:rowId xmlns:a16="http://schemas.microsoft.com/office/drawing/2014/main" val="1811140595"/>
                  </a:ext>
                </a:extLst>
              </a:tr>
              <a:tr h="194448">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extLst>
                  <a:ext uri="{0D108BD9-81ED-4DB2-BD59-A6C34878D82A}">
                    <a16:rowId xmlns:a16="http://schemas.microsoft.com/office/drawing/2014/main" val="4159766055"/>
                  </a:ext>
                </a:extLst>
              </a:tr>
              <a:tr h="194448">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extLst>
                  <a:ext uri="{0D108BD9-81ED-4DB2-BD59-A6C34878D82A}">
                    <a16:rowId xmlns:a16="http://schemas.microsoft.com/office/drawing/2014/main" val="1933557575"/>
                  </a:ext>
                </a:extLst>
              </a:tr>
              <a:tr h="194448">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extLst>
                  <a:ext uri="{0D108BD9-81ED-4DB2-BD59-A6C34878D82A}">
                    <a16:rowId xmlns:a16="http://schemas.microsoft.com/office/drawing/2014/main" val="1562336273"/>
                  </a:ext>
                </a:extLst>
              </a:tr>
              <a:tr h="194448">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extLst>
                  <a:ext uri="{0D108BD9-81ED-4DB2-BD59-A6C34878D82A}">
                    <a16:rowId xmlns:a16="http://schemas.microsoft.com/office/drawing/2014/main" val="650811598"/>
                  </a:ext>
                </a:extLst>
              </a:tr>
              <a:tr h="194448">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dirty="0">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4215562350"/>
                  </a:ext>
                </a:extLst>
              </a:tr>
            </a:tbl>
          </a:graphicData>
        </a:graphic>
      </p:graphicFrame>
      <p:sp>
        <p:nvSpPr>
          <p:cNvPr id="11" name="Rectangle 10"/>
          <p:cNvSpPr/>
          <p:nvPr/>
        </p:nvSpPr>
        <p:spPr>
          <a:xfrm>
            <a:off x="422553" y="4158997"/>
            <a:ext cx="570582" cy="190681"/>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1337711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0-#ppt_w/2"/>
                                          </p:val>
                                        </p:tav>
                                        <p:tav tm="100000">
                                          <p:val>
                                            <p:strVal val="#ppt_x"/>
                                          </p:val>
                                        </p:tav>
                                      </p:tavLst>
                                    </p:anim>
                                    <p:anim calcmode="lin" valueType="num">
                                      <p:cBhvr additive="base">
                                        <p:cTn id="13"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1"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639737812"/>
              </p:ext>
            </p:extLst>
          </p:nvPr>
        </p:nvGraphicFramePr>
        <p:xfrm>
          <a:off x="2285920" y="1705946"/>
          <a:ext cx="2735083" cy="4651488"/>
        </p:xfrm>
        <a:graphic>
          <a:graphicData uri="http://schemas.openxmlformats.org/drawingml/2006/table">
            <a:tbl>
              <a:tblPr/>
              <a:tblGrid>
                <a:gridCol w="169764">
                  <a:extLst>
                    <a:ext uri="{9D8B030D-6E8A-4147-A177-3AD203B41FA5}">
                      <a16:colId xmlns:a16="http://schemas.microsoft.com/office/drawing/2014/main" val="1803352602"/>
                    </a:ext>
                  </a:extLst>
                </a:gridCol>
                <a:gridCol w="160332">
                  <a:extLst>
                    <a:ext uri="{9D8B030D-6E8A-4147-A177-3AD203B41FA5}">
                      <a16:colId xmlns:a16="http://schemas.microsoft.com/office/drawing/2014/main" val="1834307037"/>
                    </a:ext>
                  </a:extLst>
                </a:gridCol>
                <a:gridCol w="160332">
                  <a:extLst>
                    <a:ext uri="{9D8B030D-6E8A-4147-A177-3AD203B41FA5}">
                      <a16:colId xmlns:a16="http://schemas.microsoft.com/office/drawing/2014/main" val="2664856573"/>
                    </a:ext>
                  </a:extLst>
                </a:gridCol>
                <a:gridCol w="160332">
                  <a:extLst>
                    <a:ext uri="{9D8B030D-6E8A-4147-A177-3AD203B41FA5}">
                      <a16:colId xmlns:a16="http://schemas.microsoft.com/office/drawing/2014/main" val="1726148406"/>
                    </a:ext>
                  </a:extLst>
                </a:gridCol>
                <a:gridCol w="169764">
                  <a:extLst>
                    <a:ext uri="{9D8B030D-6E8A-4147-A177-3AD203B41FA5}">
                      <a16:colId xmlns:a16="http://schemas.microsoft.com/office/drawing/2014/main" val="2480871437"/>
                    </a:ext>
                  </a:extLst>
                </a:gridCol>
                <a:gridCol w="169764">
                  <a:extLst>
                    <a:ext uri="{9D8B030D-6E8A-4147-A177-3AD203B41FA5}">
                      <a16:colId xmlns:a16="http://schemas.microsoft.com/office/drawing/2014/main" val="251527690"/>
                    </a:ext>
                  </a:extLst>
                </a:gridCol>
                <a:gridCol w="160332">
                  <a:extLst>
                    <a:ext uri="{9D8B030D-6E8A-4147-A177-3AD203B41FA5}">
                      <a16:colId xmlns:a16="http://schemas.microsoft.com/office/drawing/2014/main" val="1899879509"/>
                    </a:ext>
                  </a:extLst>
                </a:gridCol>
                <a:gridCol w="169764">
                  <a:extLst>
                    <a:ext uri="{9D8B030D-6E8A-4147-A177-3AD203B41FA5}">
                      <a16:colId xmlns:a16="http://schemas.microsoft.com/office/drawing/2014/main" val="4122542214"/>
                    </a:ext>
                  </a:extLst>
                </a:gridCol>
                <a:gridCol w="141470">
                  <a:extLst>
                    <a:ext uri="{9D8B030D-6E8A-4147-A177-3AD203B41FA5}">
                      <a16:colId xmlns:a16="http://schemas.microsoft.com/office/drawing/2014/main" val="1048234206"/>
                    </a:ext>
                  </a:extLst>
                </a:gridCol>
                <a:gridCol w="169764">
                  <a:extLst>
                    <a:ext uri="{9D8B030D-6E8A-4147-A177-3AD203B41FA5}">
                      <a16:colId xmlns:a16="http://schemas.microsoft.com/office/drawing/2014/main" val="3733999741"/>
                    </a:ext>
                  </a:extLst>
                </a:gridCol>
                <a:gridCol w="132039">
                  <a:extLst>
                    <a:ext uri="{9D8B030D-6E8A-4147-A177-3AD203B41FA5}">
                      <a16:colId xmlns:a16="http://schemas.microsoft.com/office/drawing/2014/main" val="3881029557"/>
                    </a:ext>
                  </a:extLst>
                </a:gridCol>
                <a:gridCol w="160332">
                  <a:extLst>
                    <a:ext uri="{9D8B030D-6E8A-4147-A177-3AD203B41FA5}">
                      <a16:colId xmlns:a16="http://schemas.microsoft.com/office/drawing/2014/main" val="2352141302"/>
                    </a:ext>
                  </a:extLst>
                </a:gridCol>
                <a:gridCol w="160332">
                  <a:extLst>
                    <a:ext uri="{9D8B030D-6E8A-4147-A177-3AD203B41FA5}">
                      <a16:colId xmlns:a16="http://schemas.microsoft.com/office/drawing/2014/main" val="535916036"/>
                    </a:ext>
                  </a:extLst>
                </a:gridCol>
                <a:gridCol w="169764">
                  <a:extLst>
                    <a:ext uri="{9D8B030D-6E8A-4147-A177-3AD203B41FA5}">
                      <a16:colId xmlns:a16="http://schemas.microsoft.com/office/drawing/2014/main" val="2141078581"/>
                    </a:ext>
                  </a:extLst>
                </a:gridCol>
                <a:gridCol w="141470">
                  <a:extLst>
                    <a:ext uri="{9D8B030D-6E8A-4147-A177-3AD203B41FA5}">
                      <a16:colId xmlns:a16="http://schemas.microsoft.com/office/drawing/2014/main" val="3452086066"/>
                    </a:ext>
                  </a:extLst>
                </a:gridCol>
                <a:gridCol w="169764">
                  <a:extLst>
                    <a:ext uri="{9D8B030D-6E8A-4147-A177-3AD203B41FA5}">
                      <a16:colId xmlns:a16="http://schemas.microsoft.com/office/drawing/2014/main" val="4087720272"/>
                    </a:ext>
                  </a:extLst>
                </a:gridCol>
                <a:gridCol w="169764">
                  <a:extLst>
                    <a:ext uri="{9D8B030D-6E8A-4147-A177-3AD203B41FA5}">
                      <a16:colId xmlns:a16="http://schemas.microsoft.com/office/drawing/2014/main" val="3493573837"/>
                    </a:ext>
                  </a:extLst>
                </a:gridCol>
              </a:tblGrid>
              <a:tr h="193812">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3772487871"/>
                  </a:ext>
                </a:extLst>
              </a:tr>
              <a:tr h="193812">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3031786560"/>
                  </a:ext>
                </a:extLst>
              </a:tr>
              <a:tr h="193812">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2942972471"/>
                  </a:ext>
                </a:extLst>
              </a:tr>
              <a:tr h="193812">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717635841"/>
                  </a:ext>
                </a:extLst>
              </a:tr>
              <a:tr h="193812">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extLst>
                  <a:ext uri="{0D108BD9-81ED-4DB2-BD59-A6C34878D82A}">
                    <a16:rowId xmlns:a16="http://schemas.microsoft.com/office/drawing/2014/main" val="2093655394"/>
                  </a:ext>
                </a:extLst>
              </a:tr>
              <a:tr h="193812">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1721492293"/>
                  </a:ext>
                </a:extLst>
              </a:tr>
              <a:tr h="193812">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1068515672"/>
                  </a:ext>
                </a:extLst>
              </a:tr>
              <a:tr h="193812">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626165612"/>
                  </a:ext>
                </a:extLst>
              </a:tr>
              <a:tr h="193812">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1981763203"/>
                  </a:ext>
                </a:extLst>
              </a:tr>
              <a:tr h="193812">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extLst>
                  <a:ext uri="{0D108BD9-81ED-4DB2-BD59-A6C34878D82A}">
                    <a16:rowId xmlns:a16="http://schemas.microsoft.com/office/drawing/2014/main" val="1857220993"/>
                  </a:ext>
                </a:extLst>
              </a:tr>
              <a:tr h="193812">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extLst>
                  <a:ext uri="{0D108BD9-81ED-4DB2-BD59-A6C34878D82A}">
                    <a16:rowId xmlns:a16="http://schemas.microsoft.com/office/drawing/2014/main" val="1152199730"/>
                  </a:ext>
                </a:extLst>
              </a:tr>
              <a:tr h="193812">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extLst>
                  <a:ext uri="{0D108BD9-81ED-4DB2-BD59-A6C34878D82A}">
                    <a16:rowId xmlns:a16="http://schemas.microsoft.com/office/drawing/2014/main" val="767246342"/>
                  </a:ext>
                </a:extLst>
              </a:tr>
              <a:tr h="193812">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extLst>
                  <a:ext uri="{0D108BD9-81ED-4DB2-BD59-A6C34878D82A}">
                    <a16:rowId xmlns:a16="http://schemas.microsoft.com/office/drawing/2014/main" val="2686943438"/>
                  </a:ext>
                </a:extLst>
              </a:tr>
              <a:tr h="193812">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879388253"/>
                  </a:ext>
                </a:extLst>
              </a:tr>
              <a:tr h="193812">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1374733691"/>
                  </a:ext>
                </a:extLst>
              </a:tr>
              <a:tr h="193812">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extLst>
                  <a:ext uri="{0D108BD9-81ED-4DB2-BD59-A6C34878D82A}">
                    <a16:rowId xmlns:a16="http://schemas.microsoft.com/office/drawing/2014/main" val="1066482586"/>
                  </a:ext>
                </a:extLst>
              </a:tr>
              <a:tr h="193812">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extLst>
                  <a:ext uri="{0D108BD9-81ED-4DB2-BD59-A6C34878D82A}">
                    <a16:rowId xmlns:a16="http://schemas.microsoft.com/office/drawing/2014/main" val="2788329439"/>
                  </a:ext>
                </a:extLst>
              </a:tr>
              <a:tr h="193812">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1399235667"/>
                  </a:ext>
                </a:extLst>
              </a:tr>
              <a:tr h="193812">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extLst>
                  <a:ext uri="{0D108BD9-81ED-4DB2-BD59-A6C34878D82A}">
                    <a16:rowId xmlns:a16="http://schemas.microsoft.com/office/drawing/2014/main" val="2077135949"/>
                  </a:ext>
                </a:extLst>
              </a:tr>
              <a:tr h="193812">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extLst>
                  <a:ext uri="{0D108BD9-81ED-4DB2-BD59-A6C34878D82A}">
                    <a16:rowId xmlns:a16="http://schemas.microsoft.com/office/drawing/2014/main" val="1957643746"/>
                  </a:ext>
                </a:extLst>
              </a:tr>
              <a:tr h="193812">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extLst>
                  <a:ext uri="{0D108BD9-81ED-4DB2-BD59-A6C34878D82A}">
                    <a16:rowId xmlns:a16="http://schemas.microsoft.com/office/drawing/2014/main" val="1630674486"/>
                  </a:ext>
                </a:extLst>
              </a:tr>
              <a:tr h="193812">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extLst>
                  <a:ext uri="{0D108BD9-81ED-4DB2-BD59-A6C34878D82A}">
                    <a16:rowId xmlns:a16="http://schemas.microsoft.com/office/drawing/2014/main" val="2792387801"/>
                  </a:ext>
                </a:extLst>
              </a:tr>
              <a:tr h="193812">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extLst>
                  <a:ext uri="{0D108BD9-81ED-4DB2-BD59-A6C34878D82A}">
                    <a16:rowId xmlns:a16="http://schemas.microsoft.com/office/drawing/2014/main" val="858032758"/>
                  </a:ext>
                </a:extLst>
              </a:tr>
              <a:tr h="193812">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dirty="0">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1698243198"/>
                  </a:ext>
                </a:extLst>
              </a:tr>
            </a:tbl>
          </a:graphicData>
        </a:graphic>
      </p:graphicFrame>
      <p:sp>
        <p:nvSpPr>
          <p:cNvPr id="2" name="Title 1"/>
          <p:cNvSpPr>
            <a:spLocks noGrp="1"/>
          </p:cNvSpPr>
          <p:nvPr>
            <p:ph type="title"/>
          </p:nvPr>
        </p:nvSpPr>
        <p:spPr/>
        <p:txBody>
          <a:bodyPr/>
          <a:lstStyle/>
          <a:p>
            <a:pPr algn="r"/>
            <a:r>
              <a:rPr lang="en-US" b="1" dirty="0">
                <a:solidFill>
                  <a:srgbClr val="92D050"/>
                </a:solidFill>
                <a:latin typeface="+mn-lt"/>
              </a:rPr>
              <a:t>Zodiac Killer – Solution of Z408 Cipher</a:t>
            </a:r>
            <a:endParaRPr lang="en-US" dirty="0">
              <a:latin typeface="+mn-lt"/>
            </a:endParaRPr>
          </a:p>
        </p:txBody>
      </p:sp>
      <p:graphicFrame>
        <p:nvGraphicFramePr>
          <p:cNvPr id="20" name="Table 19"/>
          <p:cNvGraphicFramePr>
            <a:graphicFrameLocks noGrp="1"/>
          </p:cNvGraphicFramePr>
          <p:nvPr/>
        </p:nvGraphicFramePr>
        <p:xfrm>
          <a:off x="382821" y="1418234"/>
          <a:ext cx="1220628" cy="5074141"/>
        </p:xfrm>
        <a:graphic>
          <a:graphicData uri="http://schemas.openxmlformats.org/drawingml/2006/table">
            <a:tbl>
              <a:tblPr/>
              <a:tblGrid>
                <a:gridCol w="305157">
                  <a:extLst>
                    <a:ext uri="{9D8B030D-6E8A-4147-A177-3AD203B41FA5}">
                      <a16:colId xmlns:a16="http://schemas.microsoft.com/office/drawing/2014/main" val="1689225068"/>
                    </a:ext>
                  </a:extLst>
                </a:gridCol>
                <a:gridCol w="305157">
                  <a:extLst>
                    <a:ext uri="{9D8B030D-6E8A-4147-A177-3AD203B41FA5}">
                      <a16:colId xmlns:a16="http://schemas.microsoft.com/office/drawing/2014/main" val="2169906630"/>
                    </a:ext>
                  </a:extLst>
                </a:gridCol>
                <a:gridCol w="305157">
                  <a:extLst>
                    <a:ext uri="{9D8B030D-6E8A-4147-A177-3AD203B41FA5}">
                      <a16:colId xmlns:a16="http://schemas.microsoft.com/office/drawing/2014/main" val="2848636935"/>
                    </a:ext>
                  </a:extLst>
                </a:gridCol>
                <a:gridCol w="305157">
                  <a:extLst>
                    <a:ext uri="{9D8B030D-6E8A-4147-A177-3AD203B41FA5}">
                      <a16:colId xmlns:a16="http://schemas.microsoft.com/office/drawing/2014/main" val="604642153"/>
                    </a:ext>
                  </a:extLst>
                </a:gridCol>
              </a:tblGrid>
              <a:tr h="226453">
                <a:tc gridSpan="4">
                  <a:txBody>
                    <a:bodyPr/>
                    <a:lstStyle/>
                    <a:p>
                      <a:pPr algn="ctr" fontAlgn="b"/>
                      <a:r>
                        <a:rPr lang="en-US" sz="1400" b="1" i="0" u="none" strike="noStrike" dirty="0">
                          <a:solidFill>
                            <a:srgbClr val="92D050"/>
                          </a:solidFill>
                          <a:effectLst/>
                          <a:latin typeface="Calibri" panose="020F0502020204030204" pitchFamily="34" charset="0"/>
                        </a:rPr>
                        <a:t>Decryption Key</a:t>
                      </a:r>
                    </a:p>
                  </a:txBody>
                  <a:tcPr marL="3262" marR="3262" marT="3262"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88726325"/>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dirty="0">
                          <a:solidFill>
                            <a:srgbClr val="ED7D31"/>
                          </a:solidFill>
                          <a:effectLst/>
                          <a:latin typeface="Calibri" panose="020F0502020204030204" pitchFamily="34" charset="0"/>
                        </a:rPr>
                        <a:t>O</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N</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724203839"/>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ED7D31"/>
                          </a:solidFill>
                          <a:effectLst/>
                          <a:latin typeface="Calibri" panose="020F0502020204030204" pitchFamily="34" charset="0"/>
                        </a:rPr>
                        <a:t>P</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I</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079943200"/>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Q</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44770191"/>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R</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G</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809358849"/>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S</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617475976"/>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019138562"/>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U</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I</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195898354"/>
                  </a:ext>
                </a:extLst>
              </a:tr>
              <a:tr h="179544">
                <a:tc>
                  <a:txBody>
                    <a:bodyPr/>
                    <a:lstStyle/>
                    <a:p>
                      <a:pPr algn="ctr" fontAlgn="b"/>
                      <a:r>
                        <a:rPr lang="en-US" sz="1000" b="1" i="0" u="none" strike="noStrike">
                          <a:solidFill>
                            <a:srgbClr val="ED7D31"/>
                          </a:solidFill>
                          <a:effectLst/>
                          <a:latin typeface="Calibri" panose="020F0502020204030204" pitchFamily="34" charset="0"/>
                        </a:rPr>
                        <a:t>5</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V</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796121200"/>
                  </a:ext>
                </a:extLst>
              </a:tr>
              <a:tr h="179544">
                <a:tc>
                  <a:txBody>
                    <a:bodyPr/>
                    <a:lstStyle/>
                    <a:p>
                      <a:pPr algn="ctr" fontAlgn="b"/>
                      <a:r>
                        <a:rPr lang="en-US" sz="1000" b="1" i="0" u="none" strike="noStrike">
                          <a:solidFill>
                            <a:srgbClr val="ED7D31"/>
                          </a:solidFill>
                          <a:effectLst/>
                          <a:latin typeface="Calibri" panose="020F0502020204030204" pitchFamily="34" charset="0"/>
                        </a:rPr>
                        <a:t>6</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W</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165592605"/>
                  </a:ext>
                </a:extLst>
              </a:tr>
              <a:tr h="179544">
                <a:tc>
                  <a:txBody>
                    <a:bodyPr/>
                    <a:lstStyle/>
                    <a:p>
                      <a:pPr algn="ctr" fontAlgn="b"/>
                      <a:r>
                        <a:rPr lang="en-US" sz="1000" b="1" i="0" u="none" strike="noStrike">
                          <a:solidFill>
                            <a:srgbClr val="ED7D31"/>
                          </a:solidFill>
                          <a:effectLst/>
                          <a:latin typeface="Calibri" panose="020F0502020204030204" pitchFamily="34" charset="0"/>
                        </a:rPr>
                        <a:t>7</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X</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713264168"/>
                  </a:ext>
                </a:extLst>
              </a:tr>
              <a:tr h="179544">
                <a:tc>
                  <a:txBody>
                    <a:bodyPr/>
                    <a:lstStyle/>
                    <a:p>
                      <a:pPr algn="ctr" fontAlgn="b"/>
                      <a:r>
                        <a:rPr lang="en-US" sz="1000" b="1" i="0" u="none" strike="noStrike">
                          <a:solidFill>
                            <a:srgbClr val="ED7D31"/>
                          </a:solidFill>
                          <a:effectLst/>
                          <a:latin typeface="Calibri" panose="020F0502020204030204" pitchFamily="34" charset="0"/>
                        </a:rPr>
                        <a:t>8</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Y</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862174303"/>
                  </a:ext>
                </a:extLst>
              </a:tr>
              <a:tr h="179544">
                <a:tc>
                  <a:txBody>
                    <a:bodyPr/>
                    <a:lstStyle/>
                    <a:p>
                      <a:pPr algn="ctr" fontAlgn="b"/>
                      <a:r>
                        <a:rPr lang="en-US" sz="1000" b="1" i="0" u="none" strike="noStrike">
                          <a:solidFill>
                            <a:srgbClr val="ED7D31"/>
                          </a:solidFill>
                          <a:effectLst/>
                          <a:latin typeface="Calibri" panose="020F0502020204030204" pitchFamily="34" charset="0"/>
                        </a:rPr>
                        <a:t>9</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I</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Z</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E</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349235085"/>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156250250"/>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282540542"/>
                  </a:ext>
                </a:extLst>
              </a:tr>
              <a:tr h="179544">
                <a:tc>
                  <a:txBody>
                    <a:bodyPr/>
                    <a:lstStyle/>
                    <a:p>
                      <a:pPr algn="ctr" fontAlgn="b"/>
                      <a:r>
                        <a:rPr lang="en-US" sz="1000" b="1" i="0" u="none" strike="noStrike">
                          <a:solidFill>
                            <a:srgbClr val="ED7D31"/>
                          </a:solidFill>
                          <a:effectLst/>
                          <a:latin typeface="Calibri" panose="020F0502020204030204" pitchFamily="34" charset="0"/>
                        </a:rPr>
                        <a:t>A</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W</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_</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326192525"/>
                  </a:ext>
                </a:extLst>
              </a:tr>
              <a:tr h="179544">
                <a:tc>
                  <a:txBody>
                    <a:bodyPr/>
                    <a:lstStyle/>
                    <a:p>
                      <a:pPr algn="ctr" fontAlgn="b"/>
                      <a:r>
                        <a:rPr lang="en-US" sz="1000" b="1" i="0" u="none" strike="noStrike">
                          <a:solidFill>
                            <a:srgbClr val="ED7D31"/>
                          </a:solidFill>
                          <a:effectLst/>
                          <a:latin typeface="Calibri" panose="020F0502020204030204" pitchFamily="34" charset="0"/>
                        </a:rPr>
                        <a:t>B</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c</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864108742"/>
                  </a:ext>
                </a:extLst>
              </a:tr>
              <a:tr h="179544">
                <a:tc>
                  <a:txBody>
                    <a:bodyPr/>
                    <a:lstStyle/>
                    <a:p>
                      <a:pPr algn="ctr" fontAlgn="b"/>
                      <a:r>
                        <a:rPr lang="en-US" sz="1000" b="1" i="0" u="none" strike="noStrike">
                          <a:solidFill>
                            <a:srgbClr val="ED7D31"/>
                          </a:solidFill>
                          <a:effectLst/>
                          <a:latin typeface="Calibri" panose="020F0502020204030204" pitchFamily="34" charset="0"/>
                        </a:rPr>
                        <a:t>D</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d</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724261790"/>
                  </a:ext>
                </a:extLst>
              </a:tr>
              <a:tr h="179544">
                <a:tc>
                  <a:txBody>
                    <a:bodyPr/>
                    <a:lstStyle/>
                    <a:p>
                      <a:pPr algn="ctr" fontAlgn="b"/>
                      <a:r>
                        <a:rPr lang="en-US" sz="1000" b="1" i="0" u="none" strike="noStrike">
                          <a:solidFill>
                            <a:srgbClr val="ED7D31"/>
                          </a:solidFill>
                          <a:effectLst/>
                          <a:latin typeface="Calibri" panose="020F0502020204030204" pitchFamily="34" charset="0"/>
                        </a:rPr>
                        <a:t>E</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e</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323272741"/>
                  </a:ext>
                </a:extLst>
              </a:tr>
              <a:tr h="179544">
                <a:tc>
                  <a:txBody>
                    <a:bodyPr/>
                    <a:lstStyle/>
                    <a:p>
                      <a:pPr algn="ctr" fontAlgn="b"/>
                      <a:r>
                        <a:rPr lang="en-US" sz="1000" b="1" i="0" u="none" strike="noStrike">
                          <a:solidFill>
                            <a:srgbClr val="ED7D31"/>
                          </a:solidFill>
                          <a:effectLst/>
                          <a:latin typeface="Calibri" panose="020F0502020204030204" pitchFamily="34" charset="0"/>
                        </a:rPr>
                        <a:t>F</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f</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D</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624667173"/>
                  </a:ext>
                </a:extLst>
              </a:tr>
              <a:tr h="179544">
                <a:tc>
                  <a:txBody>
                    <a:bodyPr/>
                    <a:lstStyle/>
                    <a:p>
                      <a:pPr algn="ctr" fontAlgn="b"/>
                      <a:r>
                        <a:rPr lang="en-US" sz="1000" b="1" i="0" u="none" strike="noStrike">
                          <a:solidFill>
                            <a:srgbClr val="ED7D31"/>
                          </a:solidFill>
                          <a:effectLst/>
                          <a:latin typeface="Calibri" panose="020F0502020204030204" pitchFamily="34" charset="0"/>
                        </a:rPr>
                        <a:t>G</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j</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19079353"/>
                  </a:ext>
                </a:extLst>
              </a:tr>
              <a:tr h="179544">
                <a:tc>
                  <a:txBody>
                    <a:bodyPr/>
                    <a:lstStyle/>
                    <a:p>
                      <a:pPr algn="ctr" fontAlgn="b"/>
                      <a:r>
                        <a:rPr lang="en-US" sz="1000" b="1" i="0" u="none" strike="noStrike">
                          <a:solidFill>
                            <a:srgbClr val="ED7D31"/>
                          </a:solidFill>
                          <a:effectLst/>
                          <a:latin typeface="Calibri" panose="020F0502020204030204" pitchFamily="34" charset="0"/>
                        </a:rPr>
                        <a:t>H</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I</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846502110"/>
                  </a:ext>
                </a:extLst>
              </a:tr>
              <a:tr h="179544">
                <a:tc>
                  <a:txBody>
                    <a:bodyPr/>
                    <a:lstStyle/>
                    <a:p>
                      <a:pPr algn="ctr" fontAlgn="b"/>
                      <a:r>
                        <a:rPr lang="en-US" sz="1000" b="1" i="0" u="none" strike="noStrike">
                          <a:solidFill>
                            <a:srgbClr val="ED7D31"/>
                          </a:solidFill>
                          <a:effectLst/>
                          <a:latin typeface="Calibri" panose="020F0502020204030204" pitchFamily="34" charset="0"/>
                        </a:rPr>
                        <a:t>I</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496215343"/>
                  </a:ext>
                </a:extLst>
              </a:tr>
              <a:tr h="179544">
                <a:tc>
                  <a:txBody>
                    <a:bodyPr/>
                    <a:lstStyle/>
                    <a:p>
                      <a:pPr algn="ctr" fontAlgn="b"/>
                      <a:r>
                        <a:rPr lang="en-US" sz="1000" b="1" i="0" u="none" strike="noStrike">
                          <a:solidFill>
                            <a:srgbClr val="ED7D31"/>
                          </a:solidFill>
                          <a:effectLst/>
                          <a:latin typeface="Calibri" panose="020F0502020204030204" pitchFamily="34" charset="0"/>
                        </a:rPr>
                        <a:t>J</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p</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414287313"/>
                  </a:ext>
                </a:extLst>
              </a:tr>
              <a:tr h="179544">
                <a:tc>
                  <a:txBody>
                    <a:bodyPr/>
                    <a:lstStyle/>
                    <a:p>
                      <a:pPr algn="ctr" fontAlgn="b"/>
                      <a:r>
                        <a:rPr lang="en-US" sz="1000" b="1" i="0" u="none" strike="noStrike">
                          <a:solidFill>
                            <a:srgbClr val="ED7D31"/>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q</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93606946"/>
                  </a:ext>
                </a:extLst>
              </a:tr>
              <a:tr h="179544">
                <a:tc>
                  <a:txBody>
                    <a:bodyPr/>
                    <a:lstStyle/>
                    <a:p>
                      <a:pPr algn="ctr" fontAlgn="b"/>
                      <a:r>
                        <a:rPr lang="en-US" sz="1000" b="1" i="0" u="none" strike="noStrike">
                          <a:solidFill>
                            <a:srgbClr val="ED7D31"/>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r</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656918858"/>
                  </a:ext>
                </a:extLst>
              </a:tr>
              <a:tr h="179544">
                <a:tc>
                  <a:txBody>
                    <a:bodyPr/>
                    <a:lstStyle/>
                    <a:p>
                      <a:pPr algn="ctr" fontAlgn="b"/>
                      <a:r>
                        <a:rPr lang="en-US" sz="1000" b="1" i="0" u="none" strike="noStrike">
                          <a:solidFill>
                            <a:srgbClr val="ED7D31"/>
                          </a:solidFill>
                          <a:effectLst/>
                          <a:latin typeface="Calibri" panose="020F0502020204030204" pitchFamily="34" charset="0"/>
                        </a:rPr>
                        <a:t>M</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284247008"/>
                  </a:ext>
                </a:extLst>
              </a:tr>
              <a:tr h="179544">
                <a:tc>
                  <a:txBody>
                    <a:bodyPr/>
                    <a:lstStyle/>
                    <a:p>
                      <a:pPr algn="ctr" fontAlgn="b"/>
                      <a:r>
                        <a:rPr lang="en-US" sz="1000" b="1" i="0" u="none" strike="noStrike">
                          <a:solidFill>
                            <a:srgbClr val="ED7D31"/>
                          </a:solidFill>
                          <a:effectLst/>
                          <a:latin typeface="Calibri" panose="020F0502020204030204" pitchFamily="34" charset="0"/>
                        </a:rPr>
                        <a:t>N</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z</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646433921"/>
                  </a:ext>
                </a:extLst>
              </a:tr>
            </a:tbl>
          </a:graphicData>
        </a:graphic>
      </p:graphicFrame>
      <p:graphicFrame>
        <p:nvGraphicFramePr>
          <p:cNvPr id="7" name="Chart 6">
            <a:extLst>
              <a:ext uri="{FF2B5EF4-FFF2-40B4-BE49-F238E27FC236}">
                <a16:creationId xmlns:a16="http://schemas.microsoft.com/office/drawing/2014/main" id="{7FA74A17-67AD-4431-BC58-2BFDE6C9B1AE}"/>
              </a:ext>
            </a:extLst>
          </p:cNvPr>
          <p:cNvGraphicFramePr>
            <a:graphicFrameLocks/>
          </p:cNvGraphicFramePr>
          <p:nvPr>
            <p:extLst>
              <p:ext uri="{D42A27DB-BD31-4B8C-83A1-F6EECF244321}">
                <p14:modId xmlns:p14="http://schemas.microsoft.com/office/powerpoint/2010/main" val="2500074698"/>
              </p:ext>
            </p:extLst>
          </p:nvPr>
        </p:nvGraphicFramePr>
        <p:xfrm>
          <a:off x="5191711" y="3775734"/>
          <a:ext cx="6682008" cy="2528465"/>
        </p:xfrm>
        <a:graphic>
          <a:graphicData uri="http://schemas.openxmlformats.org/drawingml/2006/chart">
            <c:chart xmlns:c="http://schemas.openxmlformats.org/drawingml/2006/chart" xmlns:r="http://schemas.openxmlformats.org/officeDocument/2006/relationships" r:id="rId2"/>
          </a:graphicData>
        </a:graphic>
      </p:graphicFrame>
      <p:sp>
        <p:nvSpPr>
          <p:cNvPr id="9" name="Rectangle 8"/>
          <p:cNvSpPr/>
          <p:nvPr/>
        </p:nvSpPr>
        <p:spPr>
          <a:xfrm>
            <a:off x="4215195" y="2484265"/>
            <a:ext cx="335137" cy="180929"/>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10" name="Rectangle 9"/>
          <p:cNvSpPr/>
          <p:nvPr/>
        </p:nvSpPr>
        <p:spPr>
          <a:xfrm>
            <a:off x="3578871" y="4439464"/>
            <a:ext cx="335137" cy="180929"/>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11" name="Rectangle 10"/>
          <p:cNvSpPr/>
          <p:nvPr/>
        </p:nvSpPr>
        <p:spPr>
          <a:xfrm>
            <a:off x="2950492" y="3648252"/>
            <a:ext cx="335137" cy="180929"/>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12" name="Rectangle 11"/>
          <p:cNvSpPr/>
          <p:nvPr/>
        </p:nvSpPr>
        <p:spPr>
          <a:xfrm>
            <a:off x="6349599" y="4166455"/>
            <a:ext cx="312023" cy="2062817"/>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13" name="Content Placeholder 2"/>
          <p:cNvSpPr txBox="1">
            <a:spLocks/>
          </p:cNvSpPr>
          <p:nvPr/>
        </p:nvSpPr>
        <p:spPr>
          <a:xfrm>
            <a:off x="5476381" y="1418234"/>
            <a:ext cx="6224471" cy="1793000"/>
          </a:xfrm>
          <a:prstGeom prst="rect">
            <a:avLst/>
          </a:prstGeom>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FFC000"/>
                </a:solidFill>
              </a:rPr>
              <a:t>Lets Look at </a:t>
            </a:r>
            <a:r>
              <a:rPr lang="en-US" dirty="0" err="1">
                <a:solidFill>
                  <a:srgbClr val="FFC000"/>
                </a:solidFill>
              </a:rPr>
              <a:t>BiGrams</a:t>
            </a:r>
            <a:endParaRPr lang="en-US" dirty="0">
              <a:solidFill>
                <a:srgbClr val="FFC000"/>
              </a:solidFill>
            </a:endParaRPr>
          </a:p>
          <a:p>
            <a:r>
              <a:rPr lang="en-US" dirty="0">
                <a:solidFill>
                  <a:srgbClr val="FFC000"/>
                </a:solidFill>
              </a:rPr>
              <a:t>Most Common </a:t>
            </a:r>
            <a:r>
              <a:rPr lang="en-US" dirty="0" err="1">
                <a:solidFill>
                  <a:srgbClr val="FFC000"/>
                </a:solidFill>
              </a:rPr>
              <a:t>BiGram</a:t>
            </a:r>
            <a:r>
              <a:rPr lang="en-US" dirty="0">
                <a:solidFill>
                  <a:srgbClr val="FFC000"/>
                </a:solidFill>
              </a:rPr>
              <a:t> in English is ‘TH’</a:t>
            </a:r>
          </a:p>
          <a:p>
            <a:pPr lvl="1"/>
            <a:r>
              <a:rPr lang="en-US" dirty="0">
                <a:solidFill>
                  <a:srgbClr val="FFC000"/>
                </a:solidFill>
              </a:rPr>
              <a:t>‘VW’</a:t>
            </a:r>
          </a:p>
        </p:txBody>
      </p:sp>
    </p:spTree>
    <p:extLst>
      <p:ext uri="{BB962C8B-B14F-4D97-AF65-F5344CB8AC3E}">
        <p14:creationId xmlns:p14="http://schemas.microsoft.com/office/powerpoint/2010/main" val="2561390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anim calcmode="lin" valueType="num">
                                      <p:cBhvr>
                                        <p:cTn id="8"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3">
                                            <p:txEl>
                                              <p:pRg st="1" end="1"/>
                                            </p:txEl>
                                          </p:spTgt>
                                        </p:tgtEl>
                                        <p:attrNameLst>
                                          <p:attrName>style.visibility</p:attrName>
                                        </p:attrNameLst>
                                      </p:cBhvr>
                                      <p:to>
                                        <p:strVal val="visible"/>
                                      </p:to>
                                    </p:set>
                                    <p:animEffect transition="in" filter="fade">
                                      <p:cBhvr>
                                        <p:cTn id="19" dur="500"/>
                                        <p:tgtEl>
                                          <p:spTgt spid="13">
                                            <p:txEl>
                                              <p:pRg st="1" end="1"/>
                                            </p:txEl>
                                          </p:spTgt>
                                        </p:tgtEl>
                                      </p:cBhvr>
                                    </p:animEffect>
                                    <p:anim calcmode="lin" valueType="num">
                                      <p:cBhvr>
                                        <p:cTn id="20"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3">
                                            <p:txEl>
                                              <p:pRg st="2" end="2"/>
                                            </p:txEl>
                                          </p:spTgt>
                                        </p:tgtEl>
                                        <p:attrNameLst>
                                          <p:attrName>style.visibility</p:attrName>
                                        </p:attrNameLst>
                                      </p:cBhvr>
                                      <p:to>
                                        <p:strVal val="visible"/>
                                      </p:to>
                                    </p:set>
                                    <p:animEffect transition="in" filter="fade">
                                      <p:cBhvr>
                                        <p:cTn id="26" dur="500"/>
                                        <p:tgtEl>
                                          <p:spTgt spid="13">
                                            <p:txEl>
                                              <p:pRg st="2" end="2"/>
                                            </p:txEl>
                                          </p:spTgt>
                                        </p:tgtEl>
                                      </p:cBhvr>
                                    </p:animEffect>
                                    <p:anim calcmode="lin" valueType="num">
                                      <p:cBhvr>
                                        <p:cTn id="27" dur="5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8" dur="500" fill="hold"/>
                                        <p:tgtEl>
                                          <p:spTgt spid="13">
                                            <p:txEl>
                                              <p:pRg st="2" end="2"/>
                                            </p:txEl>
                                          </p:spTgt>
                                        </p:tgtEl>
                                        <p:attrNameLst>
                                          <p:attrName>ppt_y</p:attrName>
                                        </p:attrNameLst>
                                      </p:cBhvr>
                                      <p:tavLst>
                                        <p:tav tm="0">
                                          <p:val>
                                            <p:strVal val="#ppt_y+.1"/>
                                          </p:val>
                                        </p:tav>
                                        <p:tav tm="100000">
                                          <p:val>
                                            <p:strVal val="#ppt_y"/>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9" grpId="0" animBg="1"/>
      <p:bldP spid="10" grpId="0" animBg="1"/>
      <p:bldP spid="11" grpId="0" animBg="1"/>
      <p:bldP spid="12" grpId="0" animBg="1"/>
      <p:bldP spid="13" grpId="0" uiExpand="1" build="p" bldLvl="3"/>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2285920" y="1705946"/>
          <a:ext cx="2735083" cy="4651488"/>
        </p:xfrm>
        <a:graphic>
          <a:graphicData uri="http://schemas.openxmlformats.org/drawingml/2006/table">
            <a:tbl>
              <a:tblPr/>
              <a:tblGrid>
                <a:gridCol w="169764">
                  <a:extLst>
                    <a:ext uri="{9D8B030D-6E8A-4147-A177-3AD203B41FA5}">
                      <a16:colId xmlns:a16="http://schemas.microsoft.com/office/drawing/2014/main" val="1803352602"/>
                    </a:ext>
                  </a:extLst>
                </a:gridCol>
                <a:gridCol w="160332">
                  <a:extLst>
                    <a:ext uri="{9D8B030D-6E8A-4147-A177-3AD203B41FA5}">
                      <a16:colId xmlns:a16="http://schemas.microsoft.com/office/drawing/2014/main" val="1834307037"/>
                    </a:ext>
                  </a:extLst>
                </a:gridCol>
                <a:gridCol w="160332">
                  <a:extLst>
                    <a:ext uri="{9D8B030D-6E8A-4147-A177-3AD203B41FA5}">
                      <a16:colId xmlns:a16="http://schemas.microsoft.com/office/drawing/2014/main" val="2664856573"/>
                    </a:ext>
                  </a:extLst>
                </a:gridCol>
                <a:gridCol w="160332">
                  <a:extLst>
                    <a:ext uri="{9D8B030D-6E8A-4147-A177-3AD203B41FA5}">
                      <a16:colId xmlns:a16="http://schemas.microsoft.com/office/drawing/2014/main" val="1726148406"/>
                    </a:ext>
                  </a:extLst>
                </a:gridCol>
                <a:gridCol w="169764">
                  <a:extLst>
                    <a:ext uri="{9D8B030D-6E8A-4147-A177-3AD203B41FA5}">
                      <a16:colId xmlns:a16="http://schemas.microsoft.com/office/drawing/2014/main" val="2480871437"/>
                    </a:ext>
                  </a:extLst>
                </a:gridCol>
                <a:gridCol w="169764">
                  <a:extLst>
                    <a:ext uri="{9D8B030D-6E8A-4147-A177-3AD203B41FA5}">
                      <a16:colId xmlns:a16="http://schemas.microsoft.com/office/drawing/2014/main" val="251527690"/>
                    </a:ext>
                  </a:extLst>
                </a:gridCol>
                <a:gridCol w="160332">
                  <a:extLst>
                    <a:ext uri="{9D8B030D-6E8A-4147-A177-3AD203B41FA5}">
                      <a16:colId xmlns:a16="http://schemas.microsoft.com/office/drawing/2014/main" val="1899879509"/>
                    </a:ext>
                  </a:extLst>
                </a:gridCol>
                <a:gridCol w="169764">
                  <a:extLst>
                    <a:ext uri="{9D8B030D-6E8A-4147-A177-3AD203B41FA5}">
                      <a16:colId xmlns:a16="http://schemas.microsoft.com/office/drawing/2014/main" val="4122542214"/>
                    </a:ext>
                  </a:extLst>
                </a:gridCol>
                <a:gridCol w="141470">
                  <a:extLst>
                    <a:ext uri="{9D8B030D-6E8A-4147-A177-3AD203B41FA5}">
                      <a16:colId xmlns:a16="http://schemas.microsoft.com/office/drawing/2014/main" val="1048234206"/>
                    </a:ext>
                  </a:extLst>
                </a:gridCol>
                <a:gridCol w="169764">
                  <a:extLst>
                    <a:ext uri="{9D8B030D-6E8A-4147-A177-3AD203B41FA5}">
                      <a16:colId xmlns:a16="http://schemas.microsoft.com/office/drawing/2014/main" val="3733999741"/>
                    </a:ext>
                  </a:extLst>
                </a:gridCol>
                <a:gridCol w="132039">
                  <a:extLst>
                    <a:ext uri="{9D8B030D-6E8A-4147-A177-3AD203B41FA5}">
                      <a16:colId xmlns:a16="http://schemas.microsoft.com/office/drawing/2014/main" val="3881029557"/>
                    </a:ext>
                  </a:extLst>
                </a:gridCol>
                <a:gridCol w="160332">
                  <a:extLst>
                    <a:ext uri="{9D8B030D-6E8A-4147-A177-3AD203B41FA5}">
                      <a16:colId xmlns:a16="http://schemas.microsoft.com/office/drawing/2014/main" val="2352141302"/>
                    </a:ext>
                  </a:extLst>
                </a:gridCol>
                <a:gridCol w="160332">
                  <a:extLst>
                    <a:ext uri="{9D8B030D-6E8A-4147-A177-3AD203B41FA5}">
                      <a16:colId xmlns:a16="http://schemas.microsoft.com/office/drawing/2014/main" val="535916036"/>
                    </a:ext>
                  </a:extLst>
                </a:gridCol>
                <a:gridCol w="169764">
                  <a:extLst>
                    <a:ext uri="{9D8B030D-6E8A-4147-A177-3AD203B41FA5}">
                      <a16:colId xmlns:a16="http://schemas.microsoft.com/office/drawing/2014/main" val="2141078581"/>
                    </a:ext>
                  </a:extLst>
                </a:gridCol>
                <a:gridCol w="141470">
                  <a:extLst>
                    <a:ext uri="{9D8B030D-6E8A-4147-A177-3AD203B41FA5}">
                      <a16:colId xmlns:a16="http://schemas.microsoft.com/office/drawing/2014/main" val="3452086066"/>
                    </a:ext>
                  </a:extLst>
                </a:gridCol>
                <a:gridCol w="169764">
                  <a:extLst>
                    <a:ext uri="{9D8B030D-6E8A-4147-A177-3AD203B41FA5}">
                      <a16:colId xmlns:a16="http://schemas.microsoft.com/office/drawing/2014/main" val="4087720272"/>
                    </a:ext>
                  </a:extLst>
                </a:gridCol>
                <a:gridCol w="169764">
                  <a:extLst>
                    <a:ext uri="{9D8B030D-6E8A-4147-A177-3AD203B41FA5}">
                      <a16:colId xmlns:a16="http://schemas.microsoft.com/office/drawing/2014/main" val="3493573837"/>
                    </a:ext>
                  </a:extLst>
                </a:gridCol>
              </a:tblGrid>
              <a:tr h="193812">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3772487871"/>
                  </a:ext>
                </a:extLst>
              </a:tr>
              <a:tr h="193812">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3031786560"/>
                  </a:ext>
                </a:extLst>
              </a:tr>
              <a:tr h="193812">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2942972471"/>
                  </a:ext>
                </a:extLst>
              </a:tr>
              <a:tr h="193812">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717635841"/>
                  </a:ext>
                </a:extLst>
              </a:tr>
              <a:tr h="193812">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extLst>
                  <a:ext uri="{0D108BD9-81ED-4DB2-BD59-A6C34878D82A}">
                    <a16:rowId xmlns:a16="http://schemas.microsoft.com/office/drawing/2014/main" val="2093655394"/>
                  </a:ext>
                </a:extLst>
              </a:tr>
              <a:tr h="193812">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1721492293"/>
                  </a:ext>
                </a:extLst>
              </a:tr>
              <a:tr h="193812">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1068515672"/>
                  </a:ext>
                </a:extLst>
              </a:tr>
              <a:tr h="193812">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626165612"/>
                  </a:ext>
                </a:extLst>
              </a:tr>
              <a:tr h="193812">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1981763203"/>
                  </a:ext>
                </a:extLst>
              </a:tr>
              <a:tr h="193812">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extLst>
                  <a:ext uri="{0D108BD9-81ED-4DB2-BD59-A6C34878D82A}">
                    <a16:rowId xmlns:a16="http://schemas.microsoft.com/office/drawing/2014/main" val="1857220993"/>
                  </a:ext>
                </a:extLst>
              </a:tr>
              <a:tr h="193812">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extLst>
                  <a:ext uri="{0D108BD9-81ED-4DB2-BD59-A6C34878D82A}">
                    <a16:rowId xmlns:a16="http://schemas.microsoft.com/office/drawing/2014/main" val="1152199730"/>
                  </a:ext>
                </a:extLst>
              </a:tr>
              <a:tr h="193812">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extLst>
                  <a:ext uri="{0D108BD9-81ED-4DB2-BD59-A6C34878D82A}">
                    <a16:rowId xmlns:a16="http://schemas.microsoft.com/office/drawing/2014/main" val="767246342"/>
                  </a:ext>
                </a:extLst>
              </a:tr>
              <a:tr h="193812">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extLst>
                  <a:ext uri="{0D108BD9-81ED-4DB2-BD59-A6C34878D82A}">
                    <a16:rowId xmlns:a16="http://schemas.microsoft.com/office/drawing/2014/main" val="2686943438"/>
                  </a:ext>
                </a:extLst>
              </a:tr>
              <a:tr h="193812">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879388253"/>
                  </a:ext>
                </a:extLst>
              </a:tr>
              <a:tr h="193812">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1374733691"/>
                  </a:ext>
                </a:extLst>
              </a:tr>
              <a:tr h="193812">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extLst>
                  <a:ext uri="{0D108BD9-81ED-4DB2-BD59-A6C34878D82A}">
                    <a16:rowId xmlns:a16="http://schemas.microsoft.com/office/drawing/2014/main" val="1066482586"/>
                  </a:ext>
                </a:extLst>
              </a:tr>
              <a:tr h="193812">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extLst>
                  <a:ext uri="{0D108BD9-81ED-4DB2-BD59-A6C34878D82A}">
                    <a16:rowId xmlns:a16="http://schemas.microsoft.com/office/drawing/2014/main" val="2788329439"/>
                  </a:ext>
                </a:extLst>
              </a:tr>
              <a:tr h="193812">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1399235667"/>
                  </a:ext>
                </a:extLst>
              </a:tr>
              <a:tr h="193812">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extLst>
                  <a:ext uri="{0D108BD9-81ED-4DB2-BD59-A6C34878D82A}">
                    <a16:rowId xmlns:a16="http://schemas.microsoft.com/office/drawing/2014/main" val="2077135949"/>
                  </a:ext>
                </a:extLst>
              </a:tr>
              <a:tr h="193812">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extLst>
                  <a:ext uri="{0D108BD9-81ED-4DB2-BD59-A6C34878D82A}">
                    <a16:rowId xmlns:a16="http://schemas.microsoft.com/office/drawing/2014/main" val="1957643746"/>
                  </a:ext>
                </a:extLst>
              </a:tr>
              <a:tr h="193812">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extLst>
                  <a:ext uri="{0D108BD9-81ED-4DB2-BD59-A6C34878D82A}">
                    <a16:rowId xmlns:a16="http://schemas.microsoft.com/office/drawing/2014/main" val="1630674486"/>
                  </a:ext>
                </a:extLst>
              </a:tr>
              <a:tr h="193812">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extLst>
                  <a:ext uri="{0D108BD9-81ED-4DB2-BD59-A6C34878D82A}">
                    <a16:rowId xmlns:a16="http://schemas.microsoft.com/office/drawing/2014/main" val="2792387801"/>
                  </a:ext>
                </a:extLst>
              </a:tr>
              <a:tr h="193812">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extLst>
                  <a:ext uri="{0D108BD9-81ED-4DB2-BD59-A6C34878D82A}">
                    <a16:rowId xmlns:a16="http://schemas.microsoft.com/office/drawing/2014/main" val="858032758"/>
                  </a:ext>
                </a:extLst>
              </a:tr>
              <a:tr h="193812">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dirty="0">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1698243198"/>
                  </a:ext>
                </a:extLst>
              </a:tr>
            </a:tbl>
          </a:graphicData>
        </a:graphic>
      </p:graphicFrame>
      <p:sp>
        <p:nvSpPr>
          <p:cNvPr id="2" name="Title 1"/>
          <p:cNvSpPr>
            <a:spLocks noGrp="1"/>
          </p:cNvSpPr>
          <p:nvPr>
            <p:ph type="title"/>
          </p:nvPr>
        </p:nvSpPr>
        <p:spPr/>
        <p:txBody>
          <a:bodyPr/>
          <a:lstStyle/>
          <a:p>
            <a:pPr algn="r"/>
            <a:r>
              <a:rPr lang="en-US" b="1" dirty="0">
                <a:solidFill>
                  <a:srgbClr val="92D050"/>
                </a:solidFill>
                <a:latin typeface="+mn-lt"/>
              </a:rPr>
              <a:t>Zodiac Killer – Solution of Z408 Cipher</a:t>
            </a:r>
            <a:endParaRPr lang="en-US" dirty="0">
              <a:latin typeface="+mn-lt"/>
            </a:endParaRPr>
          </a:p>
        </p:txBody>
      </p:sp>
      <p:graphicFrame>
        <p:nvGraphicFramePr>
          <p:cNvPr id="20" name="Table 19"/>
          <p:cNvGraphicFramePr>
            <a:graphicFrameLocks noGrp="1"/>
          </p:cNvGraphicFramePr>
          <p:nvPr/>
        </p:nvGraphicFramePr>
        <p:xfrm>
          <a:off x="382821" y="1418234"/>
          <a:ext cx="1220628" cy="5074141"/>
        </p:xfrm>
        <a:graphic>
          <a:graphicData uri="http://schemas.openxmlformats.org/drawingml/2006/table">
            <a:tbl>
              <a:tblPr/>
              <a:tblGrid>
                <a:gridCol w="305157">
                  <a:extLst>
                    <a:ext uri="{9D8B030D-6E8A-4147-A177-3AD203B41FA5}">
                      <a16:colId xmlns:a16="http://schemas.microsoft.com/office/drawing/2014/main" val="1689225068"/>
                    </a:ext>
                  </a:extLst>
                </a:gridCol>
                <a:gridCol w="305157">
                  <a:extLst>
                    <a:ext uri="{9D8B030D-6E8A-4147-A177-3AD203B41FA5}">
                      <a16:colId xmlns:a16="http://schemas.microsoft.com/office/drawing/2014/main" val="2169906630"/>
                    </a:ext>
                  </a:extLst>
                </a:gridCol>
                <a:gridCol w="305157">
                  <a:extLst>
                    <a:ext uri="{9D8B030D-6E8A-4147-A177-3AD203B41FA5}">
                      <a16:colId xmlns:a16="http://schemas.microsoft.com/office/drawing/2014/main" val="2848636935"/>
                    </a:ext>
                  </a:extLst>
                </a:gridCol>
                <a:gridCol w="305157">
                  <a:extLst>
                    <a:ext uri="{9D8B030D-6E8A-4147-A177-3AD203B41FA5}">
                      <a16:colId xmlns:a16="http://schemas.microsoft.com/office/drawing/2014/main" val="604642153"/>
                    </a:ext>
                  </a:extLst>
                </a:gridCol>
              </a:tblGrid>
              <a:tr h="226453">
                <a:tc gridSpan="4">
                  <a:txBody>
                    <a:bodyPr/>
                    <a:lstStyle/>
                    <a:p>
                      <a:pPr algn="ctr" fontAlgn="b"/>
                      <a:r>
                        <a:rPr lang="en-US" sz="1400" b="1" i="0" u="none" strike="noStrike" dirty="0">
                          <a:solidFill>
                            <a:srgbClr val="92D050"/>
                          </a:solidFill>
                          <a:effectLst/>
                          <a:latin typeface="Calibri" panose="020F0502020204030204" pitchFamily="34" charset="0"/>
                        </a:rPr>
                        <a:t>Decryption Key</a:t>
                      </a:r>
                    </a:p>
                  </a:txBody>
                  <a:tcPr marL="3262" marR="3262" marT="3262"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88726325"/>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dirty="0">
                          <a:solidFill>
                            <a:srgbClr val="ED7D31"/>
                          </a:solidFill>
                          <a:effectLst/>
                          <a:latin typeface="Calibri" panose="020F0502020204030204" pitchFamily="34" charset="0"/>
                        </a:rPr>
                        <a:t>O</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N</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724203839"/>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ED7D31"/>
                          </a:solidFill>
                          <a:effectLst/>
                          <a:latin typeface="Calibri" panose="020F0502020204030204" pitchFamily="34" charset="0"/>
                        </a:rPr>
                        <a:t>P</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I</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079943200"/>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Q</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44770191"/>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R</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G</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809358849"/>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S</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617475976"/>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019138562"/>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U</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I</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195898354"/>
                  </a:ext>
                </a:extLst>
              </a:tr>
              <a:tr h="179544">
                <a:tc>
                  <a:txBody>
                    <a:bodyPr/>
                    <a:lstStyle/>
                    <a:p>
                      <a:pPr algn="ctr" fontAlgn="b"/>
                      <a:r>
                        <a:rPr lang="en-US" sz="1000" b="1" i="0" u="none" strike="noStrike">
                          <a:solidFill>
                            <a:srgbClr val="ED7D31"/>
                          </a:solidFill>
                          <a:effectLst/>
                          <a:latin typeface="Calibri" panose="020F0502020204030204" pitchFamily="34" charset="0"/>
                        </a:rPr>
                        <a:t>5</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V</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796121200"/>
                  </a:ext>
                </a:extLst>
              </a:tr>
              <a:tr h="179544">
                <a:tc>
                  <a:txBody>
                    <a:bodyPr/>
                    <a:lstStyle/>
                    <a:p>
                      <a:pPr algn="ctr" fontAlgn="b"/>
                      <a:r>
                        <a:rPr lang="en-US" sz="1000" b="1" i="0" u="none" strike="noStrike">
                          <a:solidFill>
                            <a:srgbClr val="ED7D31"/>
                          </a:solidFill>
                          <a:effectLst/>
                          <a:latin typeface="Calibri" panose="020F0502020204030204" pitchFamily="34" charset="0"/>
                        </a:rPr>
                        <a:t>6</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W</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165592605"/>
                  </a:ext>
                </a:extLst>
              </a:tr>
              <a:tr h="179544">
                <a:tc>
                  <a:txBody>
                    <a:bodyPr/>
                    <a:lstStyle/>
                    <a:p>
                      <a:pPr algn="ctr" fontAlgn="b"/>
                      <a:r>
                        <a:rPr lang="en-US" sz="1000" b="1" i="0" u="none" strike="noStrike">
                          <a:solidFill>
                            <a:srgbClr val="ED7D31"/>
                          </a:solidFill>
                          <a:effectLst/>
                          <a:latin typeface="Calibri" panose="020F0502020204030204" pitchFamily="34" charset="0"/>
                        </a:rPr>
                        <a:t>7</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X</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713264168"/>
                  </a:ext>
                </a:extLst>
              </a:tr>
              <a:tr h="179544">
                <a:tc>
                  <a:txBody>
                    <a:bodyPr/>
                    <a:lstStyle/>
                    <a:p>
                      <a:pPr algn="ctr" fontAlgn="b"/>
                      <a:r>
                        <a:rPr lang="en-US" sz="1000" b="1" i="0" u="none" strike="noStrike">
                          <a:solidFill>
                            <a:srgbClr val="ED7D31"/>
                          </a:solidFill>
                          <a:effectLst/>
                          <a:latin typeface="Calibri" panose="020F0502020204030204" pitchFamily="34" charset="0"/>
                        </a:rPr>
                        <a:t>8</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Y</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862174303"/>
                  </a:ext>
                </a:extLst>
              </a:tr>
              <a:tr h="179544">
                <a:tc>
                  <a:txBody>
                    <a:bodyPr/>
                    <a:lstStyle/>
                    <a:p>
                      <a:pPr algn="ctr" fontAlgn="b"/>
                      <a:r>
                        <a:rPr lang="en-US" sz="1000" b="1" i="0" u="none" strike="noStrike">
                          <a:solidFill>
                            <a:srgbClr val="ED7D31"/>
                          </a:solidFill>
                          <a:effectLst/>
                          <a:latin typeface="Calibri" panose="020F0502020204030204" pitchFamily="34" charset="0"/>
                        </a:rPr>
                        <a:t>9</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I</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Z</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E</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349235085"/>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156250250"/>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282540542"/>
                  </a:ext>
                </a:extLst>
              </a:tr>
              <a:tr h="179544">
                <a:tc>
                  <a:txBody>
                    <a:bodyPr/>
                    <a:lstStyle/>
                    <a:p>
                      <a:pPr algn="ctr" fontAlgn="b"/>
                      <a:r>
                        <a:rPr lang="en-US" sz="1000" b="1" i="0" u="none" strike="noStrike">
                          <a:solidFill>
                            <a:srgbClr val="ED7D31"/>
                          </a:solidFill>
                          <a:effectLst/>
                          <a:latin typeface="Calibri" panose="020F0502020204030204" pitchFamily="34" charset="0"/>
                        </a:rPr>
                        <a:t>A</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W</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_</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326192525"/>
                  </a:ext>
                </a:extLst>
              </a:tr>
              <a:tr h="179544">
                <a:tc>
                  <a:txBody>
                    <a:bodyPr/>
                    <a:lstStyle/>
                    <a:p>
                      <a:pPr algn="ctr" fontAlgn="b"/>
                      <a:r>
                        <a:rPr lang="en-US" sz="1000" b="1" i="0" u="none" strike="noStrike">
                          <a:solidFill>
                            <a:srgbClr val="ED7D31"/>
                          </a:solidFill>
                          <a:effectLst/>
                          <a:latin typeface="Calibri" panose="020F0502020204030204" pitchFamily="34" charset="0"/>
                        </a:rPr>
                        <a:t>B</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c</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864108742"/>
                  </a:ext>
                </a:extLst>
              </a:tr>
              <a:tr h="179544">
                <a:tc>
                  <a:txBody>
                    <a:bodyPr/>
                    <a:lstStyle/>
                    <a:p>
                      <a:pPr algn="ctr" fontAlgn="b"/>
                      <a:r>
                        <a:rPr lang="en-US" sz="1000" b="1" i="0" u="none" strike="noStrike">
                          <a:solidFill>
                            <a:srgbClr val="ED7D31"/>
                          </a:solidFill>
                          <a:effectLst/>
                          <a:latin typeface="Calibri" panose="020F0502020204030204" pitchFamily="34" charset="0"/>
                        </a:rPr>
                        <a:t>D</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d</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724261790"/>
                  </a:ext>
                </a:extLst>
              </a:tr>
              <a:tr h="179544">
                <a:tc>
                  <a:txBody>
                    <a:bodyPr/>
                    <a:lstStyle/>
                    <a:p>
                      <a:pPr algn="ctr" fontAlgn="b"/>
                      <a:r>
                        <a:rPr lang="en-US" sz="1000" b="1" i="0" u="none" strike="noStrike">
                          <a:solidFill>
                            <a:srgbClr val="ED7D31"/>
                          </a:solidFill>
                          <a:effectLst/>
                          <a:latin typeface="Calibri" panose="020F0502020204030204" pitchFamily="34" charset="0"/>
                        </a:rPr>
                        <a:t>E</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e</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323272741"/>
                  </a:ext>
                </a:extLst>
              </a:tr>
              <a:tr h="179544">
                <a:tc>
                  <a:txBody>
                    <a:bodyPr/>
                    <a:lstStyle/>
                    <a:p>
                      <a:pPr algn="ctr" fontAlgn="b"/>
                      <a:r>
                        <a:rPr lang="en-US" sz="1000" b="1" i="0" u="none" strike="noStrike">
                          <a:solidFill>
                            <a:srgbClr val="ED7D31"/>
                          </a:solidFill>
                          <a:effectLst/>
                          <a:latin typeface="Calibri" panose="020F0502020204030204" pitchFamily="34" charset="0"/>
                        </a:rPr>
                        <a:t>F</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f</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D</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624667173"/>
                  </a:ext>
                </a:extLst>
              </a:tr>
              <a:tr h="179544">
                <a:tc>
                  <a:txBody>
                    <a:bodyPr/>
                    <a:lstStyle/>
                    <a:p>
                      <a:pPr algn="ctr" fontAlgn="b"/>
                      <a:r>
                        <a:rPr lang="en-US" sz="1000" b="1" i="0" u="none" strike="noStrike">
                          <a:solidFill>
                            <a:srgbClr val="ED7D31"/>
                          </a:solidFill>
                          <a:effectLst/>
                          <a:latin typeface="Calibri" panose="020F0502020204030204" pitchFamily="34" charset="0"/>
                        </a:rPr>
                        <a:t>G</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j</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19079353"/>
                  </a:ext>
                </a:extLst>
              </a:tr>
              <a:tr h="179544">
                <a:tc>
                  <a:txBody>
                    <a:bodyPr/>
                    <a:lstStyle/>
                    <a:p>
                      <a:pPr algn="ctr" fontAlgn="b"/>
                      <a:r>
                        <a:rPr lang="en-US" sz="1000" b="1" i="0" u="none" strike="noStrike">
                          <a:solidFill>
                            <a:srgbClr val="ED7D31"/>
                          </a:solidFill>
                          <a:effectLst/>
                          <a:latin typeface="Calibri" panose="020F0502020204030204" pitchFamily="34" charset="0"/>
                        </a:rPr>
                        <a:t>H</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I</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846502110"/>
                  </a:ext>
                </a:extLst>
              </a:tr>
              <a:tr h="179544">
                <a:tc>
                  <a:txBody>
                    <a:bodyPr/>
                    <a:lstStyle/>
                    <a:p>
                      <a:pPr algn="ctr" fontAlgn="b"/>
                      <a:r>
                        <a:rPr lang="en-US" sz="1000" b="1" i="0" u="none" strike="noStrike">
                          <a:solidFill>
                            <a:srgbClr val="ED7D31"/>
                          </a:solidFill>
                          <a:effectLst/>
                          <a:latin typeface="Calibri" panose="020F0502020204030204" pitchFamily="34" charset="0"/>
                        </a:rPr>
                        <a:t>I</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496215343"/>
                  </a:ext>
                </a:extLst>
              </a:tr>
              <a:tr h="179544">
                <a:tc>
                  <a:txBody>
                    <a:bodyPr/>
                    <a:lstStyle/>
                    <a:p>
                      <a:pPr algn="ctr" fontAlgn="b"/>
                      <a:r>
                        <a:rPr lang="en-US" sz="1000" b="1" i="0" u="none" strike="noStrike">
                          <a:solidFill>
                            <a:srgbClr val="ED7D31"/>
                          </a:solidFill>
                          <a:effectLst/>
                          <a:latin typeface="Calibri" panose="020F0502020204030204" pitchFamily="34" charset="0"/>
                        </a:rPr>
                        <a:t>J</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p</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414287313"/>
                  </a:ext>
                </a:extLst>
              </a:tr>
              <a:tr h="179544">
                <a:tc>
                  <a:txBody>
                    <a:bodyPr/>
                    <a:lstStyle/>
                    <a:p>
                      <a:pPr algn="ctr" fontAlgn="b"/>
                      <a:r>
                        <a:rPr lang="en-US" sz="1000" b="1" i="0" u="none" strike="noStrike">
                          <a:solidFill>
                            <a:srgbClr val="ED7D31"/>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q</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93606946"/>
                  </a:ext>
                </a:extLst>
              </a:tr>
              <a:tr h="179544">
                <a:tc>
                  <a:txBody>
                    <a:bodyPr/>
                    <a:lstStyle/>
                    <a:p>
                      <a:pPr algn="ctr" fontAlgn="b"/>
                      <a:r>
                        <a:rPr lang="en-US" sz="1000" b="1" i="0" u="none" strike="noStrike">
                          <a:solidFill>
                            <a:srgbClr val="ED7D31"/>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r</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656918858"/>
                  </a:ext>
                </a:extLst>
              </a:tr>
              <a:tr h="179544">
                <a:tc>
                  <a:txBody>
                    <a:bodyPr/>
                    <a:lstStyle/>
                    <a:p>
                      <a:pPr algn="ctr" fontAlgn="b"/>
                      <a:r>
                        <a:rPr lang="en-US" sz="1000" b="1" i="0" u="none" strike="noStrike">
                          <a:solidFill>
                            <a:srgbClr val="ED7D31"/>
                          </a:solidFill>
                          <a:effectLst/>
                          <a:latin typeface="Calibri" panose="020F0502020204030204" pitchFamily="34" charset="0"/>
                        </a:rPr>
                        <a:t>M</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284247008"/>
                  </a:ext>
                </a:extLst>
              </a:tr>
              <a:tr h="179544">
                <a:tc>
                  <a:txBody>
                    <a:bodyPr/>
                    <a:lstStyle/>
                    <a:p>
                      <a:pPr algn="ctr" fontAlgn="b"/>
                      <a:r>
                        <a:rPr lang="en-US" sz="1000" b="1" i="0" u="none" strike="noStrike">
                          <a:solidFill>
                            <a:srgbClr val="ED7D31"/>
                          </a:solidFill>
                          <a:effectLst/>
                          <a:latin typeface="Calibri" panose="020F0502020204030204" pitchFamily="34" charset="0"/>
                        </a:rPr>
                        <a:t>N</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z</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646433921"/>
                  </a:ext>
                </a:extLst>
              </a:tr>
            </a:tbl>
          </a:graphicData>
        </a:graphic>
      </p:graphicFrame>
      <p:graphicFrame>
        <p:nvGraphicFramePr>
          <p:cNvPr id="7" name="Chart 6">
            <a:extLst>
              <a:ext uri="{FF2B5EF4-FFF2-40B4-BE49-F238E27FC236}">
                <a16:creationId xmlns:a16="http://schemas.microsoft.com/office/drawing/2014/main" id="{7FA74A17-67AD-4431-BC58-2BFDE6C9B1AE}"/>
              </a:ext>
            </a:extLst>
          </p:cNvPr>
          <p:cNvGraphicFramePr>
            <a:graphicFrameLocks/>
          </p:cNvGraphicFramePr>
          <p:nvPr/>
        </p:nvGraphicFramePr>
        <p:xfrm>
          <a:off x="5191711" y="3775734"/>
          <a:ext cx="6682008" cy="2528465"/>
        </p:xfrm>
        <a:graphic>
          <a:graphicData uri="http://schemas.openxmlformats.org/drawingml/2006/chart">
            <c:chart xmlns:c="http://schemas.openxmlformats.org/drawingml/2006/chart" xmlns:r="http://schemas.openxmlformats.org/officeDocument/2006/relationships" r:id="rId2"/>
          </a:graphicData>
        </a:graphic>
      </p:graphicFrame>
      <p:sp>
        <p:nvSpPr>
          <p:cNvPr id="9" name="Rectangle 8"/>
          <p:cNvSpPr/>
          <p:nvPr/>
        </p:nvSpPr>
        <p:spPr>
          <a:xfrm>
            <a:off x="2624023" y="2496170"/>
            <a:ext cx="335137" cy="180929"/>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10" name="Rectangle 9"/>
          <p:cNvSpPr/>
          <p:nvPr/>
        </p:nvSpPr>
        <p:spPr>
          <a:xfrm>
            <a:off x="3587539" y="4240116"/>
            <a:ext cx="335137" cy="180929"/>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11" name="Rectangle 10"/>
          <p:cNvSpPr/>
          <p:nvPr/>
        </p:nvSpPr>
        <p:spPr>
          <a:xfrm>
            <a:off x="4207250" y="3275558"/>
            <a:ext cx="335137" cy="180929"/>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12" name="Rectangle 11"/>
          <p:cNvSpPr/>
          <p:nvPr/>
        </p:nvSpPr>
        <p:spPr>
          <a:xfrm>
            <a:off x="6670293" y="4166455"/>
            <a:ext cx="312023" cy="2062817"/>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13" name="Content Placeholder 2"/>
          <p:cNvSpPr txBox="1">
            <a:spLocks/>
          </p:cNvSpPr>
          <p:nvPr/>
        </p:nvSpPr>
        <p:spPr>
          <a:xfrm>
            <a:off x="5476381" y="1418234"/>
            <a:ext cx="6224471" cy="1793000"/>
          </a:xfrm>
          <a:prstGeom prst="rect">
            <a:avLst/>
          </a:prstGeom>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FFC000"/>
                </a:solidFill>
              </a:rPr>
              <a:t>Lets Look at </a:t>
            </a:r>
            <a:r>
              <a:rPr lang="en-US" dirty="0" err="1">
                <a:solidFill>
                  <a:srgbClr val="FFC000"/>
                </a:solidFill>
              </a:rPr>
              <a:t>BiGrams</a:t>
            </a:r>
            <a:endParaRPr lang="en-US" dirty="0">
              <a:solidFill>
                <a:srgbClr val="FFC000"/>
              </a:solidFill>
            </a:endParaRPr>
          </a:p>
          <a:p>
            <a:r>
              <a:rPr lang="en-US" dirty="0">
                <a:solidFill>
                  <a:srgbClr val="FFC000"/>
                </a:solidFill>
              </a:rPr>
              <a:t>Most Common </a:t>
            </a:r>
            <a:r>
              <a:rPr lang="en-US" dirty="0" err="1">
                <a:solidFill>
                  <a:srgbClr val="FFC000"/>
                </a:solidFill>
              </a:rPr>
              <a:t>BiGram</a:t>
            </a:r>
            <a:r>
              <a:rPr lang="en-US" dirty="0">
                <a:solidFill>
                  <a:srgbClr val="FFC000"/>
                </a:solidFill>
              </a:rPr>
              <a:t> in English is ‘TH’</a:t>
            </a:r>
          </a:p>
          <a:p>
            <a:pPr lvl="1"/>
            <a:r>
              <a:rPr lang="en-US" dirty="0">
                <a:solidFill>
                  <a:srgbClr val="FFC000"/>
                </a:solidFill>
              </a:rPr>
              <a:t>‘VW’</a:t>
            </a:r>
          </a:p>
          <a:p>
            <a:pPr lvl="1"/>
            <a:r>
              <a:rPr lang="en-US" dirty="0">
                <a:solidFill>
                  <a:srgbClr val="FFC000"/>
                </a:solidFill>
              </a:rPr>
              <a:t>‘LM’</a:t>
            </a:r>
          </a:p>
        </p:txBody>
      </p:sp>
    </p:spTree>
    <p:extLst>
      <p:ext uri="{BB962C8B-B14F-4D97-AF65-F5344CB8AC3E}">
        <p14:creationId xmlns:p14="http://schemas.microsoft.com/office/powerpoint/2010/main" val="3854039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xEl>
                                              <p:pRg st="3" end="3"/>
                                            </p:txEl>
                                          </p:spTgt>
                                        </p:tgtEl>
                                        <p:attrNameLst>
                                          <p:attrName>style.visibility</p:attrName>
                                        </p:attrNameLst>
                                      </p:cBhvr>
                                      <p:to>
                                        <p:strVal val="visible"/>
                                      </p:to>
                                    </p:set>
                                    <p:animEffect transition="in" filter="fade">
                                      <p:cBhvr>
                                        <p:cTn id="7" dur="500"/>
                                        <p:tgtEl>
                                          <p:spTgt spid="13">
                                            <p:txEl>
                                              <p:pRg st="3" end="3"/>
                                            </p:txEl>
                                          </p:spTgt>
                                        </p:tgtEl>
                                      </p:cBhvr>
                                    </p:animEffect>
                                    <p:anim calcmode="lin" valueType="num">
                                      <p:cBhvr>
                                        <p:cTn id="8" dur="5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9" dur="500" fill="hold"/>
                                        <p:tgtEl>
                                          <p:spTgt spid="13">
                                            <p:txEl>
                                              <p:pRg st="3" end="3"/>
                                            </p:txEl>
                                          </p:spTgt>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uiExpand="1" build="p" bldLvl="3"/>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246420902"/>
              </p:ext>
            </p:extLst>
          </p:nvPr>
        </p:nvGraphicFramePr>
        <p:xfrm>
          <a:off x="3256690" y="1845783"/>
          <a:ext cx="2735083" cy="4651488"/>
        </p:xfrm>
        <a:graphic>
          <a:graphicData uri="http://schemas.openxmlformats.org/drawingml/2006/table">
            <a:tbl>
              <a:tblPr/>
              <a:tblGrid>
                <a:gridCol w="169764">
                  <a:extLst>
                    <a:ext uri="{9D8B030D-6E8A-4147-A177-3AD203B41FA5}">
                      <a16:colId xmlns:a16="http://schemas.microsoft.com/office/drawing/2014/main" val="1803352602"/>
                    </a:ext>
                  </a:extLst>
                </a:gridCol>
                <a:gridCol w="160332">
                  <a:extLst>
                    <a:ext uri="{9D8B030D-6E8A-4147-A177-3AD203B41FA5}">
                      <a16:colId xmlns:a16="http://schemas.microsoft.com/office/drawing/2014/main" val="1834307037"/>
                    </a:ext>
                  </a:extLst>
                </a:gridCol>
                <a:gridCol w="160332">
                  <a:extLst>
                    <a:ext uri="{9D8B030D-6E8A-4147-A177-3AD203B41FA5}">
                      <a16:colId xmlns:a16="http://schemas.microsoft.com/office/drawing/2014/main" val="2664856573"/>
                    </a:ext>
                  </a:extLst>
                </a:gridCol>
                <a:gridCol w="160332">
                  <a:extLst>
                    <a:ext uri="{9D8B030D-6E8A-4147-A177-3AD203B41FA5}">
                      <a16:colId xmlns:a16="http://schemas.microsoft.com/office/drawing/2014/main" val="1726148406"/>
                    </a:ext>
                  </a:extLst>
                </a:gridCol>
                <a:gridCol w="169764">
                  <a:extLst>
                    <a:ext uri="{9D8B030D-6E8A-4147-A177-3AD203B41FA5}">
                      <a16:colId xmlns:a16="http://schemas.microsoft.com/office/drawing/2014/main" val="2480871437"/>
                    </a:ext>
                  </a:extLst>
                </a:gridCol>
                <a:gridCol w="169764">
                  <a:extLst>
                    <a:ext uri="{9D8B030D-6E8A-4147-A177-3AD203B41FA5}">
                      <a16:colId xmlns:a16="http://schemas.microsoft.com/office/drawing/2014/main" val="251527690"/>
                    </a:ext>
                  </a:extLst>
                </a:gridCol>
                <a:gridCol w="160332">
                  <a:extLst>
                    <a:ext uri="{9D8B030D-6E8A-4147-A177-3AD203B41FA5}">
                      <a16:colId xmlns:a16="http://schemas.microsoft.com/office/drawing/2014/main" val="1899879509"/>
                    </a:ext>
                  </a:extLst>
                </a:gridCol>
                <a:gridCol w="169764">
                  <a:extLst>
                    <a:ext uri="{9D8B030D-6E8A-4147-A177-3AD203B41FA5}">
                      <a16:colId xmlns:a16="http://schemas.microsoft.com/office/drawing/2014/main" val="4122542214"/>
                    </a:ext>
                  </a:extLst>
                </a:gridCol>
                <a:gridCol w="141470">
                  <a:extLst>
                    <a:ext uri="{9D8B030D-6E8A-4147-A177-3AD203B41FA5}">
                      <a16:colId xmlns:a16="http://schemas.microsoft.com/office/drawing/2014/main" val="1048234206"/>
                    </a:ext>
                  </a:extLst>
                </a:gridCol>
                <a:gridCol w="169764">
                  <a:extLst>
                    <a:ext uri="{9D8B030D-6E8A-4147-A177-3AD203B41FA5}">
                      <a16:colId xmlns:a16="http://schemas.microsoft.com/office/drawing/2014/main" val="3733999741"/>
                    </a:ext>
                  </a:extLst>
                </a:gridCol>
                <a:gridCol w="132039">
                  <a:extLst>
                    <a:ext uri="{9D8B030D-6E8A-4147-A177-3AD203B41FA5}">
                      <a16:colId xmlns:a16="http://schemas.microsoft.com/office/drawing/2014/main" val="3881029557"/>
                    </a:ext>
                  </a:extLst>
                </a:gridCol>
                <a:gridCol w="160332">
                  <a:extLst>
                    <a:ext uri="{9D8B030D-6E8A-4147-A177-3AD203B41FA5}">
                      <a16:colId xmlns:a16="http://schemas.microsoft.com/office/drawing/2014/main" val="2352141302"/>
                    </a:ext>
                  </a:extLst>
                </a:gridCol>
                <a:gridCol w="160332">
                  <a:extLst>
                    <a:ext uri="{9D8B030D-6E8A-4147-A177-3AD203B41FA5}">
                      <a16:colId xmlns:a16="http://schemas.microsoft.com/office/drawing/2014/main" val="535916036"/>
                    </a:ext>
                  </a:extLst>
                </a:gridCol>
                <a:gridCol w="169764">
                  <a:extLst>
                    <a:ext uri="{9D8B030D-6E8A-4147-A177-3AD203B41FA5}">
                      <a16:colId xmlns:a16="http://schemas.microsoft.com/office/drawing/2014/main" val="2141078581"/>
                    </a:ext>
                  </a:extLst>
                </a:gridCol>
                <a:gridCol w="141470">
                  <a:extLst>
                    <a:ext uri="{9D8B030D-6E8A-4147-A177-3AD203B41FA5}">
                      <a16:colId xmlns:a16="http://schemas.microsoft.com/office/drawing/2014/main" val="3452086066"/>
                    </a:ext>
                  </a:extLst>
                </a:gridCol>
                <a:gridCol w="169764">
                  <a:extLst>
                    <a:ext uri="{9D8B030D-6E8A-4147-A177-3AD203B41FA5}">
                      <a16:colId xmlns:a16="http://schemas.microsoft.com/office/drawing/2014/main" val="4087720272"/>
                    </a:ext>
                  </a:extLst>
                </a:gridCol>
                <a:gridCol w="169764">
                  <a:extLst>
                    <a:ext uri="{9D8B030D-6E8A-4147-A177-3AD203B41FA5}">
                      <a16:colId xmlns:a16="http://schemas.microsoft.com/office/drawing/2014/main" val="3493573837"/>
                    </a:ext>
                  </a:extLst>
                </a:gridCol>
              </a:tblGrid>
              <a:tr h="193812">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3772487871"/>
                  </a:ext>
                </a:extLst>
              </a:tr>
              <a:tr h="193812">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3031786560"/>
                  </a:ext>
                </a:extLst>
              </a:tr>
              <a:tr h="193812">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2942972471"/>
                  </a:ext>
                </a:extLst>
              </a:tr>
              <a:tr h="193812">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717635841"/>
                  </a:ext>
                </a:extLst>
              </a:tr>
              <a:tr h="193812">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extLst>
                  <a:ext uri="{0D108BD9-81ED-4DB2-BD59-A6C34878D82A}">
                    <a16:rowId xmlns:a16="http://schemas.microsoft.com/office/drawing/2014/main" val="2093655394"/>
                  </a:ext>
                </a:extLst>
              </a:tr>
              <a:tr h="193812">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1721492293"/>
                  </a:ext>
                </a:extLst>
              </a:tr>
              <a:tr h="193812">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1068515672"/>
                  </a:ext>
                </a:extLst>
              </a:tr>
              <a:tr h="193812">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626165612"/>
                  </a:ext>
                </a:extLst>
              </a:tr>
              <a:tr h="193812">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1981763203"/>
                  </a:ext>
                </a:extLst>
              </a:tr>
              <a:tr h="193812">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extLst>
                  <a:ext uri="{0D108BD9-81ED-4DB2-BD59-A6C34878D82A}">
                    <a16:rowId xmlns:a16="http://schemas.microsoft.com/office/drawing/2014/main" val="1857220993"/>
                  </a:ext>
                </a:extLst>
              </a:tr>
              <a:tr h="193812">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extLst>
                  <a:ext uri="{0D108BD9-81ED-4DB2-BD59-A6C34878D82A}">
                    <a16:rowId xmlns:a16="http://schemas.microsoft.com/office/drawing/2014/main" val="1152199730"/>
                  </a:ext>
                </a:extLst>
              </a:tr>
              <a:tr h="193812">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extLst>
                  <a:ext uri="{0D108BD9-81ED-4DB2-BD59-A6C34878D82A}">
                    <a16:rowId xmlns:a16="http://schemas.microsoft.com/office/drawing/2014/main" val="767246342"/>
                  </a:ext>
                </a:extLst>
              </a:tr>
              <a:tr h="193812">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extLst>
                  <a:ext uri="{0D108BD9-81ED-4DB2-BD59-A6C34878D82A}">
                    <a16:rowId xmlns:a16="http://schemas.microsoft.com/office/drawing/2014/main" val="2686943438"/>
                  </a:ext>
                </a:extLst>
              </a:tr>
              <a:tr h="193812">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879388253"/>
                  </a:ext>
                </a:extLst>
              </a:tr>
              <a:tr h="193812">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1374733691"/>
                  </a:ext>
                </a:extLst>
              </a:tr>
              <a:tr h="193812">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extLst>
                  <a:ext uri="{0D108BD9-81ED-4DB2-BD59-A6C34878D82A}">
                    <a16:rowId xmlns:a16="http://schemas.microsoft.com/office/drawing/2014/main" val="1066482586"/>
                  </a:ext>
                </a:extLst>
              </a:tr>
              <a:tr h="193812">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extLst>
                  <a:ext uri="{0D108BD9-81ED-4DB2-BD59-A6C34878D82A}">
                    <a16:rowId xmlns:a16="http://schemas.microsoft.com/office/drawing/2014/main" val="2788329439"/>
                  </a:ext>
                </a:extLst>
              </a:tr>
              <a:tr h="193812">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1399235667"/>
                  </a:ext>
                </a:extLst>
              </a:tr>
              <a:tr h="193812">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extLst>
                  <a:ext uri="{0D108BD9-81ED-4DB2-BD59-A6C34878D82A}">
                    <a16:rowId xmlns:a16="http://schemas.microsoft.com/office/drawing/2014/main" val="2077135949"/>
                  </a:ext>
                </a:extLst>
              </a:tr>
              <a:tr h="193812">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extLst>
                  <a:ext uri="{0D108BD9-81ED-4DB2-BD59-A6C34878D82A}">
                    <a16:rowId xmlns:a16="http://schemas.microsoft.com/office/drawing/2014/main" val="1957643746"/>
                  </a:ext>
                </a:extLst>
              </a:tr>
              <a:tr h="193812">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extLst>
                  <a:ext uri="{0D108BD9-81ED-4DB2-BD59-A6C34878D82A}">
                    <a16:rowId xmlns:a16="http://schemas.microsoft.com/office/drawing/2014/main" val="1630674486"/>
                  </a:ext>
                </a:extLst>
              </a:tr>
              <a:tr h="193812">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extLst>
                  <a:ext uri="{0D108BD9-81ED-4DB2-BD59-A6C34878D82A}">
                    <a16:rowId xmlns:a16="http://schemas.microsoft.com/office/drawing/2014/main" val="2792387801"/>
                  </a:ext>
                </a:extLst>
              </a:tr>
              <a:tr h="193812">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extLst>
                  <a:ext uri="{0D108BD9-81ED-4DB2-BD59-A6C34878D82A}">
                    <a16:rowId xmlns:a16="http://schemas.microsoft.com/office/drawing/2014/main" val="858032758"/>
                  </a:ext>
                </a:extLst>
              </a:tr>
              <a:tr h="193812">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M</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dirty="0">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1698243198"/>
                  </a:ext>
                </a:extLst>
              </a:tr>
            </a:tbl>
          </a:graphicData>
        </a:graphic>
      </p:graphicFrame>
      <p:sp>
        <p:nvSpPr>
          <p:cNvPr id="2" name="Title 1"/>
          <p:cNvSpPr>
            <a:spLocks noGrp="1"/>
          </p:cNvSpPr>
          <p:nvPr>
            <p:ph type="title"/>
          </p:nvPr>
        </p:nvSpPr>
        <p:spPr/>
        <p:txBody>
          <a:bodyPr/>
          <a:lstStyle/>
          <a:p>
            <a:pPr algn="r"/>
            <a:r>
              <a:rPr lang="en-US" b="1" dirty="0">
                <a:solidFill>
                  <a:srgbClr val="92D050"/>
                </a:solidFill>
                <a:latin typeface="+mn-lt"/>
              </a:rPr>
              <a:t>Zodiac Killer – Solution of Z408 Cipher</a:t>
            </a:r>
            <a:endParaRPr lang="en-US" dirty="0">
              <a:latin typeface="+mn-lt"/>
            </a:endParaRPr>
          </a:p>
        </p:txBody>
      </p:sp>
      <p:graphicFrame>
        <p:nvGraphicFramePr>
          <p:cNvPr id="20" name="Table 19"/>
          <p:cNvGraphicFramePr>
            <a:graphicFrameLocks noGrp="1"/>
          </p:cNvGraphicFramePr>
          <p:nvPr>
            <p:extLst>
              <p:ext uri="{D42A27DB-BD31-4B8C-83A1-F6EECF244321}">
                <p14:modId xmlns:p14="http://schemas.microsoft.com/office/powerpoint/2010/main" val="1556557127"/>
              </p:ext>
            </p:extLst>
          </p:nvPr>
        </p:nvGraphicFramePr>
        <p:xfrm>
          <a:off x="382821" y="1418234"/>
          <a:ext cx="1220628" cy="5074141"/>
        </p:xfrm>
        <a:graphic>
          <a:graphicData uri="http://schemas.openxmlformats.org/drawingml/2006/table">
            <a:tbl>
              <a:tblPr/>
              <a:tblGrid>
                <a:gridCol w="305157">
                  <a:extLst>
                    <a:ext uri="{9D8B030D-6E8A-4147-A177-3AD203B41FA5}">
                      <a16:colId xmlns:a16="http://schemas.microsoft.com/office/drawing/2014/main" val="1689225068"/>
                    </a:ext>
                  </a:extLst>
                </a:gridCol>
                <a:gridCol w="305157">
                  <a:extLst>
                    <a:ext uri="{9D8B030D-6E8A-4147-A177-3AD203B41FA5}">
                      <a16:colId xmlns:a16="http://schemas.microsoft.com/office/drawing/2014/main" val="2169906630"/>
                    </a:ext>
                  </a:extLst>
                </a:gridCol>
                <a:gridCol w="305157">
                  <a:extLst>
                    <a:ext uri="{9D8B030D-6E8A-4147-A177-3AD203B41FA5}">
                      <a16:colId xmlns:a16="http://schemas.microsoft.com/office/drawing/2014/main" val="2848636935"/>
                    </a:ext>
                  </a:extLst>
                </a:gridCol>
                <a:gridCol w="305157">
                  <a:extLst>
                    <a:ext uri="{9D8B030D-6E8A-4147-A177-3AD203B41FA5}">
                      <a16:colId xmlns:a16="http://schemas.microsoft.com/office/drawing/2014/main" val="604642153"/>
                    </a:ext>
                  </a:extLst>
                </a:gridCol>
              </a:tblGrid>
              <a:tr h="226453">
                <a:tc gridSpan="4">
                  <a:txBody>
                    <a:bodyPr/>
                    <a:lstStyle/>
                    <a:p>
                      <a:pPr algn="ctr" fontAlgn="b"/>
                      <a:r>
                        <a:rPr lang="en-US" sz="1400" b="1" i="0" u="none" strike="noStrike" dirty="0">
                          <a:solidFill>
                            <a:srgbClr val="92D050"/>
                          </a:solidFill>
                          <a:effectLst/>
                          <a:latin typeface="Calibri" panose="020F0502020204030204" pitchFamily="34" charset="0"/>
                        </a:rPr>
                        <a:t>Decryption Key</a:t>
                      </a:r>
                    </a:p>
                  </a:txBody>
                  <a:tcPr marL="3262" marR="3262" marT="3262"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88726325"/>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dirty="0">
                          <a:solidFill>
                            <a:srgbClr val="ED7D31"/>
                          </a:solidFill>
                          <a:effectLst/>
                          <a:latin typeface="Calibri" panose="020F0502020204030204" pitchFamily="34" charset="0"/>
                        </a:rPr>
                        <a:t>O</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N</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724203839"/>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ED7D31"/>
                          </a:solidFill>
                          <a:effectLst/>
                          <a:latin typeface="Calibri" panose="020F0502020204030204" pitchFamily="34" charset="0"/>
                        </a:rPr>
                        <a:t>P</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I</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079943200"/>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Q</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44770191"/>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R</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G</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809358849"/>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S</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617475976"/>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019138562"/>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U</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I</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195898354"/>
                  </a:ext>
                </a:extLst>
              </a:tr>
              <a:tr h="179544">
                <a:tc>
                  <a:txBody>
                    <a:bodyPr/>
                    <a:lstStyle/>
                    <a:p>
                      <a:pPr algn="ctr" fontAlgn="b"/>
                      <a:r>
                        <a:rPr lang="en-US" sz="1000" b="1" i="0" u="none" strike="noStrike">
                          <a:solidFill>
                            <a:srgbClr val="ED7D31"/>
                          </a:solidFill>
                          <a:effectLst/>
                          <a:latin typeface="Calibri" panose="020F0502020204030204" pitchFamily="34" charset="0"/>
                        </a:rPr>
                        <a:t>5</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V</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796121200"/>
                  </a:ext>
                </a:extLst>
              </a:tr>
              <a:tr h="179544">
                <a:tc>
                  <a:txBody>
                    <a:bodyPr/>
                    <a:lstStyle/>
                    <a:p>
                      <a:pPr algn="ctr" fontAlgn="b"/>
                      <a:r>
                        <a:rPr lang="en-US" sz="1000" b="1" i="0" u="none" strike="noStrike">
                          <a:solidFill>
                            <a:srgbClr val="ED7D31"/>
                          </a:solidFill>
                          <a:effectLst/>
                          <a:latin typeface="Calibri" panose="020F0502020204030204" pitchFamily="34" charset="0"/>
                        </a:rPr>
                        <a:t>6</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W</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165592605"/>
                  </a:ext>
                </a:extLst>
              </a:tr>
              <a:tr h="179544">
                <a:tc>
                  <a:txBody>
                    <a:bodyPr/>
                    <a:lstStyle/>
                    <a:p>
                      <a:pPr algn="ctr" fontAlgn="b"/>
                      <a:r>
                        <a:rPr lang="en-US" sz="1000" b="1" i="0" u="none" strike="noStrike">
                          <a:solidFill>
                            <a:srgbClr val="ED7D31"/>
                          </a:solidFill>
                          <a:effectLst/>
                          <a:latin typeface="Calibri" panose="020F0502020204030204" pitchFamily="34" charset="0"/>
                        </a:rPr>
                        <a:t>7</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X</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713264168"/>
                  </a:ext>
                </a:extLst>
              </a:tr>
              <a:tr h="179544">
                <a:tc>
                  <a:txBody>
                    <a:bodyPr/>
                    <a:lstStyle/>
                    <a:p>
                      <a:pPr algn="ctr" fontAlgn="b"/>
                      <a:r>
                        <a:rPr lang="en-US" sz="1000" b="1" i="0" u="none" strike="noStrike">
                          <a:solidFill>
                            <a:srgbClr val="ED7D31"/>
                          </a:solidFill>
                          <a:effectLst/>
                          <a:latin typeface="Calibri" panose="020F0502020204030204" pitchFamily="34" charset="0"/>
                        </a:rPr>
                        <a:t>8</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Y</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862174303"/>
                  </a:ext>
                </a:extLst>
              </a:tr>
              <a:tr h="179544">
                <a:tc>
                  <a:txBody>
                    <a:bodyPr/>
                    <a:lstStyle/>
                    <a:p>
                      <a:pPr algn="ctr" fontAlgn="b"/>
                      <a:r>
                        <a:rPr lang="en-US" sz="1000" b="1" i="0" u="none" strike="noStrike">
                          <a:solidFill>
                            <a:srgbClr val="ED7D31"/>
                          </a:solidFill>
                          <a:effectLst/>
                          <a:latin typeface="Calibri" panose="020F0502020204030204" pitchFamily="34" charset="0"/>
                        </a:rPr>
                        <a:t>9</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I</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Z</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E</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349235085"/>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156250250"/>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282540542"/>
                  </a:ext>
                </a:extLst>
              </a:tr>
              <a:tr h="179544">
                <a:tc>
                  <a:txBody>
                    <a:bodyPr/>
                    <a:lstStyle/>
                    <a:p>
                      <a:pPr algn="ctr" fontAlgn="b"/>
                      <a:r>
                        <a:rPr lang="en-US" sz="1000" b="1" i="0" u="none" strike="noStrike">
                          <a:solidFill>
                            <a:srgbClr val="ED7D31"/>
                          </a:solidFill>
                          <a:effectLst/>
                          <a:latin typeface="Calibri" panose="020F0502020204030204" pitchFamily="34" charset="0"/>
                        </a:rPr>
                        <a:t>A</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W</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_</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326192525"/>
                  </a:ext>
                </a:extLst>
              </a:tr>
              <a:tr h="179544">
                <a:tc>
                  <a:txBody>
                    <a:bodyPr/>
                    <a:lstStyle/>
                    <a:p>
                      <a:pPr algn="ctr" fontAlgn="b"/>
                      <a:r>
                        <a:rPr lang="en-US" sz="1000" b="1" i="0" u="none" strike="noStrike">
                          <a:solidFill>
                            <a:srgbClr val="ED7D31"/>
                          </a:solidFill>
                          <a:effectLst/>
                          <a:latin typeface="Calibri" panose="020F0502020204030204" pitchFamily="34" charset="0"/>
                        </a:rPr>
                        <a:t>B</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c</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864108742"/>
                  </a:ext>
                </a:extLst>
              </a:tr>
              <a:tr h="179544">
                <a:tc>
                  <a:txBody>
                    <a:bodyPr/>
                    <a:lstStyle/>
                    <a:p>
                      <a:pPr algn="ctr" fontAlgn="b"/>
                      <a:r>
                        <a:rPr lang="en-US" sz="1000" b="1" i="0" u="none" strike="noStrike">
                          <a:solidFill>
                            <a:srgbClr val="ED7D31"/>
                          </a:solidFill>
                          <a:effectLst/>
                          <a:latin typeface="Calibri" panose="020F0502020204030204" pitchFamily="34" charset="0"/>
                        </a:rPr>
                        <a:t>D</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d</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724261790"/>
                  </a:ext>
                </a:extLst>
              </a:tr>
              <a:tr h="179544">
                <a:tc>
                  <a:txBody>
                    <a:bodyPr/>
                    <a:lstStyle/>
                    <a:p>
                      <a:pPr algn="ctr" fontAlgn="b"/>
                      <a:r>
                        <a:rPr lang="en-US" sz="1000" b="1" i="0" u="none" strike="noStrike">
                          <a:solidFill>
                            <a:srgbClr val="ED7D31"/>
                          </a:solidFill>
                          <a:effectLst/>
                          <a:latin typeface="Calibri" panose="020F0502020204030204" pitchFamily="34" charset="0"/>
                        </a:rPr>
                        <a:t>E</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e</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323272741"/>
                  </a:ext>
                </a:extLst>
              </a:tr>
              <a:tr h="179544">
                <a:tc>
                  <a:txBody>
                    <a:bodyPr/>
                    <a:lstStyle/>
                    <a:p>
                      <a:pPr algn="ctr" fontAlgn="b"/>
                      <a:r>
                        <a:rPr lang="en-US" sz="1000" b="1" i="0" u="none" strike="noStrike">
                          <a:solidFill>
                            <a:srgbClr val="ED7D31"/>
                          </a:solidFill>
                          <a:effectLst/>
                          <a:latin typeface="Calibri" panose="020F0502020204030204" pitchFamily="34" charset="0"/>
                        </a:rPr>
                        <a:t>F</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f</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D</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624667173"/>
                  </a:ext>
                </a:extLst>
              </a:tr>
              <a:tr h="179544">
                <a:tc>
                  <a:txBody>
                    <a:bodyPr/>
                    <a:lstStyle/>
                    <a:p>
                      <a:pPr algn="ctr" fontAlgn="b"/>
                      <a:r>
                        <a:rPr lang="en-US" sz="1000" b="1" i="0" u="none" strike="noStrike">
                          <a:solidFill>
                            <a:srgbClr val="ED7D31"/>
                          </a:solidFill>
                          <a:effectLst/>
                          <a:latin typeface="Calibri" panose="020F0502020204030204" pitchFamily="34" charset="0"/>
                        </a:rPr>
                        <a:t>G</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j</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19079353"/>
                  </a:ext>
                </a:extLst>
              </a:tr>
              <a:tr h="179544">
                <a:tc>
                  <a:txBody>
                    <a:bodyPr/>
                    <a:lstStyle/>
                    <a:p>
                      <a:pPr algn="ctr" fontAlgn="b"/>
                      <a:r>
                        <a:rPr lang="en-US" sz="1000" b="1" i="0" u="none" strike="noStrike">
                          <a:solidFill>
                            <a:srgbClr val="ED7D31"/>
                          </a:solidFill>
                          <a:effectLst/>
                          <a:latin typeface="Calibri" panose="020F0502020204030204" pitchFamily="34" charset="0"/>
                        </a:rPr>
                        <a:t>H</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I</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846502110"/>
                  </a:ext>
                </a:extLst>
              </a:tr>
              <a:tr h="179544">
                <a:tc>
                  <a:txBody>
                    <a:bodyPr/>
                    <a:lstStyle/>
                    <a:p>
                      <a:pPr algn="ctr" fontAlgn="b"/>
                      <a:r>
                        <a:rPr lang="en-US" sz="1000" b="1" i="0" u="none" strike="noStrike">
                          <a:solidFill>
                            <a:srgbClr val="ED7D31"/>
                          </a:solidFill>
                          <a:effectLst/>
                          <a:latin typeface="Calibri" panose="020F0502020204030204" pitchFamily="34" charset="0"/>
                        </a:rPr>
                        <a:t>I</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496215343"/>
                  </a:ext>
                </a:extLst>
              </a:tr>
              <a:tr h="179544">
                <a:tc>
                  <a:txBody>
                    <a:bodyPr/>
                    <a:lstStyle/>
                    <a:p>
                      <a:pPr algn="ctr" fontAlgn="b"/>
                      <a:r>
                        <a:rPr lang="en-US" sz="1000" b="1" i="0" u="none" strike="noStrike">
                          <a:solidFill>
                            <a:srgbClr val="ED7D31"/>
                          </a:solidFill>
                          <a:effectLst/>
                          <a:latin typeface="Calibri" panose="020F0502020204030204" pitchFamily="34" charset="0"/>
                        </a:rPr>
                        <a:t>J</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p</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414287313"/>
                  </a:ext>
                </a:extLst>
              </a:tr>
              <a:tr h="179544">
                <a:tc>
                  <a:txBody>
                    <a:bodyPr/>
                    <a:lstStyle/>
                    <a:p>
                      <a:pPr algn="ctr" fontAlgn="b"/>
                      <a:r>
                        <a:rPr lang="en-US" sz="1000" b="1" i="0" u="none" strike="noStrike">
                          <a:solidFill>
                            <a:srgbClr val="ED7D31"/>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q</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93606946"/>
                  </a:ext>
                </a:extLst>
              </a:tr>
              <a:tr h="179544">
                <a:tc>
                  <a:txBody>
                    <a:bodyPr/>
                    <a:lstStyle/>
                    <a:p>
                      <a:pPr algn="ctr" fontAlgn="b"/>
                      <a:r>
                        <a:rPr lang="en-US" sz="1000" b="1" i="0" u="none" strike="noStrike">
                          <a:solidFill>
                            <a:srgbClr val="ED7D31"/>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T</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r</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656918858"/>
                  </a:ext>
                </a:extLst>
              </a:tr>
              <a:tr h="179544">
                <a:tc>
                  <a:txBody>
                    <a:bodyPr/>
                    <a:lstStyle/>
                    <a:p>
                      <a:pPr algn="ctr" fontAlgn="b"/>
                      <a:r>
                        <a:rPr lang="en-US" sz="1000" b="1" i="0" u="none" strike="noStrike">
                          <a:solidFill>
                            <a:srgbClr val="ED7D31"/>
                          </a:solidFill>
                          <a:effectLst/>
                          <a:latin typeface="Calibri" panose="020F0502020204030204" pitchFamily="34" charset="0"/>
                        </a:rPr>
                        <a:t>M</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H</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284247008"/>
                  </a:ext>
                </a:extLst>
              </a:tr>
              <a:tr h="179544">
                <a:tc>
                  <a:txBody>
                    <a:bodyPr/>
                    <a:lstStyle/>
                    <a:p>
                      <a:pPr algn="ctr" fontAlgn="b"/>
                      <a:r>
                        <a:rPr lang="en-US" sz="1000" b="1" i="0" u="none" strike="noStrike">
                          <a:solidFill>
                            <a:srgbClr val="ED7D31"/>
                          </a:solidFill>
                          <a:effectLst/>
                          <a:latin typeface="Calibri" panose="020F0502020204030204" pitchFamily="34" charset="0"/>
                        </a:rPr>
                        <a:t>N</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z</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646433921"/>
                  </a:ext>
                </a:extLst>
              </a:tr>
            </a:tbl>
          </a:graphicData>
        </a:graphic>
      </p:graphicFrame>
      <p:sp>
        <p:nvSpPr>
          <p:cNvPr id="21" name="Arrow: Right 20"/>
          <p:cNvSpPr/>
          <p:nvPr/>
        </p:nvSpPr>
        <p:spPr>
          <a:xfrm>
            <a:off x="6401014" y="3336910"/>
            <a:ext cx="1213422" cy="866730"/>
          </a:xfrm>
          <a:prstGeom prst="rightArrow">
            <a:avLst/>
          </a:prstGeom>
          <a:scene3d>
            <a:camera prst="orthographicFront"/>
            <a:lightRig rig="threePt" dir="t"/>
          </a:scene3d>
          <a:sp3d>
            <a:bevelT/>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graphicFrame>
        <p:nvGraphicFramePr>
          <p:cNvPr id="4" name="Table 3"/>
          <p:cNvGraphicFramePr>
            <a:graphicFrameLocks noGrp="1"/>
          </p:cNvGraphicFramePr>
          <p:nvPr>
            <p:extLst>
              <p:ext uri="{D42A27DB-BD31-4B8C-83A1-F6EECF244321}">
                <p14:modId xmlns:p14="http://schemas.microsoft.com/office/powerpoint/2010/main" val="2431827593"/>
              </p:ext>
            </p:extLst>
          </p:nvPr>
        </p:nvGraphicFramePr>
        <p:xfrm>
          <a:off x="8023677" y="1848231"/>
          <a:ext cx="2735079" cy="4646592"/>
        </p:xfrm>
        <a:graphic>
          <a:graphicData uri="http://schemas.openxmlformats.org/drawingml/2006/table">
            <a:tbl>
              <a:tblPr/>
              <a:tblGrid>
                <a:gridCol w="165048">
                  <a:extLst>
                    <a:ext uri="{9D8B030D-6E8A-4147-A177-3AD203B41FA5}">
                      <a16:colId xmlns:a16="http://schemas.microsoft.com/office/drawing/2014/main" val="587909736"/>
                    </a:ext>
                  </a:extLst>
                </a:gridCol>
                <a:gridCol w="165048">
                  <a:extLst>
                    <a:ext uri="{9D8B030D-6E8A-4147-A177-3AD203B41FA5}">
                      <a16:colId xmlns:a16="http://schemas.microsoft.com/office/drawing/2014/main" val="87992967"/>
                    </a:ext>
                  </a:extLst>
                </a:gridCol>
                <a:gridCol w="165048">
                  <a:extLst>
                    <a:ext uri="{9D8B030D-6E8A-4147-A177-3AD203B41FA5}">
                      <a16:colId xmlns:a16="http://schemas.microsoft.com/office/drawing/2014/main" val="665143101"/>
                    </a:ext>
                  </a:extLst>
                </a:gridCol>
                <a:gridCol w="165048">
                  <a:extLst>
                    <a:ext uri="{9D8B030D-6E8A-4147-A177-3AD203B41FA5}">
                      <a16:colId xmlns:a16="http://schemas.microsoft.com/office/drawing/2014/main" val="788195436"/>
                    </a:ext>
                  </a:extLst>
                </a:gridCol>
                <a:gridCol w="165048">
                  <a:extLst>
                    <a:ext uri="{9D8B030D-6E8A-4147-A177-3AD203B41FA5}">
                      <a16:colId xmlns:a16="http://schemas.microsoft.com/office/drawing/2014/main" val="2160285523"/>
                    </a:ext>
                  </a:extLst>
                </a:gridCol>
                <a:gridCol w="165048">
                  <a:extLst>
                    <a:ext uri="{9D8B030D-6E8A-4147-A177-3AD203B41FA5}">
                      <a16:colId xmlns:a16="http://schemas.microsoft.com/office/drawing/2014/main" val="3440200801"/>
                    </a:ext>
                  </a:extLst>
                </a:gridCol>
                <a:gridCol w="165048">
                  <a:extLst>
                    <a:ext uri="{9D8B030D-6E8A-4147-A177-3AD203B41FA5}">
                      <a16:colId xmlns:a16="http://schemas.microsoft.com/office/drawing/2014/main" val="2029888188"/>
                    </a:ext>
                  </a:extLst>
                </a:gridCol>
                <a:gridCol w="165048">
                  <a:extLst>
                    <a:ext uri="{9D8B030D-6E8A-4147-A177-3AD203B41FA5}">
                      <a16:colId xmlns:a16="http://schemas.microsoft.com/office/drawing/2014/main" val="1952020384"/>
                    </a:ext>
                  </a:extLst>
                </a:gridCol>
                <a:gridCol w="141469">
                  <a:extLst>
                    <a:ext uri="{9D8B030D-6E8A-4147-A177-3AD203B41FA5}">
                      <a16:colId xmlns:a16="http://schemas.microsoft.com/office/drawing/2014/main" val="545126256"/>
                    </a:ext>
                  </a:extLst>
                </a:gridCol>
                <a:gridCol w="165048">
                  <a:extLst>
                    <a:ext uri="{9D8B030D-6E8A-4147-A177-3AD203B41FA5}">
                      <a16:colId xmlns:a16="http://schemas.microsoft.com/office/drawing/2014/main" val="455067986"/>
                    </a:ext>
                  </a:extLst>
                </a:gridCol>
                <a:gridCol w="141469">
                  <a:extLst>
                    <a:ext uri="{9D8B030D-6E8A-4147-A177-3AD203B41FA5}">
                      <a16:colId xmlns:a16="http://schemas.microsoft.com/office/drawing/2014/main" val="3456623904"/>
                    </a:ext>
                  </a:extLst>
                </a:gridCol>
                <a:gridCol w="165048">
                  <a:extLst>
                    <a:ext uri="{9D8B030D-6E8A-4147-A177-3AD203B41FA5}">
                      <a16:colId xmlns:a16="http://schemas.microsoft.com/office/drawing/2014/main" val="2838318786"/>
                    </a:ext>
                  </a:extLst>
                </a:gridCol>
                <a:gridCol w="165048">
                  <a:extLst>
                    <a:ext uri="{9D8B030D-6E8A-4147-A177-3AD203B41FA5}">
                      <a16:colId xmlns:a16="http://schemas.microsoft.com/office/drawing/2014/main" val="1941230369"/>
                    </a:ext>
                  </a:extLst>
                </a:gridCol>
                <a:gridCol w="165048">
                  <a:extLst>
                    <a:ext uri="{9D8B030D-6E8A-4147-A177-3AD203B41FA5}">
                      <a16:colId xmlns:a16="http://schemas.microsoft.com/office/drawing/2014/main" val="3056202008"/>
                    </a:ext>
                  </a:extLst>
                </a:gridCol>
                <a:gridCol w="141469">
                  <a:extLst>
                    <a:ext uri="{9D8B030D-6E8A-4147-A177-3AD203B41FA5}">
                      <a16:colId xmlns:a16="http://schemas.microsoft.com/office/drawing/2014/main" val="276758081"/>
                    </a:ext>
                  </a:extLst>
                </a:gridCol>
                <a:gridCol w="165048">
                  <a:extLst>
                    <a:ext uri="{9D8B030D-6E8A-4147-A177-3AD203B41FA5}">
                      <a16:colId xmlns:a16="http://schemas.microsoft.com/office/drawing/2014/main" val="2200961155"/>
                    </a:ext>
                  </a:extLst>
                </a:gridCol>
                <a:gridCol w="165048">
                  <a:extLst>
                    <a:ext uri="{9D8B030D-6E8A-4147-A177-3AD203B41FA5}">
                      <a16:colId xmlns:a16="http://schemas.microsoft.com/office/drawing/2014/main" val="1890069813"/>
                    </a:ext>
                  </a:extLst>
                </a:gridCol>
              </a:tblGrid>
              <a:tr h="193608">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4078320379"/>
                  </a:ext>
                </a:extLst>
              </a:tr>
              <a:tr h="193608">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760342324"/>
                  </a:ext>
                </a:extLst>
              </a:tr>
              <a:tr h="193608">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289492276"/>
                  </a:ext>
                </a:extLst>
              </a:tr>
              <a:tr h="193608">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2311254546"/>
                  </a:ext>
                </a:extLst>
              </a:tr>
              <a:tr h="193608">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extLst>
                  <a:ext uri="{0D108BD9-81ED-4DB2-BD59-A6C34878D82A}">
                    <a16:rowId xmlns:a16="http://schemas.microsoft.com/office/drawing/2014/main" val="965251814"/>
                  </a:ext>
                </a:extLst>
              </a:tr>
              <a:tr h="193608">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2658761194"/>
                  </a:ext>
                </a:extLst>
              </a:tr>
              <a:tr h="193608">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507612034"/>
                  </a:ext>
                </a:extLst>
              </a:tr>
              <a:tr h="193608">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18260310"/>
                  </a:ext>
                </a:extLst>
              </a:tr>
              <a:tr h="193608">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3857450582"/>
                  </a:ext>
                </a:extLst>
              </a:tr>
              <a:tr h="193608">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extLst>
                  <a:ext uri="{0D108BD9-81ED-4DB2-BD59-A6C34878D82A}">
                    <a16:rowId xmlns:a16="http://schemas.microsoft.com/office/drawing/2014/main" val="3027791853"/>
                  </a:ext>
                </a:extLst>
              </a:tr>
              <a:tr h="193608">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extLst>
                  <a:ext uri="{0D108BD9-81ED-4DB2-BD59-A6C34878D82A}">
                    <a16:rowId xmlns:a16="http://schemas.microsoft.com/office/drawing/2014/main" val="1904642875"/>
                  </a:ext>
                </a:extLst>
              </a:tr>
              <a:tr h="193608">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extLst>
                  <a:ext uri="{0D108BD9-81ED-4DB2-BD59-A6C34878D82A}">
                    <a16:rowId xmlns:a16="http://schemas.microsoft.com/office/drawing/2014/main" val="1672926012"/>
                  </a:ext>
                </a:extLst>
              </a:tr>
              <a:tr h="193608">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extLst>
                  <a:ext uri="{0D108BD9-81ED-4DB2-BD59-A6C34878D82A}">
                    <a16:rowId xmlns:a16="http://schemas.microsoft.com/office/drawing/2014/main" val="2497932776"/>
                  </a:ext>
                </a:extLst>
              </a:tr>
              <a:tr h="193608">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598009506"/>
                  </a:ext>
                </a:extLst>
              </a:tr>
              <a:tr h="193608">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3120035254"/>
                  </a:ext>
                </a:extLst>
              </a:tr>
              <a:tr h="193608">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solidFill>
                      <a:srgbClr val="92D050"/>
                    </a:solidFill>
                  </a:tcPr>
                </a:tc>
                <a:extLst>
                  <a:ext uri="{0D108BD9-81ED-4DB2-BD59-A6C34878D82A}">
                    <a16:rowId xmlns:a16="http://schemas.microsoft.com/office/drawing/2014/main" val="980337785"/>
                  </a:ext>
                </a:extLst>
              </a:tr>
              <a:tr h="193608">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extLst>
                  <a:ext uri="{0D108BD9-81ED-4DB2-BD59-A6C34878D82A}">
                    <a16:rowId xmlns:a16="http://schemas.microsoft.com/office/drawing/2014/main" val="1263753263"/>
                  </a:ext>
                </a:extLst>
              </a:tr>
              <a:tr h="193608">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2755413221"/>
                  </a:ext>
                </a:extLst>
              </a:tr>
              <a:tr h="193608">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extLst>
                  <a:ext uri="{0D108BD9-81ED-4DB2-BD59-A6C34878D82A}">
                    <a16:rowId xmlns:a16="http://schemas.microsoft.com/office/drawing/2014/main" val="2720611078"/>
                  </a:ext>
                </a:extLst>
              </a:tr>
              <a:tr h="193608">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extLst>
                  <a:ext uri="{0D108BD9-81ED-4DB2-BD59-A6C34878D82A}">
                    <a16:rowId xmlns:a16="http://schemas.microsoft.com/office/drawing/2014/main" val="1902337890"/>
                  </a:ext>
                </a:extLst>
              </a:tr>
              <a:tr h="193608">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extLst>
                  <a:ext uri="{0D108BD9-81ED-4DB2-BD59-A6C34878D82A}">
                    <a16:rowId xmlns:a16="http://schemas.microsoft.com/office/drawing/2014/main" val="1106214674"/>
                  </a:ext>
                </a:extLst>
              </a:tr>
              <a:tr h="193608">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extLst>
                  <a:ext uri="{0D108BD9-81ED-4DB2-BD59-A6C34878D82A}">
                    <a16:rowId xmlns:a16="http://schemas.microsoft.com/office/drawing/2014/main" val="3074381454"/>
                  </a:ext>
                </a:extLst>
              </a:tr>
              <a:tr h="193608">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extLst>
                  <a:ext uri="{0D108BD9-81ED-4DB2-BD59-A6C34878D82A}">
                    <a16:rowId xmlns:a16="http://schemas.microsoft.com/office/drawing/2014/main" val="1075166222"/>
                  </a:ext>
                </a:extLst>
              </a:tr>
              <a:tr h="193608">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dirty="0">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1884454313"/>
                  </a:ext>
                </a:extLst>
              </a:tr>
            </a:tbl>
          </a:graphicData>
        </a:graphic>
      </p:graphicFrame>
      <p:sp>
        <p:nvSpPr>
          <p:cNvPr id="10" name="Rectangle 9"/>
          <p:cNvSpPr/>
          <p:nvPr/>
        </p:nvSpPr>
        <p:spPr>
          <a:xfrm>
            <a:off x="9933151" y="3375531"/>
            <a:ext cx="825605" cy="26001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023677" y="3571268"/>
            <a:ext cx="642648" cy="26001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82821" y="5950100"/>
            <a:ext cx="570582" cy="190681"/>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13" name="Rectangle 12"/>
          <p:cNvSpPr/>
          <p:nvPr/>
        </p:nvSpPr>
        <p:spPr>
          <a:xfrm>
            <a:off x="382821" y="6136093"/>
            <a:ext cx="570582" cy="190681"/>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2668408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0-#ppt_w/2"/>
                                          </p:val>
                                        </p:tav>
                                        <p:tav tm="100000">
                                          <p:val>
                                            <p:strVal val="#ppt_x"/>
                                          </p:val>
                                        </p:tav>
                                      </p:tavLst>
                                    </p:anim>
                                    <p:anim calcmode="lin" valueType="num">
                                      <p:cBhvr additive="base">
                                        <p:cTn id="16"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0" grpId="0" animBg="1"/>
      <p:bldP spid="11" grpId="0" animBg="1"/>
      <p:bldP spid="12" grpId="0" animBg="1"/>
      <p:bldP spid="13"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053444443"/>
              </p:ext>
            </p:extLst>
          </p:nvPr>
        </p:nvGraphicFramePr>
        <p:xfrm>
          <a:off x="3256690" y="1849765"/>
          <a:ext cx="2735083" cy="4642608"/>
        </p:xfrm>
        <a:graphic>
          <a:graphicData uri="http://schemas.openxmlformats.org/drawingml/2006/table">
            <a:tbl>
              <a:tblPr/>
              <a:tblGrid>
                <a:gridCol w="169764">
                  <a:extLst>
                    <a:ext uri="{9D8B030D-6E8A-4147-A177-3AD203B41FA5}">
                      <a16:colId xmlns:a16="http://schemas.microsoft.com/office/drawing/2014/main" val="3101413774"/>
                    </a:ext>
                  </a:extLst>
                </a:gridCol>
                <a:gridCol w="160332">
                  <a:extLst>
                    <a:ext uri="{9D8B030D-6E8A-4147-A177-3AD203B41FA5}">
                      <a16:colId xmlns:a16="http://schemas.microsoft.com/office/drawing/2014/main" val="4265156313"/>
                    </a:ext>
                  </a:extLst>
                </a:gridCol>
                <a:gridCol w="160332">
                  <a:extLst>
                    <a:ext uri="{9D8B030D-6E8A-4147-A177-3AD203B41FA5}">
                      <a16:colId xmlns:a16="http://schemas.microsoft.com/office/drawing/2014/main" val="2144190236"/>
                    </a:ext>
                  </a:extLst>
                </a:gridCol>
                <a:gridCol w="160332">
                  <a:extLst>
                    <a:ext uri="{9D8B030D-6E8A-4147-A177-3AD203B41FA5}">
                      <a16:colId xmlns:a16="http://schemas.microsoft.com/office/drawing/2014/main" val="4276914786"/>
                    </a:ext>
                  </a:extLst>
                </a:gridCol>
                <a:gridCol w="169764">
                  <a:extLst>
                    <a:ext uri="{9D8B030D-6E8A-4147-A177-3AD203B41FA5}">
                      <a16:colId xmlns:a16="http://schemas.microsoft.com/office/drawing/2014/main" val="2153361221"/>
                    </a:ext>
                  </a:extLst>
                </a:gridCol>
                <a:gridCol w="169764">
                  <a:extLst>
                    <a:ext uri="{9D8B030D-6E8A-4147-A177-3AD203B41FA5}">
                      <a16:colId xmlns:a16="http://schemas.microsoft.com/office/drawing/2014/main" val="6359713"/>
                    </a:ext>
                  </a:extLst>
                </a:gridCol>
                <a:gridCol w="160332">
                  <a:extLst>
                    <a:ext uri="{9D8B030D-6E8A-4147-A177-3AD203B41FA5}">
                      <a16:colId xmlns:a16="http://schemas.microsoft.com/office/drawing/2014/main" val="464120159"/>
                    </a:ext>
                  </a:extLst>
                </a:gridCol>
                <a:gridCol w="169764">
                  <a:extLst>
                    <a:ext uri="{9D8B030D-6E8A-4147-A177-3AD203B41FA5}">
                      <a16:colId xmlns:a16="http://schemas.microsoft.com/office/drawing/2014/main" val="112821063"/>
                    </a:ext>
                  </a:extLst>
                </a:gridCol>
                <a:gridCol w="141470">
                  <a:extLst>
                    <a:ext uri="{9D8B030D-6E8A-4147-A177-3AD203B41FA5}">
                      <a16:colId xmlns:a16="http://schemas.microsoft.com/office/drawing/2014/main" val="848838384"/>
                    </a:ext>
                  </a:extLst>
                </a:gridCol>
                <a:gridCol w="169764">
                  <a:extLst>
                    <a:ext uri="{9D8B030D-6E8A-4147-A177-3AD203B41FA5}">
                      <a16:colId xmlns:a16="http://schemas.microsoft.com/office/drawing/2014/main" val="941456096"/>
                    </a:ext>
                  </a:extLst>
                </a:gridCol>
                <a:gridCol w="132039">
                  <a:extLst>
                    <a:ext uri="{9D8B030D-6E8A-4147-A177-3AD203B41FA5}">
                      <a16:colId xmlns:a16="http://schemas.microsoft.com/office/drawing/2014/main" val="1678293149"/>
                    </a:ext>
                  </a:extLst>
                </a:gridCol>
                <a:gridCol w="160332">
                  <a:extLst>
                    <a:ext uri="{9D8B030D-6E8A-4147-A177-3AD203B41FA5}">
                      <a16:colId xmlns:a16="http://schemas.microsoft.com/office/drawing/2014/main" val="3425981769"/>
                    </a:ext>
                  </a:extLst>
                </a:gridCol>
                <a:gridCol w="160332">
                  <a:extLst>
                    <a:ext uri="{9D8B030D-6E8A-4147-A177-3AD203B41FA5}">
                      <a16:colId xmlns:a16="http://schemas.microsoft.com/office/drawing/2014/main" val="980031958"/>
                    </a:ext>
                  </a:extLst>
                </a:gridCol>
                <a:gridCol w="169764">
                  <a:extLst>
                    <a:ext uri="{9D8B030D-6E8A-4147-A177-3AD203B41FA5}">
                      <a16:colId xmlns:a16="http://schemas.microsoft.com/office/drawing/2014/main" val="816186295"/>
                    </a:ext>
                  </a:extLst>
                </a:gridCol>
                <a:gridCol w="141470">
                  <a:extLst>
                    <a:ext uri="{9D8B030D-6E8A-4147-A177-3AD203B41FA5}">
                      <a16:colId xmlns:a16="http://schemas.microsoft.com/office/drawing/2014/main" val="3769255435"/>
                    </a:ext>
                  </a:extLst>
                </a:gridCol>
                <a:gridCol w="169764">
                  <a:extLst>
                    <a:ext uri="{9D8B030D-6E8A-4147-A177-3AD203B41FA5}">
                      <a16:colId xmlns:a16="http://schemas.microsoft.com/office/drawing/2014/main" val="2711522507"/>
                    </a:ext>
                  </a:extLst>
                </a:gridCol>
                <a:gridCol w="169764">
                  <a:extLst>
                    <a:ext uri="{9D8B030D-6E8A-4147-A177-3AD203B41FA5}">
                      <a16:colId xmlns:a16="http://schemas.microsoft.com/office/drawing/2014/main" val="1061405357"/>
                    </a:ext>
                  </a:extLst>
                </a:gridCol>
              </a:tblGrid>
              <a:tr h="193442">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2450915779"/>
                  </a:ext>
                </a:extLst>
              </a:tr>
              <a:tr h="193442">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1461698808"/>
                  </a:ext>
                </a:extLst>
              </a:tr>
              <a:tr h="193442">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3158018147"/>
                  </a:ext>
                </a:extLst>
              </a:tr>
              <a:tr h="193442">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1207006878"/>
                  </a:ext>
                </a:extLst>
              </a:tr>
              <a:tr h="193442">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extLst>
                  <a:ext uri="{0D108BD9-81ED-4DB2-BD59-A6C34878D82A}">
                    <a16:rowId xmlns:a16="http://schemas.microsoft.com/office/drawing/2014/main" val="4217487973"/>
                  </a:ext>
                </a:extLst>
              </a:tr>
              <a:tr h="193442">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602448167"/>
                  </a:ext>
                </a:extLst>
              </a:tr>
              <a:tr h="193442">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784293650"/>
                  </a:ext>
                </a:extLst>
              </a:tr>
              <a:tr h="193442">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3217012173"/>
                  </a:ext>
                </a:extLst>
              </a:tr>
              <a:tr h="193442">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3753949153"/>
                  </a:ext>
                </a:extLst>
              </a:tr>
              <a:tr h="193442">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extLst>
                  <a:ext uri="{0D108BD9-81ED-4DB2-BD59-A6C34878D82A}">
                    <a16:rowId xmlns:a16="http://schemas.microsoft.com/office/drawing/2014/main" val="776633309"/>
                  </a:ext>
                </a:extLst>
              </a:tr>
              <a:tr h="193442">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extLst>
                  <a:ext uri="{0D108BD9-81ED-4DB2-BD59-A6C34878D82A}">
                    <a16:rowId xmlns:a16="http://schemas.microsoft.com/office/drawing/2014/main" val="1802954625"/>
                  </a:ext>
                </a:extLst>
              </a:tr>
              <a:tr h="193442">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extLst>
                  <a:ext uri="{0D108BD9-81ED-4DB2-BD59-A6C34878D82A}">
                    <a16:rowId xmlns:a16="http://schemas.microsoft.com/office/drawing/2014/main" val="2951493075"/>
                  </a:ext>
                </a:extLst>
              </a:tr>
              <a:tr h="193442">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extLst>
                  <a:ext uri="{0D108BD9-81ED-4DB2-BD59-A6C34878D82A}">
                    <a16:rowId xmlns:a16="http://schemas.microsoft.com/office/drawing/2014/main" val="2478590488"/>
                  </a:ext>
                </a:extLst>
              </a:tr>
              <a:tr h="193442">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316639112"/>
                  </a:ext>
                </a:extLst>
              </a:tr>
              <a:tr h="193442">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4249993033"/>
                  </a:ext>
                </a:extLst>
              </a:tr>
              <a:tr h="193442">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tcPr>
                </a:tc>
                <a:extLst>
                  <a:ext uri="{0D108BD9-81ED-4DB2-BD59-A6C34878D82A}">
                    <a16:rowId xmlns:a16="http://schemas.microsoft.com/office/drawing/2014/main" val="817131765"/>
                  </a:ext>
                </a:extLst>
              </a:tr>
              <a:tr h="193442">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extLst>
                  <a:ext uri="{0D108BD9-81ED-4DB2-BD59-A6C34878D82A}">
                    <a16:rowId xmlns:a16="http://schemas.microsoft.com/office/drawing/2014/main" val="754960977"/>
                  </a:ext>
                </a:extLst>
              </a:tr>
              <a:tr h="193442">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2160234431"/>
                  </a:ext>
                </a:extLst>
              </a:tr>
              <a:tr h="193442">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extLst>
                  <a:ext uri="{0D108BD9-81ED-4DB2-BD59-A6C34878D82A}">
                    <a16:rowId xmlns:a16="http://schemas.microsoft.com/office/drawing/2014/main" val="534907959"/>
                  </a:ext>
                </a:extLst>
              </a:tr>
              <a:tr h="193442">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extLst>
                  <a:ext uri="{0D108BD9-81ED-4DB2-BD59-A6C34878D82A}">
                    <a16:rowId xmlns:a16="http://schemas.microsoft.com/office/drawing/2014/main" val="577781689"/>
                  </a:ext>
                </a:extLst>
              </a:tr>
              <a:tr h="193442">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extLst>
                  <a:ext uri="{0D108BD9-81ED-4DB2-BD59-A6C34878D82A}">
                    <a16:rowId xmlns:a16="http://schemas.microsoft.com/office/drawing/2014/main" val="2570626076"/>
                  </a:ext>
                </a:extLst>
              </a:tr>
              <a:tr h="193442">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extLst>
                  <a:ext uri="{0D108BD9-81ED-4DB2-BD59-A6C34878D82A}">
                    <a16:rowId xmlns:a16="http://schemas.microsoft.com/office/drawing/2014/main" val="3092111787"/>
                  </a:ext>
                </a:extLst>
              </a:tr>
              <a:tr h="193442">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extLst>
                  <a:ext uri="{0D108BD9-81ED-4DB2-BD59-A6C34878D82A}">
                    <a16:rowId xmlns:a16="http://schemas.microsoft.com/office/drawing/2014/main" val="326411092"/>
                  </a:ext>
                </a:extLst>
              </a:tr>
              <a:tr h="193442">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dirty="0">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1441841926"/>
                  </a:ext>
                </a:extLst>
              </a:tr>
            </a:tbl>
          </a:graphicData>
        </a:graphic>
      </p:graphicFrame>
      <p:sp>
        <p:nvSpPr>
          <p:cNvPr id="2" name="Title 1"/>
          <p:cNvSpPr>
            <a:spLocks noGrp="1"/>
          </p:cNvSpPr>
          <p:nvPr>
            <p:ph type="title"/>
          </p:nvPr>
        </p:nvSpPr>
        <p:spPr/>
        <p:txBody>
          <a:bodyPr/>
          <a:lstStyle/>
          <a:p>
            <a:pPr algn="r"/>
            <a:r>
              <a:rPr lang="en-US" b="1" dirty="0">
                <a:solidFill>
                  <a:srgbClr val="92D050"/>
                </a:solidFill>
                <a:latin typeface="+mn-lt"/>
              </a:rPr>
              <a:t>Zodiac Killer – Solution of Z408 Cipher</a:t>
            </a:r>
            <a:endParaRPr lang="en-US" dirty="0">
              <a:latin typeface="+mn-lt"/>
            </a:endParaRPr>
          </a:p>
        </p:txBody>
      </p:sp>
      <p:graphicFrame>
        <p:nvGraphicFramePr>
          <p:cNvPr id="20" name="Table 19"/>
          <p:cNvGraphicFramePr>
            <a:graphicFrameLocks noGrp="1"/>
          </p:cNvGraphicFramePr>
          <p:nvPr>
            <p:extLst>
              <p:ext uri="{D42A27DB-BD31-4B8C-83A1-F6EECF244321}">
                <p14:modId xmlns:p14="http://schemas.microsoft.com/office/powerpoint/2010/main" val="3690668691"/>
              </p:ext>
            </p:extLst>
          </p:nvPr>
        </p:nvGraphicFramePr>
        <p:xfrm>
          <a:off x="382821" y="1418234"/>
          <a:ext cx="1220628" cy="5074141"/>
        </p:xfrm>
        <a:graphic>
          <a:graphicData uri="http://schemas.openxmlformats.org/drawingml/2006/table">
            <a:tbl>
              <a:tblPr/>
              <a:tblGrid>
                <a:gridCol w="305157">
                  <a:extLst>
                    <a:ext uri="{9D8B030D-6E8A-4147-A177-3AD203B41FA5}">
                      <a16:colId xmlns:a16="http://schemas.microsoft.com/office/drawing/2014/main" val="1689225068"/>
                    </a:ext>
                  </a:extLst>
                </a:gridCol>
                <a:gridCol w="305157">
                  <a:extLst>
                    <a:ext uri="{9D8B030D-6E8A-4147-A177-3AD203B41FA5}">
                      <a16:colId xmlns:a16="http://schemas.microsoft.com/office/drawing/2014/main" val="2169906630"/>
                    </a:ext>
                  </a:extLst>
                </a:gridCol>
                <a:gridCol w="305157">
                  <a:extLst>
                    <a:ext uri="{9D8B030D-6E8A-4147-A177-3AD203B41FA5}">
                      <a16:colId xmlns:a16="http://schemas.microsoft.com/office/drawing/2014/main" val="2848636935"/>
                    </a:ext>
                  </a:extLst>
                </a:gridCol>
                <a:gridCol w="305157">
                  <a:extLst>
                    <a:ext uri="{9D8B030D-6E8A-4147-A177-3AD203B41FA5}">
                      <a16:colId xmlns:a16="http://schemas.microsoft.com/office/drawing/2014/main" val="604642153"/>
                    </a:ext>
                  </a:extLst>
                </a:gridCol>
              </a:tblGrid>
              <a:tr h="226453">
                <a:tc gridSpan="4">
                  <a:txBody>
                    <a:bodyPr/>
                    <a:lstStyle/>
                    <a:p>
                      <a:pPr algn="ctr" fontAlgn="b"/>
                      <a:r>
                        <a:rPr lang="en-US" sz="1400" b="1" i="0" u="none" strike="noStrike" dirty="0">
                          <a:solidFill>
                            <a:srgbClr val="92D050"/>
                          </a:solidFill>
                          <a:effectLst/>
                          <a:latin typeface="Calibri" panose="020F0502020204030204" pitchFamily="34" charset="0"/>
                        </a:rPr>
                        <a:t>Decryption Key</a:t>
                      </a:r>
                    </a:p>
                  </a:txBody>
                  <a:tcPr marL="3262" marR="3262" marT="3262"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88726325"/>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dirty="0">
                          <a:solidFill>
                            <a:srgbClr val="ED7D31"/>
                          </a:solidFill>
                          <a:effectLst/>
                          <a:latin typeface="Calibri" panose="020F0502020204030204" pitchFamily="34" charset="0"/>
                        </a:rPr>
                        <a:t>O</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N</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724203839"/>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ED7D31"/>
                          </a:solidFill>
                          <a:effectLst/>
                          <a:latin typeface="Calibri" panose="020F0502020204030204" pitchFamily="34" charset="0"/>
                        </a:rPr>
                        <a:t>P</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I</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079943200"/>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Q</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44770191"/>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R</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G</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809358849"/>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S</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617475976"/>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019138562"/>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U</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I</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195898354"/>
                  </a:ext>
                </a:extLst>
              </a:tr>
              <a:tr h="179544">
                <a:tc>
                  <a:txBody>
                    <a:bodyPr/>
                    <a:lstStyle/>
                    <a:p>
                      <a:pPr algn="ctr" fontAlgn="b"/>
                      <a:r>
                        <a:rPr lang="en-US" sz="1000" b="1" i="0" u="none" strike="noStrike">
                          <a:solidFill>
                            <a:srgbClr val="ED7D31"/>
                          </a:solidFill>
                          <a:effectLst/>
                          <a:latin typeface="Calibri" panose="020F0502020204030204" pitchFamily="34" charset="0"/>
                        </a:rPr>
                        <a:t>5</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V</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796121200"/>
                  </a:ext>
                </a:extLst>
              </a:tr>
              <a:tr h="179544">
                <a:tc>
                  <a:txBody>
                    <a:bodyPr/>
                    <a:lstStyle/>
                    <a:p>
                      <a:pPr algn="ctr" fontAlgn="b"/>
                      <a:r>
                        <a:rPr lang="en-US" sz="1000" b="1" i="0" u="none" strike="noStrike">
                          <a:solidFill>
                            <a:srgbClr val="ED7D31"/>
                          </a:solidFill>
                          <a:effectLst/>
                          <a:latin typeface="Calibri" panose="020F0502020204030204" pitchFamily="34" charset="0"/>
                        </a:rPr>
                        <a:t>6</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W</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165592605"/>
                  </a:ext>
                </a:extLst>
              </a:tr>
              <a:tr h="179544">
                <a:tc>
                  <a:txBody>
                    <a:bodyPr/>
                    <a:lstStyle/>
                    <a:p>
                      <a:pPr algn="ctr" fontAlgn="b"/>
                      <a:r>
                        <a:rPr lang="en-US" sz="1000" b="1" i="0" u="none" strike="noStrike">
                          <a:solidFill>
                            <a:srgbClr val="ED7D31"/>
                          </a:solidFill>
                          <a:effectLst/>
                          <a:latin typeface="Calibri" panose="020F0502020204030204" pitchFamily="34" charset="0"/>
                        </a:rPr>
                        <a:t>7</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X</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713264168"/>
                  </a:ext>
                </a:extLst>
              </a:tr>
              <a:tr h="179544">
                <a:tc>
                  <a:txBody>
                    <a:bodyPr/>
                    <a:lstStyle/>
                    <a:p>
                      <a:pPr algn="ctr" fontAlgn="b"/>
                      <a:r>
                        <a:rPr lang="en-US" sz="1000" b="1" i="0" u="none" strike="noStrike">
                          <a:solidFill>
                            <a:srgbClr val="ED7D31"/>
                          </a:solidFill>
                          <a:effectLst/>
                          <a:latin typeface="Calibri" panose="020F0502020204030204" pitchFamily="34" charset="0"/>
                        </a:rPr>
                        <a:t>8</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Y</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862174303"/>
                  </a:ext>
                </a:extLst>
              </a:tr>
              <a:tr h="179544">
                <a:tc>
                  <a:txBody>
                    <a:bodyPr/>
                    <a:lstStyle/>
                    <a:p>
                      <a:pPr algn="ctr" fontAlgn="b"/>
                      <a:r>
                        <a:rPr lang="en-US" sz="1000" b="1" i="0" u="none" strike="noStrike">
                          <a:solidFill>
                            <a:srgbClr val="ED7D31"/>
                          </a:solidFill>
                          <a:effectLst/>
                          <a:latin typeface="Calibri" panose="020F0502020204030204" pitchFamily="34" charset="0"/>
                        </a:rPr>
                        <a:t>9</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I</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Z</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E</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349235085"/>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156250250"/>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282540542"/>
                  </a:ext>
                </a:extLst>
              </a:tr>
              <a:tr h="179544">
                <a:tc>
                  <a:txBody>
                    <a:bodyPr/>
                    <a:lstStyle/>
                    <a:p>
                      <a:pPr algn="ctr" fontAlgn="b"/>
                      <a:r>
                        <a:rPr lang="en-US" sz="1000" b="1" i="0" u="none" strike="noStrike">
                          <a:solidFill>
                            <a:srgbClr val="ED7D31"/>
                          </a:solidFill>
                          <a:effectLst/>
                          <a:latin typeface="Calibri" panose="020F0502020204030204" pitchFamily="34" charset="0"/>
                        </a:rPr>
                        <a:t>A</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W</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_</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326192525"/>
                  </a:ext>
                </a:extLst>
              </a:tr>
              <a:tr h="179544">
                <a:tc>
                  <a:txBody>
                    <a:bodyPr/>
                    <a:lstStyle/>
                    <a:p>
                      <a:pPr algn="ctr" fontAlgn="b"/>
                      <a:r>
                        <a:rPr lang="en-US" sz="1000" b="1" i="0" u="none" strike="noStrike">
                          <a:solidFill>
                            <a:srgbClr val="ED7D31"/>
                          </a:solidFill>
                          <a:effectLst/>
                          <a:latin typeface="Calibri" panose="020F0502020204030204" pitchFamily="34" charset="0"/>
                        </a:rPr>
                        <a:t>B</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c</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864108742"/>
                  </a:ext>
                </a:extLst>
              </a:tr>
              <a:tr h="179544">
                <a:tc>
                  <a:txBody>
                    <a:bodyPr/>
                    <a:lstStyle/>
                    <a:p>
                      <a:pPr algn="ctr" fontAlgn="b"/>
                      <a:r>
                        <a:rPr lang="en-US" sz="1000" b="1" i="0" u="none" strike="noStrike">
                          <a:solidFill>
                            <a:srgbClr val="ED7D31"/>
                          </a:solidFill>
                          <a:effectLst/>
                          <a:latin typeface="Calibri" panose="020F0502020204030204" pitchFamily="34" charset="0"/>
                        </a:rPr>
                        <a:t>D</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N</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ED7D31"/>
                          </a:solidFill>
                          <a:effectLst/>
                          <a:latin typeface="Calibri" panose="020F0502020204030204" pitchFamily="34" charset="0"/>
                        </a:rPr>
                        <a:t>d</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724261790"/>
                  </a:ext>
                </a:extLst>
              </a:tr>
              <a:tr h="179544">
                <a:tc>
                  <a:txBody>
                    <a:bodyPr/>
                    <a:lstStyle/>
                    <a:p>
                      <a:pPr algn="ctr" fontAlgn="b"/>
                      <a:r>
                        <a:rPr lang="en-US" sz="1000" b="1" i="0" u="none" strike="noStrike">
                          <a:solidFill>
                            <a:srgbClr val="ED7D31"/>
                          </a:solidFill>
                          <a:effectLst/>
                          <a:latin typeface="Calibri" panose="020F0502020204030204" pitchFamily="34" charset="0"/>
                        </a:rPr>
                        <a:t>E</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e</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323272741"/>
                  </a:ext>
                </a:extLst>
              </a:tr>
              <a:tr h="179544">
                <a:tc>
                  <a:txBody>
                    <a:bodyPr/>
                    <a:lstStyle/>
                    <a:p>
                      <a:pPr algn="ctr" fontAlgn="b"/>
                      <a:r>
                        <a:rPr lang="en-US" sz="1000" b="1" i="0" u="none" strike="noStrike">
                          <a:solidFill>
                            <a:srgbClr val="ED7D31"/>
                          </a:solidFill>
                          <a:effectLst/>
                          <a:latin typeface="Calibri" panose="020F0502020204030204" pitchFamily="34" charset="0"/>
                        </a:rPr>
                        <a:t>F</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f</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D</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624667173"/>
                  </a:ext>
                </a:extLst>
              </a:tr>
              <a:tr h="179544">
                <a:tc>
                  <a:txBody>
                    <a:bodyPr/>
                    <a:lstStyle/>
                    <a:p>
                      <a:pPr algn="ctr" fontAlgn="b"/>
                      <a:r>
                        <a:rPr lang="en-US" sz="1000" b="1" i="0" u="none" strike="noStrike">
                          <a:solidFill>
                            <a:srgbClr val="ED7D31"/>
                          </a:solidFill>
                          <a:effectLst/>
                          <a:latin typeface="Calibri" panose="020F0502020204030204" pitchFamily="34" charset="0"/>
                        </a:rPr>
                        <a:t>G</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j</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19079353"/>
                  </a:ext>
                </a:extLst>
              </a:tr>
              <a:tr h="179544">
                <a:tc>
                  <a:txBody>
                    <a:bodyPr/>
                    <a:lstStyle/>
                    <a:p>
                      <a:pPr algn="ctr" fontAlgn="b"/>
                      <a:r>
                        <a:rPr lang="en-US" sz="1000" b="1" i="0" u="none" strike="noStrike">
                          <a:solidFill>
                            <a:srgbClr val="ED7D31"/>
                          </a:solidFill>
                          <a:effectLst/>
                          <a:latin typeface="Calibri" panose="020F0502020204030204" pitchFamily="34" charset="0"/>
                        </a:rPr>
                        <a:t>H</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I</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846502110"/>
                  </a:ext>
                </a:extLst>
              </a:tr>
              <a:tr h="179544">
                <a:tc>
                  <a:txBody>
                    <a:bodyPr/>
                    <a:lstStyle/>
                    <a:p>
                      <a:pPr algn="ctr" fontAlgn="b"/>
                      <a:r>
                        <a:rPr lang="en-US" sz="1000" b="1" i="0" u="none" strike="noStrike">
                          <a:solidFill>
                            <a:srgbClr val="ED7D31"/>
                          </a:solidFill>
                          <a:effectLst/>
                          <a:latin typeface="Calibri" panose="020F0502020204030204" pitchFamily="34" charset="0"/>
                        </a:rPr>
                        <a:t>I</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496215343"/>
                  </a:ext>
                </a:extLst>
              </a:tr>
              <a:tr h="179544">
                <a:tc>
                  <a:txBody>
                    <a:bodyPr/>
                    <a:lstStyle/>
                    <a:p>
                      <a:pPr algn="ctr" fontAlgn="b"/>
                      <a:r>
                        <a:rPr lang="en-US" sz="1000" b="1" i="0" u="none" strike="noStrike">
                          <a:solidFill>
                            <a:srgbClr val="ED7D31"/>
                          </a:solidFill>
                          <a:effectLst/>
                          <a:latin typeface="Calibri" panose="020F0502020204030204" pitchFamily="34" charset="0"/>
                        </a:rPr>
                        <a:t>J</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p</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414287313"/>
                  </a:ext>
                </a:extLst>
              </a:tr>
              <a:tr h="179544">
                <a:tc>
                  <a:txBody>
                    <a:bodyPr/>
                    <a:lstStyle/>
                    <a:p>
                      <a:pPr algn="ctr" fontAlgn="b"/>
                      <a:r>
                        <a:rPr lang="en-US" sz="1000" b="1" i="0" u="none" strike="noStrike">
                          <a:solidFill>
                            <a:srgbClr val="ED7D31"/>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q</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93606946"/>
                  </a:ext>
                </a:extLst>
              </a:tr>
              <a:tr h="179544">
                <a:tc>
                  <a:txBody>
                    <a:bodyPr/>
                    <a:lstStyle/>
                    <a:p>
                      <a:pPr algn="ctr" fontAlgn="b"/>
                      <a:r>
                        <a:rPr lang="en-US" sz="1000" b="1" i="0" u="none" strike="noStrike">
                          <a:solidFill>
                            <a:srgbClr val="ED7D31"/>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T</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ED7D31"/>
                          </a:solidFill>
                          <a:effectLst/>
                          <a:latin typeface="Calibri" panose="020F0502020204030204" pitchFamily="34" charset="0"/>
                        </a:rPr>
                        <a:t>r</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R</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656918858"/>
                  </a:ext>
                </a:extLst>
              </a:tr>
              <a:tr h="179544">
                <a:tc>
                  <a:txBody>
                    <a:bodyPr/>
                    <a:lstStyle/>
                    <a:p>
                      <a:pPr algn="ctr" fontAlgn="b"/>
                      <a:r>
                        <a:rPr lang="en-US" sz="1000" b="1" i="0" u="none" strike="noStrike">
                          <a:solidFill>
                            <a:srgbClr val="ED7D31"/>
                          </a:solidFill>
                          <a:effectLst/>
                          <a:latin typeface="Calibri" panose="020F0502020204030204" pitchFamily="34" charset="0"/>
                        </a:rPr>
                        <a:t>M</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H</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284247008"/>
                  </a:ext>
                </a:extLst>
              </a:tr>
              <a:tr h="179544">
                <a:tc>
                  <a:txBody>
                    <a:bodyPr/>
                    <a:lstStyle/>
                    <a:p>
                      <a:pPr algn="ctr" fontAlgn="b"/>
                      <a:r>
                        <a:rPr lang="en-US" sz="1000" b="1" i="0" u="none" strike="noStrike">
                          <a:solidFill>
                            <a:srgbClr val="ED7D31"/>
                          </a:solidFill>
                          <a:effectLst/>
                          <a:latin typeface="Calibri" panose="020F0502020204030204" pitchFamily="34" charset="0"/>
                        </a:rPr>
                        <a:t>N</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z</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646433921"/>
                  </a:ext>
                </a:extLst>
              </a:tr>
            </a:tbl>
          </a:graphicData>
        </a:graphic>
      </p:graphicFrame>
      <p:sp>
        <p:nvSpPr>
          <p:cNvPr id="21" name="Arrow: Right 20"/>
          <p:cNvSpPr/>
          <p:nvPr/>
        </p:nvSpPr>
        <p:spPr>
          <a:xfrm>
            <a:off x="6401014" y="3336910"/>
            <a:ext cx="1213422" cy="866730"/>
          </a:xfrm>
          <a:prstGeom prst="rightArrow">
            <a:avLst/>
          </a:prstGeom>
          <a:scene3d>
            <a:camera prst="orthographicFront"/>
            <a:lightRig rig="threePt" dir="t"/>
          </a:scene3d>
          <a:sp3d>
            <a:bevelT/>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graphicFrame>
        <p:nvGraphicFramePr>
          <p:cNvPr id="5" name="Table 4"/>
          <p:cNvGraphicFramePr>
            <a:graphicFrameLocks noGrp="1"/>
          </p:cNvGraphicFramePr>
          <p:nvPr>
            <p:extLst>
              <p:ext uri="{D42A27DB-BD31-4B8C-83A1-F6EECF244321}">
                <p14:modId xmlns:p14="http://schemas.microsoft.com/office/powerpoint/2010/main" val="872337289"/>
              </p:ext>
            </p:extLst>
          </p:nvPr>
        </p:nvGraphicFramePr>
        <p:xfrm>
          <a:off x="8023677" y="1849062"/>
          <a:ext cx="2693647" cy="4617312"/>
        </p:xfrm>
        <a:graphic>
          <a:graphicData uri="http://schemas.openxmlformats.org/drawingml/2006/table">
            <a:tbl>
              <a:tblPr/>
              <a:tblGrid>
                <a:gridCol w="162548">
                  <a:extLst>
                    <a:ext uri="{9D8B030D-6E8A-4147-A177-3AD203B41FA5}">
                      <a16:colId xmlns:a16="http://schemas.microsoft.com/office/drawing/2014/main" val="3265541944"/>
                    </a:ext>
                  </a:extLst>
                </a:gridCol>
                <a:gridCol w="162548">
                  <a:extLst>
                    <a:ext uri="{9D8B030D-6E8A-4147-A177-3AD203B41FA5}">
                      <a16:colId xmlns:a16="http://schemas.microsoft.com/office/drawing/2014/main" val="1568035778"/>
                    </a:ext>
                  </a:extLst>
                </a:gridCol>
                <a:gridCol w="162548">
                  <a:extLst>
                    <a:ext uri="{9D8B030D-6E8A-4147-A177-3AD203B41FA5}">
                      <a16:colId xmlns:a16="http://schemas.microsoft.com/office/drawing/2014/main" val="1063329554"/>
                    </a:ext>
                  </a:extLst>
                </a:gridCol>
                <a:gridCol w="162548">
                  <a:extLst>
                    <a:ext uri="{9D8B030D-6E8A-4147-A177-3AD203B41FA5}">
                      <a16:colId xmlns:a16="http://schemas.microsoft.com/office/drawing/2014/main" val="2678344246"/>
                    </a:ext>
                  </a:extLst>
                </a:gridCol>
                <a:gridCol w="162548">
                  <a:extLst>
                    <a:ext uri="{9D8B030D-6E8A-4147-A177-3AD203B41FA5}">
                      <a16:colId xmlns:a16="http://schemas.microsoft.com/office/drawing/2014/main" val="4102131189"/>
                    </a:ext>
                  </a:extLst>
                </a:gridCol>
                <a:gridCol w="162548">
                  <a:extLst>
                    <a:ext uri="{9D8B030D-6E8A-4147-A177-3AD203B41FA5}">
                      <a16:colId xmlns:a16="http://schemas.microsoft.com/office/drawing/2014/main" val="2521520491"/>
                    </a:ext>
                  </a:extLst>
                </a:gridCol>
                <a:gridCol w="162548">
                  <a:extLst>
                    <a:ext uri="{9D8B030D-6E8A-4147-A177-3AD203B41FA5}">
                      <a16:colId xmlns:a16="http://schemas.microsoft.com/office/drawing/2014/main" val="4273973623"/>
                    </a:ext>
                  </a:extLst>
                </a:gridCol>
                <a:gridCol w="162548">
                  <a:extLst>
                    <a:ext uri="{9D8B030D-6E8A-4147-A177-3AD203B41FA5}">
                      <a16:colId xmlns:a16="http://schemas.microsoft.com/office/drawing/2014/main" val="1403330817"/>
                    </a:ext>
                  </a:extLst>
                </a:gridCol>
                <a:gridCol w="139325">
                  <a:extLst>
                    <a:ext uri="{9D8B030D-6E8A-4147-A177-3AD203B41FA5}">
                      <a16:colId xmlns:a16="http://schemas.microsoft.com/office/drawing/2014/main" val="1515283708"/>
                    </a:ext>
                  </a:extLst>
                </a:gridCol>
                <a:gridCol w="162548">
                  <a:extLst>
                    <a:ext uri="{9D8B030D-6E8A-4147-A177-3AD203B41FA5}">
                      <a16:colId xmlns:a16="http://schemas.microsoft.com/office/drawing/2014/main" val="3663355084"/>
                    </a:ext>
                  </a:extLst>
                </a:gridCol>
                <a:gridCol w="139325">
                  <a:extLst>
                    <a:ext uri="{9D8B030D-6E8A-4147-A177-3AD203B41FA5}">
                      <a16:colId xmlns:a16="http://schemas.microsoft.com/office/drawing/2014/main" val="980931430"/>
                    </a:ext>
                  </a:extLst>
                </a:gridCol>
                <a:gridCol w="162548">
                  <a:extLst>
                    <a:ext uri="{9D8B030D-6E8A-4147-A177-3AD203B41FA5}">
                      <a16:colId xmlns:a16="http://schemas.microsoft.com/office/drawing/2014/main" val="4285959092"/>
                    </a:ext>
                  </a:extLst>
                </a:gridCol>
                <a:gridCol w="162548">
                  <a:extLst>
                    <a:ext uri="{9D8B030D-6E8A-4147-A177-3AD203B41FA5}">
                      <a16:colId xmlns:a16="http://schemas.microsoft.com/office/drawing/2014/main" val="3626075919"/>
                    </a:ext>
                  </a:extLst>
                </a:gridCol>
                <a:gridCol w="162548">
                  <a:extLst>
                    <a:ext uri="{9D8B030D-6E8A-4147-A177-3AD203B41FA5}">
                      <a16:colId xmlns:a16="http://schemas.microsoft.com/office/drawing/2014/main" val="3657944648"/>
                    </a:ext>
                  </a:extLst>
                </a:gridCol>
                <a:gridCol w="139325">
                  <a:extLst>
                    <a:ext uri="{9D8B030D-6E8A-4147-A177-3AD203B41FA5}">
                      <a16:colId xmlns:a16="http://schemas.microsoft.com/office/drawing/2014/main" val="1121655747"/>
                    </a:ext>
                  </a:extLst>
                </a:gridCol>
                <a:gridCol w="162548">
                  <a:extLst>
                    <a:ext uri="{9D8B030D-6E8A-4147-A177-3AD203B41FA5}">
                      <a16:colId xmlns:a16="http://schemas.microsoft.com/office/drawing/2014/main" val="726455442"/>
                    </a:ext>
                  </a:extLst>
                </a:gridCol>
                <a:gridCol w="162548">
                  <a:extLst>
                    <a:ext uri="{9D8B030D-6E8A-4147-A177-3AD203B41FA5}">
                      <a16:colId xmlns:a16="http://schemas.microsoft.com/office/drawing/2014/main" val="3551879929"/>
                    </a:ext>
                  </a:extLst>
                </a:gridCol>
              </a:tblGrid>
              <a:tr h="192388">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4239404700"/>
                  </a:ext>
                </a:extLst>
              </a:tr>
              <a:tr h="192388">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2204283296"/>
                  </a:ext>
                </a:extLst>
              </a:tr>
              <a:tr h="192388">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3546162913"/>
                  </a:ext>
                </a:extLst>
              </a:tr>
              <a:tr h="192388">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1466593868"/>
                  </a:ext>
                </a:extLst>
              </a:tr>
              <a:tr h="192388">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R</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extLst>
                  <a:ext uri="{0D108BD9-81ED-4DB2-BD59-A6C34878D82A}">
                    <a16:rowId xmlns:a16="http://schemas.microsoft.com/office/drawing/2014/main" val="3630394121"/>
                  </a:ext>
                </a:extLst>
              </a:tr>
              <a:tr h="192388">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300572497"/>
                  </a:ext>
                </a:extLst>
              </a:tr>
              <a:tr h="192388">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77077906"/>
                  </a:ext>
                </a:extLst>
              </a:tr>
              <a:tr h="192388">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2484082341"/>
                  </a:ext>
                </a:extLst>
              </a:tr>
              <a:tr h="192388">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R</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2037556429"/>
                  </a:ext>
                </a:extLst>
              </a:tr>
              <a:tr h="192388">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extLst>
                  <a:ext uri="{0D108BD9-81ED-4DB2-BD59-A6C34878D82A}">
                    <a16:rowId xmlns:a16="http://schemas.microsoft.com/office/drawing/2014/main" val="3252931635"/>
                  </a:ext>
                </a:extLst>
              </a:tr>
              <a:tr h="192388">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extLst>
                  <a:ext uri="{0D108BD9-81ED-4DB2-BD59-A6C34878D82A}">
                    <a16:rowId xmlns:a16="http://schemas.microsoft.com/office/drawing/2014/main" val="3642929409"/>
                  </a:ext>
                </a:extLst>
              </a:tr>
              <a:tr h="192388">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R</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extLst>
                  <a:ext uri="{0D108BD9-81ED-4DB2-BD59-A6C34878D82A}">
                    <a16:rowId xmlns:a16="http://schemas.microsoft.com/office/drawing/2014/main" val="3956056843"/>
                  </a:ext>
                </a:extLst>
              </a:tr>
              <a:tr h="192388">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extLst>
                  <a:ext uri="{0D108BD9-81ED-4DB2-BD59-A6C34878D82A}">
                    <a16:rowId xmlns:a16="http://schemas.microsoft.com/office/drawing/2014/main" val="3108170369"/>
                  </a:ext>
                </a:extLst>
              </a:tr>
              <a:tr h="192388">
                <a:tc>
                  <a:txBody>
                    <a:bodyPr/>
                    <a:lstStyle/>
                    <a:p>
                      <a:pPr algn="ctr" fontAlgn="b"/>
                      <a:r>
                        <a:rPr lang="en-US" sz="1100" b="1" i="0" u="none" strike="noStrike">
                          <a:solidFill>
                            <a:srgbClr val="FFFF00"/>
                          </a:solidFill>
                          <a:effectLst/>
                          <a:latin typeface="Calibri" panose="020F0502020204030204" pitchFamily="34" charset="0"/>
                        </a:rPr>
                        <a:t>R</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816891374"/>
                  </a:ext>
                </a:extLst>
              </a:tr>
              <a:tr h="192388">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3203933714"/>
                  </a:ext>
                </a:extLst>
              </a:tr>
              <a:tr h="192388">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R</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tcPr>
                </a:tc>
                <a:extLst>
                  <a:ext uri="{0D108BD9-81ED-4DB2-BD59-A6C34878D82A}">
                    <a16:rowId xmlns:a16="http://schemas.microsoft.com/office/drawing/2014/main" val="197516247"/>
                  </a:ext>
                </a:extLst>
              </a:tr>
              <a:tr h="192388">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extLst>
                  <a:ext uri="{0D108BD9-81ED-4DB2-BD59-A6C34878D82A}">
                    <a16:rowId xmlns:a16="http://schemas.microsoft.com/office/drawing/2014/main" val="3921874766"/>
                  </a:ext>
                </a:extLst>
              </a:tr>
              <a:tr h="192388">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2215723562"/>
                  </a:ext>
                </a:extLst>
              </a:tr>
              <a:tr h="192388">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extLst>
                  <a:ext uri="{0D108BD9-81ED-4DB2-BD59-A6C34878D82A}">
                    <a16:rowId xmlns:a16="http://schemas.microsoft.com/office/drawing/2014/main" val="4263107447"/>
                  </a:ext>
                </a:extLst>
              </a:tr>
              <a:tr h="192388">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extLst>
                  <a:ext uri="{0D108BD9-81ED-4DB2-BD59-A6C34878D82A}">
                    <a16:rowId xmlns:a16="http://schemas.microsoft.com/office/drawing/2014/main" val="3880772998"/>
                  </a:ext>
                </a:extLst>
              </a:tr>
              <a:tr h="192388">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extLst>
                  <a:ext uri="{0D108BD9-81ED-4DB2-BD59-A6C34878D82A}">
                    <a16:rowId xmlns:a16="http://schemas.microsoft.com/office/drawing/2014/main" val="739466172"/>
                  </a:ext>
                </a:extLst>
              </a:tr>
              <a:tr h="192388">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extLst>
                  <a:ext uri="{0D108BD9-81ED-4DB2-BD59-A6C34878D82A}">
                    <a16:rowId xmlns:a16="http://schemas.microsoft.com/office/drawing/2014/main" val="3658248751"/>
                  </a:ext>
                </a:extLst>
              </a:tr>
              <a:tr h="192388">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R</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extLst>
                  <a:ext uri="{0D108BD9-81ED-4DB2-BD59-A6C34878D82A}">
                    <a16:rowId xmlns:a16="http://schemas.microsoft.com/office/drawing/2014/main" val="3415382462"/>
                  </a:ext>
                </a:extLst>
              </a:tr>
              <a:tr h="192388">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dirty="0">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2356348133"/>
                  </a:ext>
                </a:extLst>
              </a:tr>
            </a:tbl>
          </a:graphicData>
        </a:graphic>
      </p:graphicFrame>
      <p:sp>
        <p:nvSpPr>
          <p:cNvPr id="12" name="Rectangle 11"/>
          <p:cNvSpPr/>
          <p:nvPr/>
        </p:nvSpPr>
        <p:spPr>
          <a:xfrm>
            <a:off x="8023678" y="5287393"/>
            <a:ext cx="643622" cy="26001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8023677" y="3178199"/>
            <a:ext cx="981646" cy="26001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0099705" y="5093101"/>
            <a:ext cx="643622" cy="26001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22553" y="4511329"/>
            <a:ext cx="570582" cy="190681"/>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16" name="Rectangle 15"/>
          <p:cNvSpPr/>
          <p:nvPr/>
        </p:nvSpPr>
        <p:spPr>
          <a:xfrm>
            <a:off x="1045869" y="5958767"/>
            <a:ext cx="570582" cy="190681"/>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2094617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0-#ppt_w/2"/>
                                          </p:val>
                                        </p:tav>
                                        <p:tav tm="100000">
                                          <p:val>
                                            <p:strVal val="#ppt_x"/>
                                          </p:val>
                                        </p:tav>
                                      </p:tavLst>
                                    </p:anim>
                                    <p:anim calcmode="lin" valueType="num">
                                      <p:cBhvr additive="base">
                                        <p:cTn id="16"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2" grpId="0" animBg="1"/>
      <p:bldP spid="13" grpId="0" animBg="1"/>
      <p:bldP spid="14" grpId="0" animBg="1"/>
      <p:bldP spid="15" grpId="0" animBg="1"/>
      <p:bldP spid="16"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775827331"/>
              </p:ext>
            </p:extLst>
          </p:nvPr>
        </p:nvGraphicFramePr>
        <p:xfrm>
          <a:off x="3256690" y="1849765"/>
          <a:ext cx="2735083" cy="4642608"/>
        </p:xfrm>
        <a:graphic>
          <a:graphicData uri="http://schemas.openxmlformats.org/drawingml/2006/table">
            <a:tbl>
              <a:tblPr/>
              <a:tblGrid>
                <a:gridCol w="169764">
                  <a:extLst>
                    <a:ext uri="{9D8B030D-6E8A-4147-A177-3AD203B41FA5}">
                      <a16:colId xmlns:a16="http://schemas.microsoft.com/office/drawing/2014/main" val="579982285"/>
                    </a:ext>
                  </a:extLst>
                </a:gridCol>
                <a:gridCol w="160332">
                  <a:extLst>
                    <a:ext uri="{9D8B030D-6E8A-4147-A177-3AD203B41FA5}">
                      <a16:colId xmlns:a16="http://schemas.microsoft.com/office/drawing/2014/main" val="2514909565"/>
                    </a:ext>
                  </a:extLst>
                </a:gridCol>
                <a:gridCol w="160332">
                  <a:extLst>
                    <a:ext uri="{9D8B030D-6E8A-4147-A177-3AD203B41FA5}">
                      <a16:colId xmlns:a16="http://schemas.microsoft.com/office/drawing/2014/main" val="417535007"/>
                    </a:ext>
                  </a:extLst>
                </a:gridCol>
                <a:gridCol w="160332">
                  <a:extLst>
                    <a:ext uri="{9D8B030D-6E8A-4147-A177-3AD203B41FA5}">
                      <a16:colId xmlns:a16="http://schemas.microsoft.com/office/drawing/2014/main" val="2034559151"/>
                    </a:ext>
                  </a:extLst>
                </a:gridCol>
                <a:gridCol w="169764">
                  <a:extLst>
                    <a:ext uri="{9D8B030D-6E8A-4147-A177-3AD203B41FA5}">
                      <a16:colId xmlns:a16="http://schemas.microsoft.com/office/drawing/2014/main" val="2858897069"/>
                    </a:ext>
                  </a:extLst>
                </a:gridCol>
                <a:gridCol w="169764">
                  <a:extLst>
                    <a:ext uri="{9D8B030D-6E8A-4147-A177-3AD203B41FA5}">
                      <a16:colId xmlns:a16="http://schemas.microsoft.com/office/drawing/2014/main" val="3648134328"/>
                    </a:ext>
                  </a:extLst>
                </a:gridCol>
                <a:gridCol w="160332">
                  <a:extLst>
                    <a:ext uri="{9D8B030D-6E8A-4147-A177-3AD203B41FA5}">
                      <a16:colId xmlns:a16="http://schemas.microsoft.com/office/drawing/2014/main" val="685187013"/>
                    </a:ext>
                  </a:extLst>
                </a:gridCol>
                <a:gridCol w="169764">
                  <a:extLst>
                    <a:ext uri="{9D8B030D-6E8A-4147-A177-3AD203B41FA5}">
                      <a16:colId xmlns:a16="http://schemas.microsoft.com/office/drawing/2014/main" val="1156613665"/>
                    </a:ext>
                  </a:extLst>
                </a:gridCol>
                <a:gridCol w="141470">
                  <a:extLst>
                    <a:ext uri="{9D8B030D-6E8A-4147-A177-3AD203B41FA5}">
                      <a16:colId xmlns:a16="http://schemas.microsoft.com/office/drawing/2014/main" val="4274480236"/>
                    </a:ext>
                  </a:extLst>
                </a:gridCol>
                <a:gridCol w="169764">
                  <a:extLst>
                    <a:ext uri="{9D8B030D-6E8A-4147-A177-3AD203B41FA5}">
                      <a16:colId xmlns:a16="http://schemas.microsoft.com/office/drawing/2014/main" val="371214639"/>
                    </a:ext>
                  </a:extLst>
                </a:gridCol>
                <a:gridCol w="132039">
                  <a:extLst>
                    <a:ext uri="{9D8B030D-6E8A-4147-A177-3AD203B41FA5}">
                      <a16:colId xmlns:a16="http://schemas.microsoft.com/office/drawing/2014/main" val="2512155661"/>
                    </a:ext>
                  </a:extLst>
                </a:gridCol>
                <a:gridCol w="160332">
                  <a:extLst>
                    <a:ext uri="{9D8B030D-6E8A-4147-A177-3AD203B41FA5}">
                      <a16:colId xmlns:a16="http://schemas.microsoft.com/office/drawing/2014/main" val="2873515964"/>
                    </a:ext>
                  </a:extLst>
                </a:gridCol>
                <a:gridCol w="160332">
                  <a:extLst>
                    <a:ext uri="{9D8B030D-6E8A-4147-A177-3AD203B41FA5}">
                      <a16:colId xmlns:a16="http://schemas.microsoft.com/office/drawing/2014/main" val="2993952867"/>
                    </a:ext>
                  </a:extLst>
                </a:gridCol>
                <a:gridCol w="169764">
                  <a:extLst>
                    <a:ext uri="{9D8B030D-6E8A-4147-A177-3AD203B41FA5}">
                      <a16:colId xmlns:a16="http://schemas.microsoft.com/office/drawing/2014/main" val="3358104105"/>
                    </a:ext>
                  </a:extLst>
                </a:gridCol>
                <a:gridCol w="141470">
                  <a:extLst>
                    <a:ext uri="{9D8B030D-6E8A-4147-A177-3AD203B41FA5}">
                      <a16:colId xmlns:a16="http://schemas.microsoft.com/office/drawing/2014/main" val="989501350"/>
                    </a:ext>
                  </a:extLst>
                </a:gridCol>
                <a:gridCol w="169764">
                  <a:extLst>
                    <a:ext uri="{9D8B030D-6E8A-4147-A177-3AD203B41FA5}">
                      <a16:colId xmlns:a16="http://schemas.microsoft.com/office/drawing/2014/main" val="780173366"/>
                    </a:ext>
                  </a:extLst>
                </a:gridCol>
                <a:gridCol w="169764">
                  <a:extLst>
                    <a:ext uri="{9D8B030D-6E8A-4147-A177-3AD203B41FA5}">
                      <a16:colId xmlns:a16="http://schemas.microsoft.com/office/drawing/2014/main" val="924944375"/>
                    </a:ext>
                  </a:extLst>
                </a:gridCol>
              </a:tblGrid>
              <a:tr h="193442">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840701840"/>
                  </a:ext>
                </a:extLst>
              </a:tr>
              <a:tr h="193442">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4035350875"/>
                  </a:ext>
                </a:extLst>
              </a:tr>
              <a:tr h="193442">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160010938"/>
                  </a:ext>
                </a:extLst>
              </a:tr>
              <a:tr h="193442">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4239771103"/>
                  </a:ext>
                </a:extLst>
              </a:tr>
              <a:tr h="193442">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extLst>
                  <a:ext uri="{0D108BD9-81ED-4DB2-BD59-A6C34878D82A}">
                    <a16:rowId xmlns:a16="http://schemas.microsoft.com/office/drawing/2014/main" val="1385375749"/>
                  </a:ext>
                </a:extLst>
              </a:tr>
              <a:tr h="193442">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491305661"/>
                  </a:ext>
                </a:extLst>
              </a:tr>
              <a:tr h="193442">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506174914"/>
                  </a:ext>
                </a:extLst>
              </a:tr>
              <a:tr h="193442">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1993271139"/>
                  </a:ext>
                </a:extLst>
              </a:tr>
              <a:tr h="193442">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1292261078"/>
                  </a:ext>
                </a:extLst>
              </a:tr>
              <a:tr h="193442">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extLst>
                  <a:ext uri="{0D108BD9-81ED-4DB2-BD59-A6C34878D82A}">
                    <a16:rowId xmlns:a16="http://schemas.microsoft.com/office/drawing/2014/main" val="2729857000"/>
                  </a:ext>
                </a:extLst>
              </a:tr>
              <a:tr h="193442">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extLst>
                  <a:ext uri="{0D108BD9-81ED-4DB2-BD59-A6C34878D82A}">
                    <a16:rowId xmlns:a16="http://schemas.microsoft.com/office/drawing/2014/main" val="3915246198"/>
                  </a:ext>
                </a:extLst>
              </a:tr>
              <a:tr h="193442">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extLst>
                  <a:ext uri="{0D108BD9-81ED-4DB2-BD59-A6C34878D82A}">
                    <a16:rowId xmlns:a16="http://schemas.microsoft.com/office/drawing/2014/main" val="372196655"/>
                  </a:ext>
                </a:extLst>
              </a:tr>
              <a:tr h="193442">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extLst>
                  <a:ext uri="{0D108BD9-81ED-4DB2-BD59-A6C34878D82A}">
                    <a16:rowId xmlns:a16="http://schemas.microsoft.com/office/drawing/2014/main" val="945378219"/>
                  </a:ext>
                </a:extLst>
              </a:tr>
              <a:tr h="193442">
                <a:tc>
                  <a:txBody>
                    <a:bodyPr/>
                    <a:lstStyle/>
                    <a:p>
                      <a:pPr algn="ctr" fontAlgn="b"/>
                      <a:r>
                        <a:rPr lang="en-US" sz="1100" b="1" i="0" u="none" strike="noStrike">
                          <a:solidFill>
                            <a:srgbClr val="FFFF00"/>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1805006705"/>
                  </a:ext>
                </a:extLst>
              </a:tr>
              <a:tr h="193442">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314200920"/>
                  </a:ext>
                </a:extLst>
              </a:tr>
              <a:tr h="193442">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tcPr>
                </a:tc>
                <a:extLst>
                  <a:ext uri="{0D108BD9-81ED-4DB2-BD59-A6C34878D82A}">
                    <a16:rowId xmlns:a16="http://schemas.microsoft.com/office/drawing/2014/main" val="2747594124"/>
                  </a:ext>
                </a:extLst>
              </a:tr>
              <a:tr h="193442">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extLst>
                  <a:ext uri="{0D108BD9-81ED-4DB2-BD59-A6C34878D82A}">
                    <a16:rowId xmlns:a16="http://schemas.microsoft.com/office/drawing/2014/main" val="228737035"/>
                  </a:ext>
                </a:extLst>
              </a:tr>
              <a:tr h="193442">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772562668"/>
                  </a:ext>
                </a:extLst>
              </a:tr>
              <a:tr h="193442">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extLst>
                  <a:ext uri="{0D108BD9-81ED-4DB2-BD59-A6C34878D82A}">
                    <a16:rowId xmlns:a16="http://schemas.microsoft.com/office/drawing/2014/main" val="1183545590"/>
                  </a:ext>
                </a:extLst>
              </a:tr>
              <a:tr h="193442">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extLst>
                  <a:ext uri="{0D108BD9-81ED-4DB2-BD59-A6C34878D82A}">
                    <a16:rowId xmlns:a16="http://schemas.microsoft.com/office/drawing/2014/main" val="1278733950"/>
                  </a:ext>
                </a:extLst>
              </a:tr>
              <a:tr h="193442">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extLst>
                  <a:ext uri="{0D108BD9-81ED-4DB2-BD59-A6C34878D82A}">
                    <a16:rowId xmlns:a16="http://schemas.microsoft.com/office/drawing/2014/main" val="365354503"/>
                  </a:ext>
                </a:extLst>
              </a:tr>
              <a:tr h="193442">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5</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extLst>
                  <a:ext uri="{0D108BD9-81ED-4DB2-BD59-A6C34878D82A}">
                    <a16:rowId xmlns:a16="http://schemas.microsoft.com/office/drawing/2014/main" val="672264494"/>
                  </a:ext>
                </a:extLst>
              </a:tr>
              <a:tr h="193442">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extLst>
                  <a:ext uri="{0D108BD9-81ED-4DB2-BD59-A6C34878D82A}">
                    <a16:rowId xmlns:a16="http://schemas.microsoft.com/office/drawing/2014/main" val="3423436523"/>
                  </a:ext>
                </a:extLst>
              </a:tr>
              <a:tr h="193442">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dirty="0">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3350244923"/>
                  </a:ext>
                </a:extLst>
              </a:tr>
            </a:tbl>
          </a:graphicData>
        </a:graphic>
      </p:graphicFrame>
      <p:sp>
        <p:nvSpPr>
          <p:cNvPr id="2" name="Title 1"/>
          <p:cNvSpPr>
            <a:spLocks noGrp="1"/>
          </p:cNvSpPr>
          <p:nvPr>
            <p:ph type="title"/>
          </p:nvPr>
        </p:nvSpPr>
        <p:spPr/>
        <p:txBody>
          <a:bodyPr/>
          <a:lstStyle/>
          <a:p>
            <a:pPr algn="r"/>
            <a:r>
              <a:rPr lang="en-US" b="1" dirty="0">
                <a:solidFill>
                  <a:srgbClr val="92D050"/>
                </a:solidFill>
                <a:latin typeface="+mn-lt"/>
              </a:rPr>
              <a:t>Zodiac Killer – Solution of Z408 Cipher</a:t>
            </a:r>
            <a:endParaRPr lang="en-US" dirty="0">
              <a:latin typeface="+mn-lt"/>
            </a:endParaRPr>
          </a:p>
        </p:txBody>
      </p:sp>
      <p:graphicFrame>
        <p:nvGraphicFramePr>
          <p:cNvPr id="20" name="Table 19"/>
          <p:cNvGraphicFramePr>
            <a:graphicFrameLocks noGrp="1"/>
          </p:cNvGraphicFramePr>
          <p:nvPr>
            <p:extLst>
              <p:ext uri="{D42A27DB-BD31-4B8C-83A1-F6EECF244321}">
                <p14:modId xmlns:p14="http://schemas.microsoft.com/office/powerpoint/2010/main" val="4103948828"/>
              </p:ext>
            </p:extLst>
          </p:nvPr>
        </p:nvGraphicFramePr>
        <p:xfrm>
          <a:off x="382821" y="1418234"/>
          <a:ext cx="1220628" cy="5074141"/>
        </p:xfrm>
        <a:graphic>
          <a:graphicData uri="http://schemas.openxmlformats.org/drawingml/2006/table">
            <a:tbl>
              <a:tblPr/>
              <a:tblGrid>
                <a:gridCol w="305157">
                  <a:extLst>
                    <a:ext uri="{9D8B030D-6E8A-4147-A177-3AD203B41FA5}">
                      <a16:colId xmlns:a16="http://schemas.microsoft.com/office/drawing/2014/main" val="1689225068"/>
                    </a:ext>
                  </a:extLst>
                </a:gridCol>
                <a:gridCol w="305157">
                  <a:extLst>
                    <a:ext uri="{9D8B030D-6E8A-4147-A177-3AD203B41FA5}">
                      <a16:colId xmlns:a16="http://schemas.microsoft.com/office/drawing/2014/main" val="2169906630"/>
                    </a:ext>
                  </a:extLst>
                </a:gridCol>
                <a:gridCol w="305157">
                  <a:extLst>
                    <a:ext uri="{9D8B030D-6E8A-4147-A177-3AD203B41FA5}">
                      <a16:colId xmlns:a16="http://schemas.microsoft.com/office/drawing/2014/main" val="2848636935"/>
                    </a:ext>
                  </a:extLst>
                </a:gridCol>
                <a:gridCol w="305157">
                  <a:extLst>
                    <a:ext uri="{9D8B030D-6E8A-4147-A177-3AD203B41FA5}">
                      <a16:colId xmlns:a16="http://schemas.microsoft.com/office/drawing/2014/main" val="604642153"/>
                    </a:ext>
                  </a:extLst>
                </a:gridCol>
              </a:tblGrid>
              <a:tr h="226453">
                <a:tc gridSpan="4">
                  <a:txBody>
                    <a:bodyPr/>
                    <a:lstStyle/>
                    <a:p>
                      <a:pPr algn="ctr" fontAlgn="b"/>
                      <a:r>
                        <a:rPr lang="en-US" sz="1400" b="1" i="0" u="none" strike="noStrike" dirty="0">
                          <a:solidFill>
                            <a:srgbClr val="92D050"/>
                          </a:solidFill>
                          <a:effectLst/>
                          <a:latin typeface="Calibri" panose="020F0502020204030204" pitchFamily="34" charset="0"/>
                        </a:rPr>
                        <a:t>Decryption Key</a:t>
                      </a:r>
                    </a:p>
                  </a:txBody>
                  <a:tcPr marL="3262" marR="3262" marT="3262"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88726325"/>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dirty="0">
                          <a:solidFill>
                            <a:srgbClr val="ED7D31"/>
                          </a:solidFill>
                          <a:effectLst/>
                          <a:latin typeface="Calibri" panose="020F0502020204030204" pitchFamily="34" charset="0"/>
                        </a:rPr>
                        <a:t>O</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N</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724203839"/>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ED7D31"/>
                          </a:solidFill>
                          <a:effectLst/>
                          <a:latin typeface="Calibri" panose="020F0502020204030204" pitchFamily="34" charset="0"/>
                        </a:rPr>
                        <a:t>P</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I</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079943200"/>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Q</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44770191"/>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R</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G</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809358849"/>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S</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617475976"/>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dirty="0">
                          <a:solidFill>
                            <a:srgbClr val="ED7D31"/>
                          </a:solidFill>
                          <a:effectLst/>
                          <a:latin typeface="Calibri" panose="020F0502020204030204" pitchFamily="34" charset="0"/>
                        </a:rPr>
                        <a:t>T</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O</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019138562"/>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U</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I</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195898354"/>
                  </a:ext>
                </a:extLst>
              </a:tr>
              <a:tr h="179544">
                <a:tc>
                  <a:txBody>
                    <a:bodyPr/>
                    <a:lstStyle/>
                    <a:p>
                      <a:pPr algn="ctr" fontAlgn="b"/>
                      <a:r>
                        <a:rPr lang="en-US" sz="1000" b="1" i="0" u="none" strike="noStrike">
                          <a:solidFill>
                            <a:srgbClr val="ED7D31"/>
                          </a:solidFill>
                          <a:effectLst/>
                          <a:latin typeface="Calibri" panose="020F0502020204030204" pitchFamily="34" charset="0"/>
                        </a:rPr>
                        <a:t>5</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T</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dirty="0">
                          <a:solidFill>
                            <a:srgbClr val="ED7D31"/>
                          </a:solidFill>
                          <a:effectLst/>
                          <a:latin typeface="Calibri" panose="020F0502020204030204" pitchFamily="34" charset="0"/>
                        </a:rPr>
                        <a:t>V</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796121200"/>
                  </a:ext>
                </a:extLst>
              </a:tr>
              <a:tr h="179544">
                <a:tc>
                  <a:txBody>
                    <a:bodyPr/>
                    <a:lstStyle/>
                    <a:p>
                      <a:pPr algn="ctr" fontAlgn="b"/>
                      <a:r>
                        <a:rPr lang="en-US" sz="1000" b="1" i="0" u="none" strike="noStrike">
                          <a:solidFill>
                            <a:srgbClr val="ED7D31"/>
                          </a:solidFill>
                          <a:effectLst/>
                          <a:latin typeface="Calibri" panose="020F0502020204030204" pitchFamily="34" charset="0"/>
                        </a:rPr>
                        <a:t>6</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W</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165592605"/>
                  </a:ext>
                </a:extLst>
              </a:tr>
              <a:tr h="179544">
                <a:tc>
                  <a:txBody>
                    <a:bodyPr/>
                    <a:lstStyle/>
                    <a:p>
                      <a:pPr algn="ctr" fontAlgn="b"/>
                      <a:r>
                        <a:rPr lang="en-US" sz="1000" b="1" i="0" u="none" strike="noStrike">
                          <a:solidFill>
                            <a:srgbClr val="ED7D31"/>
                          </a:solidFill>
                          <a:effectLst/>
                          <a:latin typeface="Calibri" panose="020F0502020204030204" pitchFamily="34" charset="0"/>
                        </a:rPr>
                        <a:t>7</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X</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713264168"/>
                  </a:ext>
                </a:extLst>
              </a:tr>
              <a:tr h="179544">
                <a:tc>
                  <a:txBody>
                    <a:bodyPr/>
                    <a:lstStyle/>
                    <a:p>
                      <a:pPr algn="ctr" fontAlgn="b"/>
                      <a:r>
                        <a:rPr lang="en-US" sz="1000" b="1" i="0" u="none" strike="noStrike">
                          <a:solidFill>
                            <a:srgbClr val="ED7D31"/>
                          </a:solidFill>
                          <a:effectLst/>
                          <a:latin typeface="Calibri" panose="020F0502020204030204" pitchFamily="34" charset="0"/>
                        </a:rPr>
                        <a:t>8</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Y</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862174303"/>
                  </a:ext>
                </a:extLst>
              </a:tr>
              <a:tr h="179544">
                <a:tc>
                  <a:txBody>
                    <a:bodyPr/>
                    <a:lstStyle/>
                    <a:p>
                      <a:pPr algn="ctr" fontAlgn="b"/>
                      <a:r>
                        <a:rPr lang="en-US" sz="1000" b="1" i="0" u="none" strike="noStrike">
                          <a:solidFill>
                            <a:srgbClr val="ED7D31"/>
                          </a:solidFill>
                          <a:effectLst/>
                          <a:latin typeface="Calibri" panose="020F0502020204030204" pitchFamily="34" charset="0"/>
                        </a:rPr>
                        <a:t>9</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I</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Z</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E</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349235085"/>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156250250"/>
                  </a:ext>
                </a:extLst>
              </a:tr>
              <a:tr h="179544">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282540542"/>
                  </a:ext>
                </a:extLst>
              </a:tr>
              <a:tr h="179544">
                <a:tc>
                  <a:txBody>
                    <a:bodyPr/>
                    <a:lstStyle/>
                    <a:p>
                      <a:pPr algn="ctr" fontAlgn="b"/>
                      <a:r>
                        <a:rPr lang="en-US" sz="1000" b="1" i="0" u="none" strike="noStrike">
                          <a:solidFill>
                            <a:srgbClr val="ED7D31"/>
                          </a:solidFill>
                          <a:effectLst/>
                          <a:latin typeface="Calibri" panose="020F0502020204030204" pitchFamily="34" charset="0"/>
                        </a:rPr>
                        <a:t>A</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W</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_</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326192525"/>
                  </a:ext>
                </a:extLst>
              </a:tr>
              <a:tr h="179544">
                <a:tc>
                  <a:txBody>
                    <a:bodyPr/>
                    <a:lstStyle/>
                    <a:p>
                      <a:pPr algn="ctr" fontAlgn="b"/>
                      <a:r>
                        <a:rPr lang="en-US" sz="1000" b="1" i="0" u="none" strike="noStrike">
                          <a:solidFill>
                            <a:srgbClr val="ED7D31"/>
                          </a:solidFill>
                          <a:effectLst/>
                          <a:latin typeface="Calibri" panose="020F0502020204030204" pitchFamily="34" charset="0"/>
                        </a:rPr>
                        <a:t>B</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c</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864108742"/>
                  </a:ext>
                </a:extLst>
              </a:tr>
              <a:tr h="179544">
                <a:tc>
                  <a:txBody>
                    <a:bodyPr/>
                    <a:lstStyle/>
                    <a:p>
                      <a:pPr algn="ctr" fontAlgn="b"/>
                      <a:r>
                        <a:rPr lang="en-US" sz="1000" b="1" i="0" u="none" strike="noStrike">
                          <a:solidFill>
                            <a:srgbClr val="ED7D31"/>
                          </a:solidFill>
                          <a:effectLst/>
                          <a:latin typeface="Calibri" panose="020F0502020204030204" pitchFamily="34" charset="0"/>
                        </a:rPr>
                        <a:t>D</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N</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ED7D31"/>
                          </a:solidFill>
                          <a:effectLst/>
                          <a:latin typeface="Calibri" panose="020F0502020204030204" pitchFamily="34" charset="0"/>
                        </a:rPr>
                        <a:t>d</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O</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724261790"/>
                  </a:ext>
                </a:extLst>
              </a:tr>
              <a:tr h="179544">
                <a:tc>
                  <a:txBody>
                    <a:bodyPr/>
                    <a:lstStyle/>
                    <a:p>
                      <a:pPr algn="ctr" fontAlgn="b"/>
                      <a:r>
                        <a:rPr lang="en-US" sz="1000" b="1" i="0" u="none" strike="noStrike">
                          <a:solidFill>
                            <a:srgbClr val="ED7D31"/>
                          </a:solidFill>
                          <a:effectLst/>
                          <a:latin typeface="Calibri" panose="020F0502020204030204" pitchFamily="34" charset="0"/>
                        </a:rPr>
                        <a:t>E</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e</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323272741"/>
                  </a:ext>
                </a:extLst>
              </a:tr>
              <a:tr h="179544">
                <a:tc>
                  <a:txBody>
                    <a:bodyPr/>
                    <a:lstStyle/>
                    <a:p>
                      <a:pPr algn="ctr" fontAlgn="b"/>
                      <a:r>
                        <a:rPr lang="en-US" sz="1000" b="1" i="0" u="none" strike="noStrike">
                          <a:solidFill>
                            <a:srgbClr val="ED7D31"/>
                          </a:solidFill>
                          <a:effectLst/>
                          <a:latin typeface="Calibri" panose="020F0502020204030204" pitchFamily="34" charset="0"/>
                        </a:rPr>
                        <a:t>F</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f</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D</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624667173"/>
                  </a:ext>
                </a:extLst>
              </a:tr>
              <a:tr h="179544">
                <a:tc>
                  <a:txBody>
                    <a:bodyPr/>
                    <a:lstStyle/>
                    <a:p>
                      <a:pPr algn="ctr" fontAlgn="b"/>
                      <a:r>
                        <a:rPr lang="en-US" sz="1000" b="1" i="0" u="none" strike="noStrike">
                          <a:solidFill>
                            <a:srgbClr val="ED7D31"/>
                          </a:solidFill>
                          <a:effectLst/>
                          <a:latin typeface="Calibri" panose="020F0502020204030204" pitchFamily="34" charset="0"/>
                        </a:rPr>
                        <a:t>G</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j</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319079353"/>
                  </a:ext>
                </a:extLst>
              </a:tr>
              <a:tr h="179544">
                <a:tc>
                  <a:txBody>
                    <a:bodyPr/>
                    <a:lstStyle/>
                    <a:p>
                      <a:pPr algn="ctr" fontAlgn="b"/>
                      <a:r>
                        <a:rPr lang="en-US" sz="1000" b="1" i="0" u="none" strike="noStrike">
                          <a:solidFill>
                            <a:srgbClr val="ED7D31"/>
                          </a:solidFill>
                          <a:effectLst/>
                          <a:latin typeface="Calibri" panose="020F0502020204030204" pitchFamily="34" charset="0"/>
                        </a:rPr>
                        <a:t>H</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I</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846502110"/>
                  </a:ext>
                </a:extLst>
              </a:tr>
              <a:tr h="179544">
                <a:tc>
                  <a:txBody>
                    <a:bodyPr/>
                    <a:lstStyle/>
                    <a:p>
                      <a:pPr algn="ctr" fontAlgn="b"/>
                      <a:r>
                        <a:rPr lang="en-US" sz="1000" b="1" i="0" u="none" strike="noStrike">
                          <a:solidFill>
                            <a:srgbClr val="ED7D31"/>
                          </a:solidFill>
                          <a:effectLst/>
                          <a:latin typeface="Calibri" panose="020F0502020204030204" pitchFamily="34" charset="0"/>
                        </a:rPr>
                        <a:t>I</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496215343"/>
                  </a:ext>
                </a:extLst>
              </a:tr>
              <a:tr h="179544">
                <a:tc>
                  <a:txBody>
                    <a:bodyPr/>
                    <a:lstStyle/>
                    <a:p>
                      <a:pPr algn="ctr" fontAlgn="b"/>
                      <a:r>
                        <a:rPr lang="en-US" sz="1000" b="1" i="0" u="none" strike="noStrike">
                          <a:solidFill>
                            <a:srgbClr val="ED7D31"/>
                          </a:solidFill>
                          <a:effectLst/>
                          <a:latin typeface="Calibri" panose="020F0502020204030204" pitchFamily="34" charset="0"/>
                        </a:rPr>
                        <a:t>J</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p</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414287313"/>
                  </a:ext>
                </a:extLst>
              </a:tr>
              <a:tr h="179544">
                <a:tc>
                  <a:txBody>
                    <a:bodyPr/>
                    <a:lstStyle/>
                    <a:p>
                      <a:pPr algn="ctr" fontAlgn="b"/>
                      <a:r>
                        <a:rPr lang="en-US" sz="1000" b="1" i="0" u="none" strike="noStrike">
                          <a:solidFill>
                            <a:srgbClr val="ED7D31"/>
                          </a:solidFill>
                          <a:effectLst/>
                          <a:latin typeface="Calibri" panose="020F0502020204030204" pitchFamily="34" charset="0"/>
                        </a:rPr>
                        <a:t>K</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q</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93606946"/>
                  </a:ext>
                </a:extLst>
              </a:tr>
              <a:tr h="179544">
                <a:tc>
                  <a:txBody>
                    <a:bodyPr/>
                    <a:lstStyle/>
                    <a:p>
                      <a:pPr algn="ctr" fontAlgn="b"/>
                      <a:r>
                        <a:rPr lang="en-US" sz="1000" b="1" i="0" u="none" strike="noStrike">
                          <a:solidFill>
                            <a:srgbClr val="ED7D31"/>
                          </a:solidFill>
                          <a:effectLst/>
                          <a:latin typeface="Calibri" panose="020F0502020204030204" pitchFamily="34" charset="0"/>
                        </a:rPr>
                        <a:t>L</a:t>
                      </a:r>
                    </a:p>
                  </a:txBody>
                  <a:tcPr marL="3262" marR="3262" marT="3262" marB="0" anchor="b">
                    <a:lnL>
                      <a:noFill/>
                    </a:lnL>
                    <a:lnR>
                      <a:noFill/>
                    </a:lnR>
                    <a:lnT>
                      <a:noFill/>
                    </a:lnT>
                    <a:lnB>
                      <a:noFill/>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FFFF00"/>
                          </a:solidFill>
                          <a:effectLst/>
                          <a:latin typeface="Calibri" panose="020F0502020204030204" pitchFamily="34" charset="0"/>
                        </a:rPr>
                        <a:t>T</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ED7D31"/>
                          </a:solidFill>
                          <a:effectLst/>
                          <a:latin typeface="Calibri" panose="020F0502020204030204" pitchFamily="34" charset="0"/>
                        </a:rPr>
                        <a:t>r</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R</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2656918858"/>
                  </a:ext>
                </a:extLst>
              </a:tr>
              <a:tr h="179544">
                <a:tc>
                  <a:txBody>
                    <a:bodyPr/>
                    <a:lstStyle/>
                    <a:p>
                      <a:pPr algn="ctr" fontAlgn="b"/>
                      <a:r>
                        <a:rPr lang="en-US" sz="1000" b="1" i="0" u="none" strike="noStrike">
                          <a:solidFill>
                            <a:srgbClr val="ED7D31"/>
                          </a:solidFill>
                          <a:effectLst/>
                          <a:latin typeface="Calibri" panose="020F0502020204030204" pitchFamily="34" charset="0"/>
                        </a:rPr>
                        <a:t>M</a:t>
                      </a:r>
                    </a:p>
                  </a:txBody>
                  <a:tcPr marL="3262" marR="3262" marT="3262" marB="0" anchor="b">
                    <a:lnL>
                      <a:noFill/>
                    </a:lnL>
                    <a:lnR>
                      <a:noFill/>
                    </a:lnR>
                    <a:lnT>
                      <a:noFill/>
                    </a:lnT>
                    <a:lnB>
                      <a:noFill/>
                    </a:lnB>
                  </a:tcPr>
                </a:tc>
                <a:tc>
                  <a:txBody>
                    <a:bodyPr/>
                    <a:lstStyle/>
                    <a:p>
                      <a:pPr algn="ctr" fontAlgn="b"/>
                      <a:r>
                        <a:rPr lang="en-US" sz="1000" b="1" i="0" u="none" strike="noStrike" dirty="0">
                          <a:solidFill>
                            <a:srgbClr val="FFFF00"/>
                          </a:solidFill>
                          <a:effectLst/>
                          <a:latin typeface="Calibri" panose="020F0502020204030204" pitchFamily="34" charset="0"/>
                        </a:rPr>
                        <a:t>H</a:t>
                      </a:r>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t</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1284247008"/>
                  </a:ext>
                </a:extLst>
              </a:tr>
              <a:tr h="179544">
                <a:tc>
                  <a:txBody>
                    <a:bodyPr/>
                    <a:lstStyle/>
                    <a:p>
                      <a:pPr algn="ctr" fontAlgn="b"/>
                      <a:r>
                        <a:rPr lang="en-US" sz="1000" b="1" i="0" u="none" strike="noStrike">
                          <a:solidFill>
                            <a:srgbClr val="ED7D31"/>
                          </a:solidFill>
                          <a:effectLst/>
                          <a:latin typeface="Calibri" panose="020F0502020204030204" pitchFamily="34" charset="0"/>
                        </a:rPr>
                        <a:t>N</a:t>
                      </a:r>
                    </a:p>
                  </a:txBody>
                  <a:tcPr marL="3262" marR="3262" marT="3262" marB="0" anchor="b">
                    <a:lnL>
                      <a:noFill/>
                    </a:lnL>
                    <a:lnR>
                      <a:noFill/>
                    </a:lnR>
                    <a:lnT>
                      <a:noFill/>
                    </a:lnT>
                    <a:lnB>
                      <a:noFill/>
                    </a:lnB>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3262" marR="3262" marT="3262" marB="0" anchor="b">
                    <a:lnL>
                      <a:noFill/>
                    </a:lnL>
                    <a:lnR>
                      <a:noFill/>
                    </a:lnR>
                    <a:lnT>
                      <a:noFill/>
                    </a:lnT>
                    <a:lnB>
                      <a:noFill/>
                    </a:lnB>
                  </a:tcPr>
                </a:tc>
                <a:tc>
                  <a:txBody>
                    <a:bodyPr/>
                    <a:lstStyle/>
                    <a:p>
                      <a:pPr algn="ctr" fontAlgn="b"/>
                      <a:r>
                        <a:rPr lang="en-US" sz="1000" b="1" i="0" u="none" strike="noStrike">
                          <a:solidFill>
                            <a:srgbClr val="ED7D31"/>
                          </a:solidFill>
                          <a:effectLst/>
                          <a:latin typeface="Calibri" panose="020F0502020204030204" pitchFamily="34" charset="0"/>
                        </a:rPr>
                        <a:t>z</a:t>
                      </a:r>
                    </a:p>
                  </a:txBody>
                  <a:tcPr marL="3262" marR="3262" marT="3262" marB="0" anchor="b">
                    <a:lnL>
                      <a:noFill/>
                    </a:lnL>
                    <a:lnR>
                      <a:noFill/>
                    </a:lnR>
                    <a:lnT>
                      <a:noFill/>
                    </a:lnT>
                    <a:lnB>
                      <a:noFill/>
                    </a:lnB>
                  </a:tcPr>
                </a:tc>
                <a:tc>
                  <a:txBody>
                    <a:bodyPr/>
                    <a:lstStyle/>
                    <a:p>
                      <a:pPr algn="ctr" fontAlgn="b"/>
                      <a:endParaRPr lang="en-US" sz="1000" b="1" i="0" u="none" strike="noStrike" dirty="0">
                        <a:solidFill>
                          <a:srgbClr val="000000"/>
                        </a:solidFill>
                        <a:effectLst/>
                        <a:latin typeface="Calibri" panose="020F0502020204030204" pitchFamily="34" charset="0"/>
                      </a:endParaRPr>
                    </a:p>
                  </a:txBody>
                  <a:tcPr marL="3262" marR="3262" marT="3262" marB="0" anchor="b">
                    <a:lnL>
                      <a:noFill/>
                    </a:lnL>
                    <a:lnR>
                      <a:noFill/>
                    </a:lnR>
                    <a:lnT>
                      <a:noFill/>
                    </a:lnT>
                    <a:lnB>
                      <a:noFill/>
                    </a:lnB>
                  </a:tcPr>
                </a:tc>
                <a:extLst>
                  <a:ext uri="{0D108BD9-81ED-4DB2-BD59-A6C34878D82A}">
                    <a16:rowId xmlns:a16="http://schemas.microsoft.com/office/drawing/2014/main" val="646433921"/>
                  </a:ext>
                </a:extLst>
              </a:tr>
            </a:tbl>
          </a:graphicData>
        </a:graphic>
      </p:graphicFrame>
      <p:sp>
        <p:nvSpPr>
          <p:cNvPr id="21" name="Arrow: Right 20"/>
          <p:cNvSpPr/>
          <p:nvPr/>
        </p:nvSpPr>
        <p:spPr>
          <a:xfrm>
            <a:off x="6401014" y="3336910"/>
            <a:ext cx="1213422" cy="866730"/>
          </a:xfrm>
          <a:prstGeom prst="rightArrow">
            <a:avLst/>
          </a:prstGeom>
          <a:scene3d>
            <a:camera prst="orthographicFront"/>
            <a:lightRig rig="threePt" dir="t"/>
          </a:scene3d>
          <a:sp3d>
            <a:bevelT/>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graphicFrame>
        <p:nvGraphicFramePr>
          <p:cNvPr id="7" name="Table 6"/>
          <p:cNvGraphicFramePr>
            <a:graphicFrameLocks noGrp="1"/>
          </p:cNvGraphicFramePr>
          <p:nvPr>
            <p:extLst>
              <p:ext uri="{D42A27DB-BD31-4B8C-83A1-F6EECF244321}">
                <p14:modId xmlns:p14="http://schemas.microsoft.com/office/powerpoint/2010/main" val="607327124"/>
              </p:ext>
            </p:extLst>
          </p:nvPr>
        </p:nvGraphicFramePr>
        <p:xfrm>
          <a:off x="8023677" y="1882201"/>
          <a:ext cx="2680409" cy="4577736"/>
        </p:xfrm>
        <a:graphic>
          <a:graphicData uri="http://schemas.openxmlformats.org/drawingml/2006/table">
            <a:tbl>
              <a:tblPr/>
              <a:tblGrid>
                <a:gridCol w="161749">
                  <a:extLst>
                    <a:ext uri="{9D8B030D-6E8A-4147-A177-3AD203B41FA5}">
                      <a16:colId xmlns:a16="http://schemas.microsoft.com/office/drawing/2014/main" val="3049986869"/>
                    </a:ext>
                  </a:extLst>
                </a:gridCol>
                <a:gridCol w="161749">
                  <a:extLst>
                    <a:ext uri="{9D8B030D-6E8A-4147-A177-3AD203B41FA5}">
                      <a16:colId xmlns:a16="http://schemas.microsoft.com/office/drawing/2014/main" val="565637423"/>
                    </a:ext>
                  </a:extLst>
                </a:gridCol>
                <a:gridCol w="161749">
                  <a:extLst>
                    <a:ext uri="{9D8B030D-6E8A-4147-A177-3AD203B41FA5}">
                      <a16:colId xmlns:a16="http://schemas.microsoft.com/office/drawing/2014/main" val="335230243"/>
                    </a:ext>
                  </a:extLst>
                </a:gridCol>
                <a:gridCol w="161749">
                  <a:extLst>
                    <a:ext uri="{9D8B030D-6E8A-4147-A177-3AD203B41FA5}">
                      <a16:colId xmlns:a16="http://schemas.microsoft.com/office/drawing/2014/main" val="2032937688"/>
                    </a:ext>
                  </a:extLst>
                </a:gridCol>
                <a:gridCol w="161749">
                  <a:extLst>
                    <a:ext uri="{9D8B030D-6E8A-4147-A177-3AD203B41FA5}">
                      <a16:colId xmlns:a16="http://schemas.microsoft.com/office/drawing/2014/main" val="1473281620"/>
                    </a:ext>
                  </a:extLst>
                </a:gridCol>
                <a:gridCol w="161749">
                  <a:extLst>
                    <a:ext uri="{9D8B030D-6E8A-4147-A177-3AD203B41FA5}">
                      <a16:colId xmlns:a16="http://schemas.microsoft.com/office/drawing/2014/main" val="3782884156"/>
                    </a:ext>
                  </a:extLst>
                </a:gridCol>
                <a:gridCol w="161749">
                  <a:extLst>
                    <a:ext uri="{9D8B030D-6E8A-4147-A177-3AD203B41FA5}">
                      <a16:colId xmlns:a16="http://schemas.microsoft.com/office/drawing/2014/main" val="942656009"/>
                    </a:ext>
                  </a:extLst>
                </a:gridCol>
                <a:gridCol w="161749">
                  <a:extLst>
                    <a:ext uri="{9D8B030D-6E8A-4147-A177-3AD203B41FA5}">
                      <a16:colId xmlns:a16="http://schemas.microsoft.com/office/drawing/2014/main" val="139825817"/>
                    </a:ext>
                  </a:extLst>
                </a:gridCol>
                <a:gridCol w="138641">
                  <a:extLst>
                    <a:ext uri="{9D8B030D-6E8A-4147-A177-3AD203B41FA5}">
                      <a16:colId xmlns:a16="http://schemas.microsoft.com/office/drawing/2014/main" val="1908323589"/>
                    </a:ext>
                  </a:extLst>
                </a:gridCol>
                <a:gridCol w="161749">
                  <a:extLst>
                    <a:ext uri="{9D8B030D-6E8A-4147-A177-3AD203B41FA5}">
                      <a16:colId xmlns:a16="http://schemas.microsoft.com/office/drawing/2014/main" val="4120213853"/>
                    </a:ext>
                  </a:extLst>
                </a:gridCol>
                <a:gridCol w="138641">
                  <a:extLst>
                    <a:ext uri="{9D8B030D-6E8A-4147-A177-3AD203B41FA5}">
                      <a16:colId xmlns:a16="http://schemas.microsoft.com/office/drawing/2014/main" val="1412236596"/>
                    </a:ext>
                  </a:extLst>
                </a:gridCol>
                <a:gridCol w="161749">
                  <a:extLst>
                    <a:ext uri="{9D8B030D-6E8A-4147-A177-3AD203B41FA5}">
                      <a16:colId xmlns:a16="http://schemas.microsoft.com/office/drawing/2014/main" val="3927621264"/>
                    </a:ext>
                  </a:extLst>
                </a:gridCol>
                <a:gridCol w="161749">
                  <a:extLst>
                    <a:ext uri="{9D8B030D-6E8A-4147-A177-3AD203B41FA5}">
                      <a16:colId xmlns:a16="http://schemas.microsoft.com/office/drawing/2014/main" val="3490104695"/>
                    </a:ext>
                  </a:extLst>
                </a:gridCol>
                <a:gridCol w="161749">
                  <a:extLst>
                    <a:ext uri="{9D8B030D-6E8A-4147-A177-3AD203B41FA5}">
                      <a16:colId xmlns:a16="http://schemas.microsoft.com/office/drawing/2014/main" val="3163473164"/>
                    </a:ext>
                  </a:extLst>
                </a:gridCol>
                <a:gridCol w="138641">
                  <a:extLst>
                    <a:ext uri="{9D8B030D-6E8A-4147-A177-3AD203B41FA5}">
                      <a16:colId xmlns:a16="http://schemas.microsoft.com/office/drawing/2014/main" val="2052481495"/>
                    </a:ext>
                  </a:extLst>
                </a:gridCol>
                <a:gridCol w="161749">
                  <a:extLst>
                    <a:ext uri="{9D8B030D-6E8A-4147-A177-3AD203B41FA5}">
                      <a16:colId xmlns:a16="http://schemas.microsoft.com/office/drawing/2014/main" val="1724746026"/>
                    </a:ext>
                  </a:extLst>
                </a:gridCol>
                <a:gridCol w="161749">
                  <a:extLst>
                    <a:ext uri="{9D8B030D-6E8A-4147-A177-3AD203B41FA5}">
                      <a16:colId xmlns:a16="http://schemas.microsoft.com/office/drawing/2014/main" val="2462018060"/>
                    </a:ext>
                  </a:extLst>
                </a:gridCol>
              </a:tblGrid>
              <a:tr h="190739">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dirty="0">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3425780613"/>
                  </a:ext>
                </a:extLst>
              </a:tr>
              <a:tr h="190739">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1751273590"/>
                  </a:ext>
                </a:extLst>
              </a:tr>
              <a:tr h="190739">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O</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1515837763"/>
                  </a:ext>
                </a:extLst>
              </a:tr>
              <a:tr h="190739">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extLst>
                  <a:ext uri="{0D108BD9-81ED-4DB2-BD59-A6C34878D82A}">
                    <a16:rowId xmlns:a16="http://schemas.microsoft.com/office/drawing/2014/main" val="2835604649"/>
                  </a:ext>
                </a:extLst>
              </a:tr>
              <a:tr h="190739">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O</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extLst>
                  <a:ext uri="{0D108BD9-81ED-4DB2-BD59-A6C34878D82A}">
                    <a16:rowId xmlns:a16="http://schemas.microsoft.com/office/drawing/2014/main" val="1279594944"/>
                  </a:ext>
                </a:extLst>
              </a:tr>
              <a:tr h="190739">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extLst>
                  <a:ext uri="{0D108BD9-81ED-4DB2-BD59-A6C34878D82A}">
                    <a16:rowId xmlns:a16="http://schemas.microsoft.com/office/drawing/2014/main" val="2722018956"/>
                  </a:ext>
                </a:extLst>
              </a:tr>
              <a:tr h="190739">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O</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1060585564"/>
                  </a:ext>
                </a:extLst>
              </a:tr>
              <a:tr h="190739">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O</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4059634982"/>
                  </a:ext>
                </a:extLst>
              </a:tr>
              <a:tr h="190739">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1279282059"/>
                  </a:ext>
                </a:extLst>
              </a:tr>
              <a:tr h="190739">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extLst>
                  <a:ext uri="{0D108BD9-81ED-4DB2-BD59-A6C34878D82A}">
                    <a16:rowId xmlns:a16="http://schemas.microsoft.com/office/drawing/2014/main" val="1090834749"/>
                  </a:ext>
                </a:extLst>
              </a:tr>
              <a:tr h="190739">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extLst>
                  <a:ext uri="{0D108BD9-81ED-4DB2-BD59-A6C34878D82A}">
                    <a16:rowId xmlns:a16="http://schemas.microsoft.com/office/drawing/2014/main" val="2014570796"/>
                  </a:ext>
                </a:extLst>
              </a:tr>
              <a:tr h="190739">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O</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O</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extLst>
                  <a:ext uri="{0D108BD9-81ED-4DB2-BD59-A6C34878D82A}">
                    <a16:rowId xmlns:a16="http://schemas.microsoft.com/office/drawing/2014/main" val="682470667"/>
                  </a:ext>
                </a:extLst>
              </a:tr>
              <a:tr h="190739">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extLst>
                  <a:ext uri="{0D108BD9-81ED-4DB2-BD59-A6C34878D82A}">
                    <a16:rowId xmlns:a16="http://schemas.microsoft.com/office/drawing/2014/main" val="2733485405"/>
                  </a:ext>
                </a:extLst>
              </a:tr>
              <a:tr h="190739">
                <a:tc>
                  <a:txBody>
                    <a:bodyPr/>
                    <a:lstStyle/>
                    <a:p>
                      <a:pPr algn="ctr" fontAlgn="b"/>
                      <a:r>
                        <a:rPr lang="en-US" sz="1100" b="1" i="0" u="none" strike="noStrike">
                          <a:solidFill>
                            <a:srgbClr val="FFFF00"/>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3259832045"/>
                  </a:ext>
                </a:extLst>
              </a:tr>
              <a:tr h="190739">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O</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1759336292"/>
                  </a:ext>
                </a:extLst>
              </a:tr>
              <a:tr h="190739">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tcPr>
                </a:tc>
                <a:extLst>
                  <a:ext uri="{0D108BD9-81ED-4DB2-BD59-A6C34878D82A}">
                    <a16:rowId xmlns:a16="http://schemas.microsoft.com/office/drawing/2014/main" val="3412634726"/>
                  </a:ext>
                </a:extLst>
              </a:tr>
              <a:tr h="190739">
                <a:tc>
                  <a:txBody>
                    <a:bodyPr/>
                    <a:lstStyle/>
                    <a:p>
                      <a:pPr algn="ctr" fontAlgn="b"/>
                      <a:r>
                        <a:rPr lang="en-US" sz="1100" b="1" i="0" u="none" strike="noStrike">
                          <a:solidFill>
                            <a:srgbClr val="ED7D31"/>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D</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extLst>
                  <a:ext uri="{0D108BD9-81ED-4DB2-BD59-A6C34878D82A}">
                    <a16:rowId xmlns:a16="http://schemas.microsoft.com/office/drawing/2014/main" val="2410334632"/>
                  </a:ext>
                </a:extLst>
              </a:tr>
              <a:tr h="190739">
                <a:tc>
                  <a:txBody>
                    <a:bodyPr/>
                    <a:lstStyle/>
                    <a:p>
                      <a:pPr algn="ctr" fontAlgn="b"/>
                      <a:r>
                        <a:rPr lang="en-US" sz="1100" b="1" i="0" u="none" strike="noStrike">
                          <a:solidFill>
                            <a:srgbClr val="ED7D31"/>
                          </a:solidFill>
                          <a:effectLst/>
                          <a:latin typeface="Calibri" panose="020F0502020204030204" pitchFamily="34" charset="0"/>
                        </a:rPr>
                        <a:t>p</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extLst>
                  <a:ext uri="{0D108BD9-81ED-4DB2-BD59-A6C34878D82A}">
                    <a16:rowId xmlns:a16="http://schemas.microsoft.com/office/drawing/2014/main" val="1838804093"/>
                  </a:ext>
                </a:extLst>
              </a:tr>
              <a:tr h="190739">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O</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O</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S</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extLst>
                  <a:ext uri="{0D108BD9-81ED-4DB2-BD59-A6C34878D82A}">
                    <a16:rowId xmlns:a16="http://schemas.microsoft.com/office/drawing/2014/main" val="1189621670"/>
                  </a:ext>
                </a:extLst>
              </a:tr>
              <a:tr h="190739">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K</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O</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Y</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extLst>
                  <a:ext uri="{0D108BD9-81ED-4DB2-BD59-A6C34878D82A}">
                    <a16:rowId xmlns:a16="http://schemas.microsoft.com/office/drawing/2014/main" val="2754303272"/>
                  </a:ext>
                </a:extLst>
              </a:tr>
              <a:tr h="190739">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z</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O</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7</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extLst>
                  <a:ext uri="{0D108BD9-81ED-4DB2-BD59-A6C34878D82A}">
                    <a16:rowId xmlns:a16="http://schemas.microsoft.com/office/drawing/2014/main" val="4098926239"/>
                  </a:ext>
                </a:extLst>
              </a:tr>
              <a:tr h="190739">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O</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T</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N</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F</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G</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c</a:t>
                      </a:r>
                    </a:p>
                  </a:txBody>
                  <a:tcPr marL="3778" marR="3778" marT="3778" marB="0" anchor="b">
                    <a:lnL>
                      <a:noFill/>
                    </a:lnL>
                    <a:lnR>
                      <a:noFill/>
                    </a:lnR>
                    <a:lnT>
                      <a:noFill/>
                    </a:lnT>
                    <a:lnB>
                      <a:noFill/>
                    </a:lnB>
                  </a:tcPr>
                </a:tc>
                <a:extLst>
                  <a:ext uri="{0D108BD9-81ED-4DB2-BD59-A6C34878D82A}">
                    <a16:rowId xmlns:a16="http://schemas.microsoft.com/office/drawing/2014/main" val="2399277355"/>
                  </a:ext>
                </a:extLst>
              </a:tr>
              <a:tr h="190739">
                <a:tc>
                  <a:txBody>
                    <a:bodyPr/>
                    <a:lstStyle/>
                    <a:p>
                      <a:pPr algn="ctr" fontAlgn="b"/>
                      <a:r>
                        <a:rPr lang="en-US" sz="1100" b="1" i="0" u="none" strike="noStrike">
                          <a:solidFill>
                            <a:srgbClr val="FFFF00"/>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O</a:t>
                      </a:r>
                    </a:p>
                  </a:txBody>
                  <a:tcPr marL="3778" marR="3778" marT="3778" marB="0" anchor="b">
                    <a:lnL>
                      <a:noFill/>
                    </a:lnL>
                    <a:lnR>
                      <a:noFill/>
                    </a:lnR>
                    <a:lnT>
                      <a:noFill/>
                    </a:lnT>
                    <a:lnB>
                      <a:noFill/>
                    </a:lnB>
                    <a:solidFill>
                      <a:srgbClr val="92D050"/>
                    </a:solidFill>
                  </a:tcPr>
                </a:tc>
                <a:tc>
                  <a:txBody>
                    <a:bodyPr/>
                    <a:lstStyle/>
                    <a:p>
                      <a:pPr algn="ctr" fontAlgn="b"/>
                      <a:r>
                        <a:rPr lang="en-US" sz="1100" b="1" i="0" u="none" strike="noStrike">
                          <a:solidFill>
                            <a:srgbClr val="ED7D31"/>
                          </a:solidFill>
                          <a:effectLst/>
                          <a:latin typeface="Calibri" panose="020F0502020204030204" pitchFamily="34" charset="0"/>
                        </a:rPr>
                        <a:t>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_</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8</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J</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L</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extLst>
                  <a:ext uri="{0D108BD9-81ED-4DB2-BD59-A6C34878D82A}">
                    <a16:rowId xmlns:a16="http://schemas.microsoft.com/office/drawing/2014/main" val="812016792"/>
                  </a:ext>
                </a:extLst>
              </a:tr>
              <a:tr h="190739">
                <a:tc>
                  <a:txBody>
                    <a:bodyPr/>
                    <a:lstStyle/>
                    <a:p>
                      <a:pPr algn="ctr" fontAlgn="b"/>
                      <a:r>
                        <a:rPr lang="en-US" sz="1100" b="1" i="0" u="none" strike="noStrike">
                          <a:solidFill>
                            <a:srgbClr val="ED7D31"/>
                          </a:solidFill>
                          <a:effectLst/>
                          <a:latin typeface="Calibri" panose="020F0502020204030204" pitchFamily="34" charset="0"/>
                        </a:rPr>
                        <a:t>V</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X</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r</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W</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6</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q</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E</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H</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a:t>
                      </a:r>
                    </a:p>
                  </a:txBody>
                  <a:tcPr marL="3778" marR="3778" marT="3778" marB="0" anchor="b">
                    <a:lnL>
                      <a:noFill/>
                    </a:lnL>
                    <a:lnR>
                      <a:noFill/>
                    </a:lnR>
                    <a:lnT>
                      <a:noFill/>
                    </a:lnT>
                    <a:lnB>
                      <a:noFill/>
                    </a:lnB>
                  </a:tcPr>
                </a:tc>
                <a:tc>
                  <a:txBody>
                    <a:bodyPr/>
                    <a:lstStyle/>
                    <a:p>
                      <a:pPr algn="ctr" fontAlgn="b"/>
                      <a:r>
                        <a:rPr lang="en-US" sz="1100" b="1" i="0" u="none" strike="noStrike">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a:solidFill>
                            <a:srgbClr val="ED7D31"/>
                          </a:solidFill>
                          <a:effectLst/>
                          <a:latin typeface="Calibri" panose="020F0502020204030204" pitchFamily="34" charset="0"/>
                        </a:rPr>
                        <a:t>I</a:t>
                      </a:r>
                    </a:p>
                  </a:txBody>
                  <a:tcPr marL="3778" marR="3778" marT="3778" marB="0" anchor="b">
                    <a:lnL>
                      <a:noFill/>
                    </a:lnL>
                    <a:lnR>
                      <a:noFill/>
                    </a:lnR>
                    <a:lnT>
                      <a:noFill/>
                    </a:lnT>
                    <a:lnB>
                      <a:noFill/>
                    </a:lnB>
                  </a:tcPr>
                </a:tc>
                <a:tc>
                  <a:txBody>
                    <a:bodyPr/>
                    <a:lstStyle/>
                    <a:p>
                      <a:pPr algn="ctr" fontAlgn="b"/>
                      <a:r>
                        <a:rPr lang="en-US" sz="1100" b="1" i="0" u="none" strike="noStrike" dirty="0">
                          <a:solidFill>
                            <a:srgbClr val="FFFF00"/>
                          </a:solidFill>
                          <a:effectLst/>
                          <a:latin typeface="Calibri" panose="020F0502020204030204" pitchFamily="34" charset="0"/>
                        </a:rPr>
                        <a:t>I</a:t>
                      </a:r>
                    </a:p>
                  </a:txBody>
                  <a:tcPr marL="3778" marR="3778" marT="3778" marB="0" anchor="b">
                    <a:lnL>
                      <a:noFill/>
                    </a:lnL>
                    <a:lnR>
                      <a:noFill/>
                    </a:lnR>
                    <a:lnT>
                      <a:noFill/>
                    </a:lnT>
                    <a:lnB>
                      <a:noFill/>
                    </a:lnB>
                  </a:tcPr>
                </a:tc>
                <a:extLst>
                  <a:ext uri="{0D108BD9-81ED-4DB2-BD59-A6C34878D82A}">
                    <a16:rowId xmlns:a16="http://schemas.microsoft.com/office/drawing/2014/main" val="1757474393"/>
                  </a:ext>
                </a:extLst>
              </a:tr>
            </a:tbl>
          </a:graphicData>
        </a:graphic>
      </p:graphicFrame>
      <p:sp>
        <p:nvSpPr>
          <p:cNvPr id="10" name="Rectangle 9"/>
          <p:cNvSpPr/>
          <p:nvPr/>
        </p:nvSpPr>
        <p:spPr>
          <a:xfrm>
            <a:off x="422553" y="2916546"/>
            <a:ext cx="570582" cy="190681"/>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11" name="Rectangle 10"/>
          <p:cNvSpPr/>
          <p:nvPr/>
        </p:nvSpPr>
        <p:spPr>
          <a:xfrm>
            <a:off x="999274" y="2553116"/>
            <a:ext cx="570582" cy="190681"/>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12" name="Rectangle 11"/>
          <p:cNvSpPr/>
          <p:nvPr/>
        </p:nvSpPr>
        <p:spPr>
          <a:xfrm>
            <a:off x="986869" y="4530708"/>
            <a:ext cx="570582" cy="190681"/>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2275316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fill="hold"/>
                                        <p:tgtEl>
                                          <p:spTgt spid="21"/>
                                        </p:tgtEl>
                                        <p:attrNameLst>
                                          <p:attrName>ppt_x</p:attrName>
                                        </p:attrNameLst>
                                      </p:cBhvr>
                                      <p:tavLst>
                                        <p:tav tm="0">
                                          <p:val>
                                            <p:strVal val="0-#ppt_w/2"/>
                                          </p:val>
                                        </p:tav>
                                        <p:tav tm="100000">
                                          <p:val>
                                            <p:strVal val="#ppt_x"/>
                                          </p:val>
                                        </p:tav>
                                      </p:tavLst>
                                    </p:anim>
                                    <p:anim calcmode="lin" valueType="num">
                                      <p:cBhvr additive="base">
                                        <p:cTn id="19"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0" grpId="0" animBg="1"/>
      <p:bldP spid="11" grpId="0" animBg="1"/>
      <p:bldP spid="12"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zodiackillerciphers.com/wiki/images/d/da/Timesheraldciph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64594" y="1561651"/>
            <a:ext cx="3113473" cy="14789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pPr algn="r"/>
            <a:r>
              <a:rPr lang="en-US" b="1" dirty="0">
                <a:solidFill>
                  <a:srgbClr val="92D050"/>
                </a:solidFill>
                <a:latin typeface="+mn-lt"/>
              </a:rPr>
              <a:t>Zodiac Killer – Solution of Z408 Cipher</a:t>
            </a:r>
            <a:endParaRPr lang="en-US" dirty="0">
              <a:latin typeface="+mn-lt"/>
            </a:endParaRPr>
          </a:p>
        </p:txBody>
      </p:sp>
      <p:sp>
        <p:nvSpPr>
          <p:cNvPr id="12" name="TextBox 11"/>
          <p:cNvSpPr txBox="1"/>
          <p:nvPr/>
        </p:nvSpPr>
        <p:spPr>
          <a:xfrm>
            <a:off x="9554739" y="6248667"/>
            <a:ext cx="1875666" cy="307777"/>
          </a:xfrm>
          <a:prstGeom prst="rect">
            <a:avLst/>
          </a:prstGeom>
          <a:noFill/>
        </p:spPr>
        <p:txBody>
          <a:bodyPr wrap="square" rtlCol="0">
            <a:spAutoFit/>
          </a:bodyPr>
          <a:lstStyle/>
          <a:p>
            <a:r>
              <a:rPr lang="en-US" sz="1400" dirty="0">
                <a:solidFill>
                  <a:srgbClr val="00B0F0"/>
                </a:solidFill>
              </a:rPr>
              <a:t>zodiackillerciphers.com</a:t>
            </a:r>
          </a:p>
        </p:txBody>
      </p:sp>
      <p:sp>
        <p:nvSpPr>
          <p:cNvPr id="13" name="Content Placeholder 2"/>
          <p:cNvSpPr txBox="1">
            <a:spLocks/>
          </p:cNvSpPr>
          <p:nvPr/>
        </p:nvSpPr>
        <p:spPr>
          <a:xfrm>
            <a:off x="838200" y="1690688"/>
            <a:ext cx="6277652" cy="1349863"/>
          </a:xfrm>
          <a:prstGeom prst="rect">
            <a:avLst/>
          </a:prstGeom>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FFC000"/>
                </a:solidFill>
              </a:rPr>
              <a:t>Donald and Bettye Harden</a:t>
            </a:r>
          </a:p>
          <a:p>
            <a:pPr lvl="1"/>
            <a:r>
              <a:rPr lang="en-US" dirty="0">
                <a:solidFill>
                  <a:srgbClr val="FFC000"/>
                </a:solidFill>
              </a:rPr>
              <a:t>High School History and Economics Teacher</a:t>
            </a:r>
          </a:p>
          <a:p>
            <a:pPr lvl="1"/>
            <a:r>
              <a:rPr lang="en-US" dirty="0">
                <a:solidFill>
                  <a:srgbClr val="FFC000"/>
                </a:solidFill>
              </a:rPr>
              <a:t>Cracked the Cipher in 8 Days</a:t>
            </a:r>
          </a:p>
        </p:txBody>
      </p:sp>
      <p:pic>
        <p:nvPicPr>
          <p:cNvPr id="21508" name="Picture 4" descr="http://zodiackillerciphers.com/wiki/images/2/2e/Examinercipher.jpg"/>
          <p:cNvPicPr>
            <a:picLocks noChangeAspect="1" noChangeArrowheads="1"/>
          </p:cNvPicPr>
          <p:nvPr/>
        </p:nvPicPr>
        <p:blipFill rotWithShape="1">
          <a:blip r:embed="rId4">
            <a:extLst>
              <a:ext uri="{28A0092B-C50C-407E-A947-70E740481C1C}">
                <a14:useLocalDpi xmlns:a14="http://schemas.microsoft.com/office/drawing/2010/main" val="0"/>
              </a:ext>
            </a:extLst>
          </a:blip>
          <a:srcRect r="7320"/>
          <a:stretch/>
        </p:blipFill>
        <p:spPr bwMode="auto">
          <a:xfrm>
            <a:off x="8164593" y="3198840"/>
            <a:ext cx="3113473" cy="1459228"/>
          </a:xfrm>
          <a:prstGeom prst="rect">
            <a:avLst/>
          </a:prstGeom>
          <a:noFill/>
          <a:extLst>
            <a:ext uri="{909E8E84-426E-40DD-AFC4-6F175D3DCCD1}">
              <a14:hiddenFill xmlns:a14="http://schemas.microsoft.com/office/drawing/2010/main">
                <a:solidFill>
                  <a:srgbClr val="FFFFFF"/>
                </a:solidFill>
              </a14:hiddenFill>
            </a:ext>
          </a:extLst>
        </p:spPr>
      </p:pic>
      <p:pic>
        <p:nvPicPr>
          <p:cNvPr id="21510" name="Picture 6" descr="http://zodiackillerciphers.com/wiki/images/f/f8/Chronicleciphe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22324" y="4803012"/>
            <a:ext cx="3155742" cy="14546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55359" y="3040551"/>
            <a:ext cx="7133187" cy="3785652"/>
          </a:xfrm>
          <a:prstGeom prst="rect">
            <a:avLst/>
          </a:prstGeom>
        </p:spPr>
        <p:txBody>
          <a:bodyPr wrap="square">
            <a:spAutoFit/>
          </a:bodyPr>
          <a:lstStyle/>
          <a:p>
            <a:r>
              <a:rPr lang="en-US" sz="2000" b="1" dirty="0">
                <a:solidFill>
                  <a:srgbClr val="FF0000"/>
                </a:solidFill>
                <a:latin typeface="Arial" panose="020B0604020202020204" pitchFamily="34" charset="0"/>
              </a:rPr>
              <a:t>I LIKE KILLING PEOPLE BECAUSE IT IS SO MUCH FUN IT IS MORE FUN THAN KILLING WILD GAME IN THE FORREST BECAUSE MAN IS THE MOST DANGEROUE ANAMAL OF ALL TO KILL SOMETHING GIVES ME THE MOST THRILLING EXPERENCE IT IS EVEN BETTER THAN GETTING YOUR ROCKS OFF WITH A GIRL THE BEST PART OF IT IS THAE WHEN I DIE I WILL BE REBORN IN PARADICE AND THEI HAVE KILLED WILL BECOME MY SLAVES I WILL NOT GIVE YOU MY NAME BECAUSE YOU WILL TRY TO SLOI DOWN OR ATOP MY COLLECTIOG OF SLAVES FOR MY AFTERLIFE EBEORIETEMETHHPITI</a:t>
            </a:r>
            <a:endParaRPr lang="en-US" sz="2000" b="1" dirty="0">
              <a:solidFill>
                <a:srgbClr val="FF0000"/>
              </a:solidFill>
            </a:endParaRPr>
          </a:p>
        </p:txBody>
      </p:sp>
    </p:spTree>
    <p:extLst>
      <p:ext uri="{BB962C8B-B14F-4D97-AF65-F5344CB8AC3E}">
        <p14:creationId xmlns:p14="http://schemas.microsoft.com/office/powerpoint/2010/main" val="2524269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anim calcmode="lin" valueType="num">
                                      <p:cBhvr>
                                        <p:cTn id="8"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xEl>
                                              <p:pRg st="1" end="1"/>
                                            </p:txEl>
                                          </p:spTgt>
                                        </p:tgtEl>
                                        <p:attrNameLst>
                                          <p:attrName>style.visibility</p:attrName>
                                        </p:attrNameLst>
                                      </p:cBhvr>
                                      <p:to>
                                        <p:strVal val="visible"/>
                                      </p:to>
                                    </p:set>
                                    <p:animEffect transition="in" filter="fade">
                                      <p:cBhvr>
                                        <p:cTn id="14" dur="500"/>
                                        <p:tgtEl>
                                          <p:spTgt spid="13">
                                            <p:txEl>
                                              <p:pRg st="1" end="1"/>
                                            </p:txEl>
                                          </p:spTgt>
                                        </p:tgtEl>
                                      </p:cBhvr>
                                    </p:animEffect>
                                    <p:anim calcmode="lin" valueType="num">
                                      <p:cBhvr>
                                        <p:cTn id="15"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3">
                                            <p:txEl>
                                              <p:pRg st="2" end="2"/>
                                            </p:txEl>
                                          </p:spTgt>
                                        </p:tgtEl>
                                        <p:attrNameLst>
                                          <p:attrName>style.visibility</p:attrName>
                                        </p:attrNameLst>
                                      </p:cBhvr>
                                      <p:to>
                                        <p:strVal val="visible"/>
                                      </p:to>
                                    </p:set>
                                    <p:animEffect transition="in" filter="fade">
                                      <p:cBhvr>
                                        <p:cTn id="21" dur="500"/>
                                        <p:tgtEl>
                                          <p:spTgt spid="13">
                                            <p:txEl>
                                              <p:pRg st="2" end="2"/>
                                            </p:txEl>
                                          </p:spTgt>
                                        </p:tgtEl>
                                      </p:cBhvr>
                                    </p:animEffect>
                                    <p:anim calcmode="lin" valueType="num">
                                      <p:cBhvr>
                                        <p:cTn id="22" dur="5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1506"/>
                                        </p:tgtEl>
                                        <p:attrNameLst>
                                          <p:attrName>style.visibility</p:attrName>
                                        </p:attrNameLst>
                                      </p:cBhvr>
                                      <p:to>
                                        <p:strVal val="visible"/>
                                      </p:to>
                                    </p:set>
                                    <p:animEffect transition="in" filter="fade">
                                      <p:cBhvr>
                                        <p:cTn id="28" dur="500"/>
                                        <p:tgtEl>
                                          <p:spTgt spid="21506"/>
                                        </p:tgtEl>
                                      </p:cBhvr>
                                    </p:animEffect>
                                  </p:childTnLst>
                                </p:cTn>
                              </p:par>
                              <p:par>
                                <p:cTn id="29" presetID="10" presetClass="entr" presetSubtype="0" fill="hold" nodeType="withEffect">
                                  <p:stCondLst>
                                    <p:cond delay="0"/>
                                  </p:stCondLst>
                                  <p:childTnLst>
                                    <p:set>
                                      <p:cBhvr>
                                        <p:cTn id="30" dur="1" fill="hold">
                                          <p:stCondLst>
                                            <p:cond delay="0"/>
                                          </p:stCondLst>
                                        </p:cTn>
                                        <p:tgtEl>
                                          <p:spTgt spid="21508"/>
                                        </p:tgtEl>
                                        <p:attrNameLst>
                                          <p:attrName>style.visibility</p:attrName>
                                        </p:attrNameLst>
                                      </p:cBhvr>
                                      <p:to>
                                        <p:strVal val="visible"/>
                                      </p:to>
                                    </p:set>
                                    <p:animEffect transition="in" filter="fade">
                                      <p:cBhvr>
                                        <p:cTn id="31" dur="500"/>
                                        <p:tgtEl>
                                          <p:spTgt spid="21508"/>
                                        </p:tgtEl>
                                      </p:cBhvr>
                                    </p:animEffect>
                                  </p:childTnLst>
                                </p:cTn>
                              </p:par>
                              <p:par>
                                <p:cTn id="32" presetID="10" presetClass="entr" presetSubtype="0" fill="hold" nodeType="withEffect">
                                  <p:stCondLst>
                                    <p:cond delay="0"/>
                                  </p:stCondLst>
                                  <p:childTnLst>
                                    <p:set>
                                      <p:cBhvr>
                                        <p:cTn id="33" dur="1" fill="hold">
                                          <p:stCondLst>
                                            <p:cond delay="0"/>
                                          </p:stCondLst>
                                        </p:cTn>
                                        <p:tgtEl>
                                          <p:spTgt spid="21510"/>
                                        </p:tgtEl>
                                        <p:attrNameLst>
                                          <p:attrName>style.visibility</p:attrName>
                                        </p:attrNameLst>
                                      </p:cBhvr>
                                      <p:to>
                                        <p:strVal val="visible"/>
                                      </p:to>
                                    </p:set>
                                    <p:animEffect transition="in" filter="fade">
                                      <p:cBhvr>
                                        <p:cTn id="34" dur="500"/>
                                        <p:tgtEl>
                                          <p:spTgt spid="2151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4"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a:solidFill>
                  <a:srgbClr val="92D050"/>
                </a:solidFill>
                <a:latin typeface="+mn-lt"/>
              </a:rPr>
              <a:t>Zodiac Killer – Solution of Z408 Cipher</a:t>
            </a:r>
            <a:endParaRPr lang="en-US" dirty="0">
              <a:latin typeface="+mn-lt"/>
            </a:endParaRPr>
          </a:p>
        </p:txBody>
      </p:sp>
      <p:sp>
        <p:nvSpPr>
          <p:cNvPr id="13" name="Content Placeholder 2"/>
          <p:cNvSpPr txBox="1">
            <a:spLocks/>
          </p:cNvSpPr>
          <p:nvPr/>
        </p:nvSpPr>
        <p:spPr>
          <a:xfrm>
            <a:off x="838200" y="1690688"/>
            <a:ext cx="10515600" cy="3826048"/>
          </a:xfrm>
          <a:prstGeom prst="rect">
            <a:avLst/>
          </a:prstGeom>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FFC000"/>
                </a:solidFill>
              </a:rPr>
              <a:t>The Final 18 Characters</a:t>
            </a:r>
          </a:p>
          <a:p>
            <a:pPr lvl="1"/>
            <a:r>
              <a:rPr lang="en-US" dirty="0">
                <a:solidFill>
                  <a:srgbClr val="FFC000"/>
                </a:solidFill>
              </a:rPr>
              <a:t>No Agreed Upon Solution/Meaning</a:t>
            </a:r>
          </a:p>
          <a:p>
            <a:r>
              <a:rPr lang="en-US" dirty="0">
                <a:solidFill>
                  <a:srgbClr val="FFC000"/>
                </a:solidFill>
              </a:rPr>
              <a:t>Possibilities</a:t>
            </a:r>
          </a:p>
          <a:p>
            <a:pPr lvl="1"/>
            <a:r>
              <a:rPr lang="en-US" dirty="0">
                <a:solidFill>
                  <a:srgbClr val="FFC000"/>
                </a:solidFill>
              </a:rPr>
              <a:t>Filler for Sizing</a:t>
            </a:r>
          </a:p>
          <a:p>
            <a:pPr lvl="1"/>
            <a:r>
              <a:rPr lang="en-US" dirty="0">
                <a:solidFill>
                  <a:srgbClr val="FFC000"/>
                </a:solidFill>
              </a:rPr>
              <a:t>The Zodiac Killer’s Real Name</a:t>
            </a:r>
          </a:p>
          <a:p>
            <a:pPr lvl="2"/>
            <a:r>
              <a:rPr lang="en-US" dirty="0">
                <a:solidFill>
                  <a:srgbClr val="FFC000"/>
                </a:solidFill>
              </a:rPr>
              <a:t>As an anagram</a:t>
            </a:r>
          </a:p>
          <a:p>
            <a:pPr lvl="2"/>
            <a:r>
              <a:rPr lang="en-US" dirty="0">
                <a:solidFill>
                  <a:srgbClr val="FFC000"/>
                </a:solidFill>
              </a:rPr>
              <a:t>Encrypted with another cipher</a:t>
            </a:r>
          </a:p>
          <a:p>
            <a:r>
              <a:rPr lang="en-US" dirty="0">
                <a:solidFill>
                  <a:srgbClr val="FFC000"/>
                </a:solidFill>
              </a:rPr>
              <a:t>Due to small size, we’ll likely never know conclusively</a:t>
            </a:r>
          </a:p>
        </p:txBody>
      </p:sp>
      <p:sp>
        <p:nvSpPr>
          <p:cNvPr id="3" name="Rectangle 2"/>
          <p:cNvSpPr/>
          <p:nvPr/>
        </p:nvSpPr>
        <p:spPr>
          <a:xfrm>
            <a:off x="2423359" y="5727579"/>
            <a:ext cx="7345281" cy="861774"/>
          </a:xfrm>
          <a:prstGeom prst="rect">
            <a:avLst/>
          </a:prstGeom>
        </p:spPr>
        <p:txBody>
          <a:bodyPr wrap="none">
            <a:spAutoFit/>
          </a:bodyPr>
          <a:lstStyle/>
          <a:p>
            <a:r>
              <a:rPr lang="en-US" sz="5000" b="1" dirty="0">
                <a:solidFill>
                  <a:srgbClr val="FF0000"/>
                </a:solidFill>
                <a:latin typeface="Arial" panose="020B0604020202020204" pitchFamily="34" charset="0"/>
              </a:rPr>
              <a:t>EBEORIETEMETHHPITI</a:t>
            </a:r>
            <a:endParaRPr lang="en-US" sz="5000" dirty="0"/>
          </a:p>
        </p:txBody>
      </p:sp>
    </p:spTree>
    <p:extLst>
      <p:ext uri="{BB962C8B-B14F-4D97-AF65-F5344CB8AC3E}">
        <p14:creationId xmlns:p14="http://schemas.microsoft.com/office/powerpoint/2010/main" val="533146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animEffect transition="in" filter="fade">
                                      <p:cBhvr>
                                        <p:cTn id="7" dur="500"/>
                                        <p:tgtEl>
                                          <p:spTgt spid="13">
                                            <p:txEl>
                                              <p:pRg st="1" end="1"/>
                                            </p:txEl>
                                          </p:spTgt>
                                        </p:tgtEl>
                                      </p:cBhvr>
                                    </p:animEffect>
                                    <p:anim calcmode="lin" valueType="num">
                                      <p:cBhvr>
                                        <p:cTn id="8"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xEl>
                                              <p:pRg st="2" end="2"/>
                                            </p:txEl>
                                          </p:spTgt>
                                        </p:tgtEl>
                                        <p:attrNameLst>
                                          <p:attrName>style.visibility</p:attrName>
                                        </p:attrNameLst>
                                      </p:cBhvr>
                                      <p:to>
                                        <p:strVal val="visible"/>
                                      </p:to>
                                    </p:set>
                                    <p:animEffect transition="in" filter="fade">
                                      <p:cBhvr>
                                        <p:cTn id="14" dur="500"/>
                                        <p:tgtEl>
                                          <p:spTgt spid="13">
                                            <p:txEl>
                                              <p:pRg st="2" end="2"/>
                                            </p:txEl>
                                          </p:spTgt>
                                        </p:tgtEl>
                                      </p:cBhvr>
                                    </p:animEffect>
                                    <p:anim calcmode="lin" valueType="num">
                                      <p:cBhvr>
                                        <p:cTn id="15" dur="5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3">
                                            <p:txEl>
                                              <p:pRg st="3" end="3"/>
                                            </p:txEl>
                                          </p:spTgt>
                                        </p:tgtEl>
                                        <p:attrNameLst>
                                          <p:attrName>style.visibility</p:attrName>
                                        </p:attrNameLst>
                                      </p:cBhvr>
                                      <p:to>
                                        <p:strVal val="visible"/>
                                      </p:to>
                                    </p:set>
                                    <p:animEffect transition="in" filter="fade">
                                      <p:cBhvr>
                                        <p:cTn id="21" dur="500"/>
                                        <p:tgtEl>
                                          <p:spTgt spid="13">
                                            <p:txEl>
                                              <p:pRg st="3" end="3"/>
                                            </p:txEl>
                                          </p:spTgt>
                                        </p:tgtEl>
                                      </p:cBhvr>
                                    </p:animEffect>
                                    <p:anim calcmode="lin" valueType="num">
                                      <p:cBhvr>
                                        <p:cTn id="22" dur="5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23" dur="5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3">
                                            <p:txEl>
                                              <p:pRg st="4" end="4"/>
                                            </p:txEl>
                                          </p:spTgt>
                                        </p:tgtEl>
                                        <p:attrNameLst>
                                          <p:attrName>style.visibility</p:attrName>
                                        </p:attrNameLst>
                                      </p:cBhvr>
                                      <p:to>
                                        <p:strVal val="visible"/>
                                      </p:to>
                                    </p:set>
                                    <p:animEffect transition="in" filter="fade">
                                      <p:cBhvr>
                                        <p:cTn id="28" dur="500"/>
                                        <p:tgtEl>
                                          <p:spTgt spid="13">
                                            <p:txEl>
                                              <p:pRg st="4" end="4"/>
                                            </p:txEl>
                                          </p:spTgt>
                                        </p:tgtEl>
                                      </p:cBhvr>
                                    </p:animEffect>
                                    <p:anim calcmode="lin" valueType="num">
                                      <p:cBhvr>
                                        <p:cTn id="29" dur="5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30" dur="5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3">
                                            <p:txEl>
                                              <p:pRg st="5" end="5"/>
                                            </p:txEl>
                                          </p:spTgt>
                                        </p:tgtEl>
                                        <p:attrNameLst>
                                          <p:attrName>style.visibility</p:attrName>
                                        </p:attrNameLst>
                                      </p:cBhvr>
                                      <p:to>
                                        <p:strVal val="visible"/>
                                      </p:to>
                                    </p:set>
                                    <p:animEffect transition="in" filter="fade">
                                      <p:cBhvr>
                                        <p:cTn id="35" dur="500"/>
                                        <p:tgtEl>
                                          <p:spTgt spid="13">
                                            <p:txEl>
                                              <p:pRg st="5" end="5"/>
                                            </p:txEl>
                                          </p:spTgt>
                                        </p:tgtEl>
                                      </p:cBhvr>
                                    </p:animEffect>
                                    <p:anim calcmode="lin" valueType="num">
                                      <p:cBhvr>
                                        <p:cTn id="36" dur="500" fill="hold"/>
                                        <p:tgtEl>
                                          <p:spTgt spid="13">
                                            <p:txEl>
                                              <p:pRg st="5" end="5"/>
                                            </p:txEl>
                                          </p:spTgt>
                                        </p:tgtEl>
                                        <p:attrNameLst>
                                          <p:attrName>ppt_x</p:attrName>
                                        </p:attrNameLst>
                                      </p:cBhvr>
                                      <p:tavLst>
                                        <p:tav tm="0">
                                          <p:val>
                                            <p:strVal val="#ppt_x"/>
                                          </p:val>
                                        </p:tav>
                                        <p:tav tm="100000">
                                          <p:val>
                                            <p:strVal val="#ppt_x"/>
                                          </p:val>
                                        </p:tav>
                                      </p:tavLst>
                                    </p:anim>
                                    <p:anim calcmode="lin" valueType="num">
                                      <p:cBhvr>
                                        <p:cTn id="37" dur="500" fill="hold"/>
                                        <p:tgtEl>
                                          <p:spTgt spid="1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3">
                                            <p:txEl>
                                              <p:pRg st="6" end="6"/>
                                            </p:txEl>
                                          </p:spTgt>
                                        </p:tgtEl>
                                        <p:attrNameLst>
                                          <p:attrName>style.visibility</p:attrName>
                                        </p:attrNameLst>
                                      </p:cBhvr>
                                      <p:to>
                                        <p:strVal val="visible"/>
                                      </p:to>
                                    </p:set>
                                    <p:animEffect transition="in" filter="fade">
                                      <p:cBhvr>
                                        <p:cTn id="42" dur="500"/>
                                        <p:tgtEl>
                                          <p:spTgt spid="13">
                                            <p:txEl>
                                              <p:pRg st="6" end="6"/>
                                            </p:txEl>
                                          </p:spTgt>
                                        </p:tgtEl>
                                      </p:cBhvr>
                                    </p:animEffect>
                                    <p:anim calcmode="lin" valueType="num">
                                      <p:cBhvr>
                                        <p:cTn id="43" dur="500" fill="hold"/>
                                        <p:tgtEl>
                                          <p:spTgt spid="13">
                                            <p:txEl>
                                              <p:pRg st="6" end="6"/>
                                            </p:txEl>
                                          </p:spTgt>
                                        </p:tgtEl>
                                        <p:attrNameLst>
                                          <p:attrName>ppt_x</p:attrName>
                                        </p:attrNameLst>
                                      </p:cBhvr>
                                      <p:tavLst>
                                        <p:tav tm="0">
                                          <p:val>
                                            <p:strVal val="#ppt_x"/>
                                          </p:val>
                                        </p:tav>
                                        <p:tav tm="100000">
                                          <p:val>
                                            <p:strVal val="#ppt_x"/>
                                          </p:val>
                                        </p:tav>
                                      </p:tavLst>
                                    </p:anim>
                                    <p:anim calcmode="lin" valueType="num">
                                      <p:cBhvr>
                                        <p:cTn id="44" dur="500" fill="hold"/>
                                        <p:tgtEl>
                                          <p:spTgt spid="1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3">
                                            <p:txEl>
                                              <p:pRg st="7" end="7"/>
                                            </p:txEl>
                                          </p:spTgt>
                                        </p:tgtEl>
                                        <p:attrNameLst>
                                          <p:attrName>style.visibility</p:attrName>
                                        </p:attrNameLst>
                                      </p:cBhvr>
                                      <p:to>
                                        <p:strVal val="visible"/>
                                      </p:to>
                                    </p:set>
                                    <p:animEffect transition="in" filter="fade">
                                      <p:cBhvr>
                                        <p:cTn id="49" dur="500"/>
                                        <p:tgtEl>
                                          <p:spTgt spid="13">
                                            <p:txEl>
                                              <p:pRg st="7" end="7"/>
                                            </p:txEl>
                                          </p:spTgt>
                                        </p:tgtEl>
                                      </p:cBhvr>
                                    </p:animEffect>
                                    <p:anim calcmode="lin" valueType="num">
                                      <p:cBhvr>
                                        <p:cTn id="50" dur="500" fill="hold"/>
                                        <p:tgtEl>
                                          <p:spTgt spid="13">
                                            <p:txEl>
                                              <p:pRg st="7" end="7"/>
                                            </p:txEl>
                                          </p:spTgt>
                                        </p:tgtEl>
                                        <p:attrNameLst>
                                          <p:attrName>ppt_x</p:attrName>
                                        </p:attrNameLst>
                                      </p:cBhvr>
                                      <p:tavLst>
                                        <p:tav tm="0">
                                          <p:val>
                                            <p:strVal val="#ppt_x"/>
                                          </p:val>
                                        </p:tav>
                                        <p:tav tm="100000">
                                          <p:val>
                                            <p:strVal val="#ppt_x"/>
                                          </p:val>
                                        </p:tav>
                                      </p:tavLst>
                                    </p:anim>
                                    <p:anim calcmode="lin" valueType="num">
                                      <p:cBhvr>
                                        <p:cTn id="51" dur="500" fill="hold"/>
                                        <p:tgtEl>
                                          <p:spTgt spid="1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a:solidFill>
                  <a:srgbClr val="92D050"/>
                </a:solidFill>
                <a:latin typeface="+mn-lt"/>
              </a:rPr>
              <a:t>Closing Thoughts</a:t>
            </a:r>
            <a:endParaRPr lang="en-US" dirty="0">
              <a:latin typeface="+mn-lt"/>
            </a:endParaRPr>
          </a:p>
        </p:txBody>
      </p:sp>
      <p:sp>
        <p:nvSpPr>
          <p:cNvPr id="3" name="Content Placeholder 2"/>
          <p:cNvSpPr>
            <a:spLocks noGrp="1"/>
          </p:cNvSpPr>
          <p:nvPr>
            <p:ph idx="1"/>
          </p:nvPr>
        </p:nvSpPr>
        <p:spPr/>
        <p:txBody>
          <a:bodyPr/>
          <a:lstStyle/>
          <a:p>
            <a:r>
              <a:rPr lang="en-US" dirty="0">
                <a:solidFill>
                  <a:srgbClr val="FFC000"/>
                </a:solidFill>
              </a:rPr>
              <a:t>Homophonic Substitution is an effective, but imperfect cipher</a:t>
            </a:r>
          </a:p>
          <a:p>
            <a:r>
              <a:rPr lang="en-US" dirty="0">
                <a:solidFill>
                  <a:srgbClr val="FFC000"/>
                </a:solidFill>
              </a:rPr>
              <a:t>Very challenging to write a program to solve</a:t>
            </a:r>
          </a:p>
          <a:p>
            <a:pPr lvl="1"/>
            <a:r>
              <a:rPr lang="en-US" dirty="0">
                <a:solidFill>
                  <a:srgbClr val="FFC000"/>
                </a:solidFill>
              </a:rPr>
              <a:t>Creating a Fitness Function</a:t>
            </a:r>
          </a:p>
          <a:p>
            <a:pPr lvl="2"/>
            <a:r>
              <a:rPr lang="en-US" dirty="0">
                <a:solidFill>
                  <a:srgbClr val="FFC000"/>
                </a:solidFill>
              </a:rPr>
              <a:t>Based on Letter Frequencies</a:t>
            </a:r>
          </a:p>
          <a:p>
            <a:pPr lvl="2"/>
            <a:r>
              <a:rPr lang="en-US" dirty="0" err="1">
                <a:solidFill>
                  <a:srgbClr val="FFC000"/>
                </a:solidFill>
              </a:rPr>
              <a:t>Ngram</a:t>
            </a:r>
            <a:r>
              <a:rPr lang="en-US" dirty="0">
                <a:solidFill>
                  <a:srgbClr val="FFC000"/>
                </a:solidFill>
              </a:rPr>
              <a:t> Frequencies</a:t>
            </a:r>
          </a:p>
          <a:p>
            <a:pPr lvl="1"/>
            <a:r>
              <a:rPr lang="en-US" dirty="0">
                <a:solidFill>
                  <a:srgbClr val="FFC000"/>
                </a:solidFill>
              </a:rPr>
              <a:t>Large Solution Space</a:t>
            </a:r>
          </a:p>
          <a:p>
            <a:r>
              <a:rPr lang="en-US" dirty="0">
                <a:solidFill>
                  <a:srgbClr val="FFC000"/>
                </a:solidFill>
              </a:rPr>
              <a:t>BTW…</a:t>
            </a:r>
          </a:p>
          <a:p>
            <a:pPr lvl="1"/>
            <a:r>
              <a:rPr lang="en-US" dirty="0">
                <a:solidFill>
                  <a:srgbClr val="FFC000"/>
                </a:solidFill>
              </a:rPr>
              <a:t>The Zodiac Killer was never caught</a:t>
            </a:r>
          </a:p>
          <a:p>
            <a:pPr lvl="1"/>
            <a:r>
              <a:rPr lang="en-US" dirty="0">
                <a:solidFill>
                  <a:srgbClr val="FFC000"/>
                </a:solidFill>
              </a:rPr>
              <a:t>OMG What’s that behind you!!!</a:t>
            </a:r>
          </a:p>
          <a:p>
            <a:r>
              <a:rPr lang="en-US" dirty="0">
                <a:solidFill>
                  <a:srgbClr val="FFC000"/>
                </a:solidFill>
              </a:rPr>
              <a:t>Questions?</a:t>
            </a:r>
          </a:p>
        </p:txBody>
      </p:sp>
    </p:spTree>
    <p:extLst>
      <p:ext uri="{BB962C8B-B14F-4D97-AF65-F5344CB8AC3E}">
        <p14:creationId xmlns:p14="http://schemas.microsoft.com/office/powerpoint/2010/main" val="1710896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anim calcmode="lin" valueType="num">
                                      <p:cBhvr>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anim calcmode="lin" valueType="num">
                                      <p:cBhvr>
                                        <p:cTn id="2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500"/>
                                        <p:tgtEl>
                                          <p:spTgt spid="3">
                                            <p:txEl>
                                              <p:pRg st="3" end="3"/>
                                            </p:txEl>
                                          </p:spTgt>
                                        </p:tgtEl>
                                      </p:cBhvr>
                                    </p:animEffect>
                                    <p:anim calcmode="lin" valueType="num">
                                      <p:cBhvr>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5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500"/>
                                        <p:tgtEl>
                                          <p:spTgt spid="3">
                                            <p:txEl>
                                              <p:pRg st="4" end="4"/>
                                            </p:txEl>
                                          </p:spTgt>
                                        </p:tgtEl>
                                      </p:cBhvr>
                                    </p:animEffect>
                                    <p:anim calcmode="lin" valueType="num">
                                      <p:cBhvr>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500"/>
                                        <p:tgtEl>
                                          <p:spTgt spid="3">
                                            <p:txEl>
                                              <p:pRg st="5" end="5"/>
                                            </p:txEl>
                                          </p:spTgt>
                                        </p:tgtEl>
                                      </p:cBhvr>
                                    </p:animEffect>
                                    <p:anim calcmode="lin" valueType="num">
                                      <p:cBhvr>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5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500"/>
                                        <p:tgtEl>
                                          <p:spTgt spid="3">
                                            <p:txEl>
                                              <p:pRg st="6" end="6"/>
                                            </p:txEl>
                                          </p:spTgt>
                                        </p:tgtEl>
                                      </p:cBhvr>
                                    </p:animEffect>
                                    <p:anim calcmode="lin" valueType="num">
                                      <p:cBhvr>
                                        <p:cTn id="50"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5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500"/>
                                        <p:tgtEl>
                                          <p:spTgt spid="3">
                                            <p:txEl>
                                              <p:pRg st="7" end="7"/>
                                            </p:txEl>
                                          </p:spTgt>
                                        </p:tgtEl>
                                      </p:cBhvr>
                                    </p:animEffect>
                                    <p:anim calcmode="lin" valueType="num">
                                      <p:cBhvr>
                                        <p:cTn id="5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5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500"/>
                                        <p:tgtEl>
                                          <p:spTgt spid="3">
                                            <p:txEl>
                                              <p:pRg st="8" end="8"/>
                                            </p:txEl>
                                          </p:spTgt>
                                        </p:tgtEl>
                                      </p:cBhvr>
                                    </p:animEffect>
                                    <p:anim calcmode="lin" valueType="num">
                                      <p:cBhvr>
                                        <p:cTn id="64"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5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Effect transition="in" filter="fade">
                                      <p:cBhvr>
                                        <p:cTn id="70" dur="500"/>
                                        <p:tgtEl>
                                          <p:spTgt spid="3">
                                            <p:txEl>
                                              <p:pRg st="9" end="9"/>
                                            </p:txEl>
                                          </p:spTgt>
                                        </p:tgtEl>
                                      </p:cBhvr>
                                    </p:animEffect>
                                    <p:anim calcmode="lin" valueType="num">
                                      <p:cBhvr>
                                        <p:cTn id="7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2" dur="5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a:solidFill>
                  <a:srgbClr val="92D050"/>
                </a:solidFill>
                <a:latin typeface="+mn-lt"/>
              </a:rPr>
              <a:t>References / Links</a:t>
            </a:r>
            <a:endParaRPr lang="en-US" dirty="0">
              <a:latin typeface="+mn-lt"/>
            </a:endParaRPr>
          </a:p>
        </p:txBody>
      </p:sp>
      <p:sp>
        <p:nvSpPr>
          <p:cNvPr id="3" name="Content Placeholder 2"/>
          <p:cNvSpPr>
            <a:spLocks noGrp="1"/>
          </p:cNvSpPr>
          <p:nvPr>
            <p:ph idx="1"/>
          </p:nvPr>
        </p:nvSpPr>
        <p:spPr/>
        <p:txBody>
          <a:bodyPr>
            <a:normAutofit lnSpcReduction="10000"/>
          </a:bodyPr>
          <a:lstStyle/>
          <a:p>
            <a:r>
              <a:rPr lang="en-US" dirty="0">
                <a:solidFill>
                  <a:srgbClr val="FFC000"/>
                </a:solidFill>
              </a:rPr>
              <a:t>Web Based Frequency Analysis</a:t>
            </a:r>
          </a:p>
          <a:p>
            <a:pPr lvl="1"/>
            <a:r>
              <a:rPr lang="en-US" dirty="0">
                <a:solidFill>
                  <a:srgbClr val="FFC000"/>
                </a:solidFill>
                <a:hlinkClick r:id="rId2"/>
              </a:rPr>
              <a:t>http://www.dcode.fr/frequency-analysis</a:t>
            </a:r>
            <a:endParaRPr lang="en-US" dirty="0">
              <a:solidFill>
                <a:srgbClr val="FFC000"/>
              </a:solidFill>
            </a:endParaRPr>
          </a:p>
          <a:p>
            <a:r>
              <a:rPr lang="en-US" dirty="0">
                <a:solidFill>
                  <a:srgbClr val="FFC000"/>
                </a:solidFill>
              </a:rPr>
              <a:t>English Language Letter Frequency</a:t>
            </a:r>
          </a:p>
          <a:p>
            <a:pPr lvl="1"/>
            <a:r>
              <a:rPr lang="en-US" dirty="0">
                <a:solidFill>
                  <a:srgbClr val="FFC000"/>
                </a:solidFill>
                <a:hlinkClick r:id="rId3"/>
              </a:rPr>
              <a:t>https://en.wikipedia.org/wiki/Letter_frequency</a:t>
            </a:r>
            <a:endParaRPr lang="en-US" dirty="0">
              <a:solidFill>
                <a:srgbClr val="FFC000"/>
              </a:solidFill>
            </a:endParaRPr>
          </a:p>
          <a:p>
            <a:r>
              <a:rPr lang="en-US" dirty="0">
                <a:solidFill>
                  <a:srgbClr val="FFC000"/>
                </a:solidFill>
              </a:rPr>
              <a:t>English Language Bigram Frequency</a:t>
            </a:r>
          </a:p>
          <a:p>
            <a:pPr lvl="1"/>
            <a:r>
              <a:rPr lang="en-US" dirty="0">
                <a:solidFill>
                  <a:srgbClr val="FFC000"/>
                </a:solidFill>
                <a:hlinkClick r:id="rId4"/>
              </a:rPr>
              <a:t>http://norvig.com/mayzner.html</a:t>
            </a:r>
            <a:endParaRPr lang="en-US" dirty="0">
              <a:solidFill>
                <a:srgbClr val="FFC000"/>
              </a:solidFill>
            </a:endParaRPr>
          </a:p>
          <a:p>
            <a:r>
              <a:rPr lang="en-US" dirty="0">
                <a:solidFill>
                  <a:srgbClr val="FFC000"/>
                </a:solidFill>
              </a:rPr>
              <a:t>Newspaper Article About z408 Solution</a:t>
            </a:r>
          </a:p>
          <a:p>
            <a:pPr lvl="1"/>
            <a:r>
              <a:rPr lang="en-US" dirty="0">
                <a:solidFill>
                  <a:srgbClr val="FFC000"/>
                </a:solidFill>
                <a:hlinkClick r:id="rId5"/>
              </a:rPr>
              <a:t>https://www.flickr.com/photos/seanutbutter/2462841231</a:t>
            </a:r>
            <a:endParaRPr lang="en-US" dirty="0">
              <a:solidFill>
                <a:srgbClr val="FFC000"/>
              </a:solidFill>
            </a:endParaRPr>
          </a:p>
          <a:p>
            <a:r>
              <a:rPr lang="en-US" dirty="0">
                <a:solidFill>
                  <a:srgbClr val="FFC000"/>
                </a:solidFill>
              </a:rPr>
              <a:t>Zodiac Killer Cipher Wiki</a:t>
            </a:r>
          </a:p>
          <a:p>
            <a:pPr lvl="1"/>
            <a:r>
              <a:rPr lang="en-US" dirty="0">
                <a:solidFill>
                  <a:srgbClr val="FFC000"/>
                </a:solidFill>
                <a:hlinkClick r:id="rId6"/>
              </a:rPr>
              <a:t>http://zodiackillerciphers.com/wiki/index.php?title=Main_Page</a:t>
            </a:r>
            <a:endParaRPr lang="en-US" dirty="0">
              <a:solidFill>
                <a:srgbClr val="FFC000"/>
              </a:solidFill>
            </a:endParaRPr>
          </a:p>
          <a:p>
            <a:pPr lvl="1"/>
            <a:endParaRPr lang="en-US" dirty="0">
              <a:solidFill>
                <a:srgbClr val="FFC000"/>
              </a:solidFill>
            </a:endParaRPr>
          </a:p>
          <a:p>
            <a:pPr lvl="1"/>
            <a:endParaRPr lang="en-US" dirty="0">
              <a:solidFill>
                <a:srgbClr val="FFC000"/>
              </a:solidFill>
            </a:endParaRPr>
          </a:p>
          <a:p>
            <a:endParaRPr lang="en-US" dirty="0">
              <a:solidFill>
                <a:srgbClr val="FFC000"/>
              </a:solidFill>
            </a:endParaRPr>
          </a:p>
        </p:txBody>
      </p:sp>
    </p:spTree>
    <p:extLst>
      <p:ext uri="{BB962C8B-B14F-4D97-AF65-F5344CB8AC3E}">
        <p14:creationId xmlns:p14="http://schemas.microsoft.com/office/powerpoint/2010/main" val="39528044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2864</TotalTime>
  <Words>19719</Words>
  <Application>Microsoft Office PowerPoint</Application>
  <PresentationFormat>Widescreen</PresentationFormat>
  <Paragraphs>11177</Paragraphs>
  <Slides>73</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73</vt:i4>
      </vt:variant>
    </vt:vector>
  </HeadingPairs>
  <TitlesOfParts>
    <vt:vector size="79" baseType="lpstr">
      <vt:lpstr>Arial</vt:lpstr>
      <vt:lpstr>Calibri</vt:lpstr>
      <vt:lpstr>Calibri Light</vt:lpstr>
      <vt:lpstr>Consolas</vt:lpstr>
      <vt:lpstr>Courier New</vt:lpstr>
      <vt:lpstr>Office Theme</vt:lpstr>
      <vt:lpstr>Homophonic Substitution Ciphers Cracking the Code of a Killer</vt:lpstr>
      <vt:lpstr>Overview</vt:lpstr>
      <vt:lpstr>Substitution Cipher - Key</vt:lpstr>
      <vt:lpstr>Substitution Cipher – Encrypt</vt:lpstr>
      <vt:lpstr>Substitution Cipher – Encrypt</vt:lpstr>
      <vt:lpstr>Substitution Cipher – Encrypt</vt:lpstr>
      <vt:lpstr>Substitution Cipher – Encrypt</vt:lpstr>
      <vt:lpstr>Substitution Cipher – Encrypt</vt:lpstr>
      <vt:lpstr>Substitution Cipher – Encrypt</vt:lpstr>
      <vt:lpstr>Substitution Cipher – Encrypt</vt:lpstr>
      <vt:lpstr>Substitution Cipher – Decrypt</vt:lpstr>
      <vt:lpstr>Substitution Cipher – Decrypt</vt:lpstr>
      <vt:lpstr>Substitution Cipher – Decrypt</vt:lpstr>
      <vt:lpstr>Substitution Cipher – Decrypt</vt:lpstr>
      <vt:lpstr>Substitution Cipher – Decrypt</vt:lpstr>
      <vt:lpstr>Substitution Cipher – Decrypt</vt:lpstr>
      <vt:lpstr>Substitution Cipher - Summary</vt:lpstr>
      <vt:lpstr>Substitution Cipher - Attacks</vt:lpstr>
      <vt:lpstr>Substitution Cipher – Frequency Analysis</vt:lpstr>
      <vt:lpstr>Substitution Cipher – Frequency Analysis</vt:lpstr>
      <vt:lpstr>Substitution Cipher – Frequency Analysis</vt:lpstr>
      <vt:lpstr>Substitution Cipher – Frequency Analysis</vt:lpstr>
      <vt:lpstr>Substitution Cipher – Frequency Analysis</vt:lpstr>
      <vt:lpstr>Substitution Cipher – Frequency Analysis</vt:lpstr>
      <vt:lpstr>Substitution Cipher – Frequency Analysis</vt:lpstr>
      <vt:lpstr>Homophonic Substitution Cipher - Key</vt:lpstr>
      <vt:lpstr>Homophonic Substitution Cipher – Encrypt</vt:lpstr>
      <vt:lpstr>Homophonic Substitution Cipher – Encrypt</vt:lpstr>
      <vt:lpstr>Homophonic Substitution Cipher – Encrypt</vt:lpstr>
      <vt:lpstr>Homophonic Substitution Cipher – Encrypt</vt:lpstr>
      <vt:lpstr>Homophonic Substitution Cipher – Encrypt</vt:lpstr>
      <vt:lpstr>Homophonic Substitution Cipher – Encrypt</vt:lpstr>
      <vt:lpstr>Homophonic Substitution Cipher – Encrypt</vt:lpstr>
      <vt:lpstr>Homophonic Substitution Cipher – Encrypt</vt:lpstr>
      <vt:lpstr>Homophonic Substitution Cipher – Encrypt</vt:lpstr>
      <vt:lpstr>Homophonic Substitution Cipher – Decrypt</vt:lpstr>
      <vt:lpstr>Homophonic Substitution Cipher – Decrypt</vt:lpstr>
      <vt:lpstr>Homophonic Substitution Cipher – Decrypt</vt:lpstr>
      <vt:lpstr>Homophonic Substitution Cipher – Decrypt</vt:lpstr>
      <vt:lpstr>Homophonic Substitution Cipher – Decrypt</vt:lpstr>
      <vt:lpstr>Homophonic Substitution Cipher – Decrypt</vt:lpstr>
      <vt:lpstr>Homophonic Substitution Cipher - Summary</vt:lpstr>
      <vt:lpstr>Homophonic Substitution Cipher – Frequency Analysis</vt:lpstr>
      <vt:lpstr>Homophonic Substitution Cipher – Frequency Analysis</vt:lpstr>
      <vt:lpstr>Homophonic Substitution Cipher – Frequency Analysis</vt:lpstr>
      <vt:lpstr>Substitution Cipher – Frequency Analysis</vt:lpstr>
      <vt:lpstr>Substitution Cipher – Frequency Analysis</vt:lpstr>
      <vt:lpstr>Substitution Cipher – Frequency Analysis</vt:lpstr>
      <vt:lpstr>Zodiac Killer – Biographical Information</vt:lpstr>
      <vt:lpstr>Zodiac Killer – History of Z408 Cipher</vt:lpstr>
      <vt:lpstr>Zodiac Killer – History of Z408 Cipher</vt:lpstr>
      <vt:lpstr>Zodiac Killer – Analysis of Z408 Cipher</vt:lpstr>
      <vt:lpstr>Zodiac Killer – Analysis of Z408 Cipher</vt:lpstr>
      <vt:lpstr>Zodiac Killer – Analysis of Z408 Cipher</vt:lpstr>
      <vt:lpstr>Zodiac Killer – Solution of Z408 Cipher</vt:lpstr>
      <vt:lpstr>Zodiac Killer – Solution of Z408 Cipher</vt:lpstr>
      <vt:lpstr>Zodiac Killer – Solution of Z408 Cipher</vt:lpstr>
      <vt:lpstr>Zodiac Killer – Solution of Z408 Cipher</vt:lpstr>
      <vt:lpstr>Zodiac Killer – Solution of Z408 Cipher</vt:lpstr>
      <vt:lpstr>Zodiac Killer – Solution of Z408 Cipher</vt:lpstr>
      <vt:lpstr>Zodiac Killer – Solution of Z408 Cipher</vt:lpstr>
      <vt:lpstr>Zodiac Killer – Solution of Z408 Cipher</vt:lpstr>
      <vt:lpstr>Zodiac Killer – Solution of Z408 Cipher</vt:lpstr>
      <vt:lpstr>Zodiac Killer – Solution of Z408 Cipher</vt:lpstr>
      <vt:lpstr>Zodiac Killer – Solution of Z408 Cipher</vt:lpstr>
      <vt:lpstr>Zodiac Killer – Solution of Z408 Cipher</vt:lpstr>
      <vt:lpstr>Zodiac Killer – Solution of Z408 Cipher</vt:lpstr>
      <vt:lpstr>Zodiac Killer – Solution of Z408 Cipher</vt:lpstr>
      <vt:lpstr>Zodiac Killer – Solution of Z408 Cipher</vt:lpstr>
      <vt:lpstr>Zodiac Killer – Solution of Z408 Cipher</vt:lpstr>
      <vt:lpstr>Zodiac Killer – Solution of Z408 Cipher</vt:lpstr>
      <vt:lpstr>Closing Thoughts</vt:lpstr>
      <vt:lpstr>References / Links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Stone</dc:creator>
  <cp:lastModifiedBy>Robert Stone</cp:lastModifiedBy>
  <cp:revision>161</cp:revision>
  <dcterms:created xsi:type="dcterms:W3CDTF">2017-01-29T17:29:56Z</dcterms:created>
  <dcterms:modified xsi:type="dcterms:W3CDTF">2017-02-10T00:24:56Z</dcterms:modified>
</cp:coreProperties>
</file>