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6" r:id="rId2"/>
    <p:sldId id="278" r:id="rId3"/>
    <p:sldId id="285" r:id="rId4"/>
    <p:sldId id="280" r:id="rId5"/>
    <p:sldId id="281" r:id="rId6"/>
    <p:sldId id="282" r:id="rId7"/>
    <p:sldId id="283" r:id="rId8"/>
    <p:sldId id="284" r:id="rId9"/>
    <p:sldId id="258" r:id="rId10"/>
    <p:sldId id="265" r:id="rId11"/>
    <p:sldId id="260" r:id="rId12"/>
    <p:sldId id="266" r:id="rId13"/>
    <p:sldId id="261" r:id="rId14"/>
    <p:sldId id="268" r:id="rId15"/>
    <p:sldId id="262" r:id="rId16"/>
    <p:sldId id="271" r:id="rId17"/>
    <p:sldId id="264" r:id="rId18"/>
    <p:sldId id="272" r:id="rId19"/>
    <p:sldId id="269" r:id="rId20"/>
    <p:sldId id="273" r:id="rId21"/>
    <p:sldId id="263" r:id="rId22"/>
    <p:sldId id="276" r:id="rId23"/>
    <p:sldId id="274" r:id="rId24"/>
    <p:sldId id="275" r:id="rId25"/>
    <p:sldId id="25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BC5"/>
    <a:srgbClr val="0944BD"/>
    <a:srgbClr val="92D050"/>
    <a:srgbClr val="FFC000"/>
    <a:srgbClr val="FF0000"/>
    <a:srgbClr val="FFFF00"/>
    <a:srgbClr val="A9D18E"/>
    <a:srgbClr val="E2F0D9"/>
    <a:srgbClr val="949494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704" autoAdjust="0"/>
  </p:normalViewPr>
  <p:slideViewPr>
    <p:cSldViewPr snapToGrid="0">
      <p:cViewPr varScale="1">
        <p:scale>
          <a:sx n="86" d="100"/>
          <a:sy n="86" d="100"/>
        </p:scale>
        <p:origin x="1503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8869F-290B-438B-B65E-B2DCBDA162EA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C835D-2D5F-454D-A732-875C09722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9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0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It's easy to spin up (and tear down, and spin up, and tear down...)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It is Kubernetes under the hood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You enjoy expressing everything as YAML/JSON!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Easy to tag stuff so that you can use the right resources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Easy interfaces to get you going (and then can use more complex stuff if needed going forward)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Containers all the way down!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89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0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93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Clean up the registry!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Backups of </a:t>
            </a:r>
            <a:r>
              <a:rPr lang="en-US" dirty="0" err="1">
                <a:solidFill>
                  <a:srgbClr val="92D050"/>
                </a:solidFill>
                <a:cs typeface="Calibri"/>
              </a:rPr>
              <a:t>etcd</a:t>
            </a:r>
            <a:r>
              <a:rPr lang="en-US" dirty="0">
                <a:solidFill>
                  <a:srgbClr val="92D050"/>
                </a:solidFill>
                <a:cs typeface="Calibri"/>
              </a:rPr>
              <a:t> node/configs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If you make it so that dev can spin up whatever, clean up!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Make sure the alerts go somewhere YOU WILL WATCH!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Upgrading nodes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If using ansible, git pull branch, and run upgrade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6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First Place to Look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The events page! (or more so point the folks spinning things up to that)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If you used atomic, and the node is dead... delete the node (not </a:t>
            </a:r>
            <a:r>
              <a:rPr lang="en-US" dirty="0" err="1">
                <a:solidFill>
                  <a:srgbClr val="92D050"/>
                </a:solidFill>
                <a:cs typeface="Calibri"/>
              </a:rPr>
              <a:t>gluster</a:t>
            </a:r>
            <a:r>
              <a:rPr lang="en-US" dirty="0">
                <a:solidFill>
                  <a:srgbClr val="92D050"/>
                </a:solidFill>
                <a:cs typeface="Calibri"/>
              </a:rPr>
              <a:t> volume), reload, scale-up</a:t>
            </a:r>
            <a:endParaRPr lang="en-US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2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6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Liveness Probe (Still running, reap if not) and Readiness Probe (Ready to Serve Requests, out of load balancer if not)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835D-2D5F-454D-A732-875C097228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9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3FAA-6DBC-4310-A89F-D88FF6462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3F13F-A675-4758-82F0-35EB4144C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717BB-8169-46AB-AAFF-05CF19A7D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DE452-6343-4381-994B-F0E41327A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EF79C-CBD7-419F-AC20-3F3F3D119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5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9D92-9D3F-42D8-9545-E2F425A9E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C43C2-E652-4000-804F-12BAD9073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969D3-B35B-4A5D-88DA-2793B638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F06C6-C0FC-4708-BCD0-87A4F4DCC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B9CC6-FC95-4DC6-B8D5-9FDF2254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D752-436C-4F97-8FC6-149A1ECE7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B50AF-DD0E-4B03-A2AA-E0C21709A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892D5-BFE6-40DF-AC0B-B3C4E3EC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7C0C2-A84A-4F50-BD3F-C9B1EC73E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01916-C185-446A-AB1E-F306B600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5E405-47A6-4F4C-B329-F8535286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15B28-235A-4E29-AF97-CFA4355B2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36834-DA69-4746-AB3C-E493A26DD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4967E-1D51-4FDF-B88B-D052B200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BCA79-DDDA-4755-B5E3-655290DB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48FD0-3B55-419F-B7D5-6FB708B3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6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CB51-91EA-4217-A680-A7F873BC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71797-C184-4A28-9C71-C201FF1C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592DE-93EC-4C2F-BFA4-0195DF24E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D30AA-1D70-41AE-ACC8-38C700A30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F3657-9DBD-46CB-B11A-60DA717D96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936015-85D2-45E9-B2DC-B8BF3B56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8BF3C1-9DAA-498A-B3B3-4CA73739F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606A9-127A-4EC4-8CA6-820591DA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1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9B98-F143-4132-BB40-7B941E52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914B6-F71D-4C88-86A1-0A084AA3F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28A80-ED5B-4B73-B849-B3ABBE4C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AEC45-C072-4321-A1C3-099166C98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0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6071C3-CF21-4F47-9CE6-A5CB7271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6C33CD-D3F5-4EA4-AA3B-3CB6E1C21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92C6A-BCF1-4FEF-87C6-BE1B58B5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06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753B-AD83-43B6-A146-B8D75DCB0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1740-0737-4A8E-9185-C84B47C3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745EE-CE42-48CC-967E-12DA66F7A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79127-E697-4B1E-A1C4-D1776908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67904-BB3E-4F2D-B2FB-1C9B4CFE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27146-1304-407C-A27A-3A174512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9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6784-C491-46F9-ABF4-B70ADECD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B3CDBA-F9A3-4FE3-A480-62ED012E35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DC419-0C25-4970-B7C5-0B503F2BD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3A04F0-5016-4041-B8FD-34B722882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40FE6-017A-4310-90F2-5E3B3BD2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FFC1C-9621-4141-A1CA-D427D9AF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5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2A97-440D-4ECE-841A-C5CF73AC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E0210-1D1B-453D-9796-2AF138E92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04D7F-97F4-4E1B-8A84-D1F2DF99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BEC42-EB4F-42B9-B766-4308C2C6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5A90A-79D3-403E-A73E-959FA0D18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0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F9AE7-2318-4097-B07C-2EA7D0635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20F0B-01CA-4202-89BF-EFFB57E72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A1F4B-93AA-49AF-BE23-D4118810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3EB60-83E9-4530-B148-DA67C021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F96AB-5BAD-40DC-8A92-DA7C5345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5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C6F708-6565-423D-9716-4259D2D5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A1637-78F5-436A-9A7F-C24364D84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D7733-F3F3-4E5E-9B08-CA15BB28A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4C2A-71BA-422A-945D-B4F8FE2E53E3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7476A-D07E-4D12-8A8E-096F6523C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CA32B-16C8-473B-8092-2DE438504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70A68-1CDC-4AFC-93F6-3B066A54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5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2432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FFC000"/>
                </a:solidFill>
                <a:latin typeface="+mn-lt"/>
              </a:rPr>
              <a:t>From </a:t>
            </a:r>
            <a:r>
              <a:rPr lang="en-US" sz="6700" b="1" dirty="0" err="1">
                <a:solidFill>
                  <a:srgbClr val="FFC000"/>
                </a:solidFill>
                <a:latin typeface="+mn-lt"/>
              </a:rPr>
              <a:t>OverTheWallOps</a:t>
            </a:r>
            <a:r>
              <a:rPr lang="en-US" sz="6700" b="1" dirty="0">
                <a:solidFill>
                  <a:srgbClr val="FFC000"/>
                </a:solidFill>
                <a:latin typeface="+mn-lt"/>
              </a:rPr>
              <a:t> to DevOps</a:t>
            </a:r>
            <a:br>
              <a:rPr lang="en-US" dirty="0"/>
            </a:br>
            <a:r>
              <a:rPr lang="en-US" sz="4400" b="1" dirty="0">
                <a:solidFill>
                  <a:srgbClr val="92D050"/>
                </a:solidFill>
              </a:rPr>
              <a:t>Using OpenShift for </a:t>
            </a:r>
            <a:r>
              <a:rPr lang="en-US" sz="4400" b="1" dirty="0" err="1">
                <a:solidFill>
                  <a:srgbClr val="92D050"/>
                </a:solidFill>
              </a:rPr>
              <a:t>SysOps</a:t>
            </a:r>
            <a:r>
              <a:rPr lang="en-US" sz="4400" b="1" dirty="0">
                <a:solidFill>
                  <a:srgbClr val="92D050"/>
                </a:solidFill>
              </a:rPr>
              <a:t> and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4414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May 9</a:t>
            </a:r>
            <a:r>
              <a:rPr lang="en-US" b="1" baseline="30000" dirty="0">
                <a:solidFill>
                  <a:srgbClr val="00B0F0"/>
                </a:solidFill>
              </a:rPr>
              <a:t>th</a:t>
            </a:r>
            <a:r>
              <a:rPr lang="en-US" b="1" dirty="0">
                <a:solidFill>
                  <a:srgbClr val="00B0F0"/>
                </a:solidFill>
              </a:rPr>
              <a:t>, 2019 – Houston Perl Mongers</a:t>
            </a:r>
          </a:p>
          <a:p>
            <a:r>
              <a:rPr lang="en-US" b="1" dirty="0">
                <a:solidFill>
                  <a:srgbClr val="00B0F0"/>
                </a:solidFill>
              </a:rPr>
              <a:t>Shaun </a:t>
            </a:r>
            <a:r>
              <a:rPr lang="en-US" b="1" dirty="0" err="1">
                <a:solidFill>
                  <a:srgbClr val="00B0F0"/>
                </a:solidFill>
              </a:rPr>
              <a:t>Ladewig</a:t>
            </a:r>
            <a:r>
              <a:rPr lang="en-US" b="1" dirty="0">
                <a:solidFill>
                  <a:srgbClr val="00B0F0"/>
                </a:solidFill>
              </a:rPr>
              <a:t>, Systems Architect</a:t>
            </a:r>
          </a:p>
          <a:p>
            <a:r>
              <a:rPr lang="en-US" b="1" dirty="0">
                <a:solidFill>
                  <a:srgbClr val="00B0F0"/>
                </a:solidFill>
              </a:rPr>
              <a:t>Robert Stone, Advisory Engineering</a:t>
            </a:r>
          </a:p>
          <a:p>
            <a:r>
              <a:rPr lang="en-US" b="1" dirty="0">
                <a:solidFill>
                  <a:srgbClr val="00B0F0"/>
                </a:solidFill>
              </a:rPr>
              <a:t>Endurance International Group</a:t>
            </a:r>
          </a:p>
        </p:txBody>
      </p:sp>
    </p:spTree>
    <p:extLst>
      <p:ext uri="{BB962C8B-B14F-4D97-AF65-F5344CB8AC3E}">
        <p14:creationId xmlns:p14="http://schemas.microsoft.com/office/powerpoint/2010/main" val="342406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2138-097F-4570-BE2E-7F9159EB0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Overview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ED974-DBC0-4472-962C-EF1359796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850"/>
            <a:ext cx="5257800" cy="28047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Infrastructure (Ops)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Why OpenShift?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Parts of OpenShift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Planning your cluster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Maintenance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Troubleshooting Common Issues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2A8611-CD83-4941-A340-EE2CFF5B5F59}"/>
              </a:ext>
            </a:extLst>
          </p:cNvPr>
          <p:cNvSpPr txBox="1">
            <a:spLocks/>
          </p:cNvSpPr>
          <p:nvPr/>
        </p:nvSpPr>
        <p:spPr>
          <a:xfrm>
            <a:off x="5434519" y="1438850"/>
            <a:ext cx="6173188" cy="2628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2D050"/>
                </a:solidFill>
              </a:rPr>
              <a:t>OpenShift Usage (Dev)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High Level Overview</a:t>
            </a:r>
          </a:p>
          <a:p>
            <a:pPr lvl="2"/>
            <a:r>
              <a:rPr lang="en-US" dirty="0">
                <a:solidFill>
                  <a:srgbClr val="92D050"/>
                </a:solidFill>
              </a:rPr>
              <a:t>How the Pieces Fit Together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Step by Step</a:t>
            </a:r>
          </a:p>
          <a:p>
            <a:pPr lvl="2"/>
            <a:r>
              <a:rPr lang="en-US" dirty="0">
                <a:solidFill>
                  <a:srgbClr val="92D050"/>
                </a:solidFill>
              </a:rPr>
              <a:t>Components in Depth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Real World</a:t>
            </a:r>
          </a:p>
          <a:p>
            <a:pPr lvl="2"/>
            <a:r>
              <a:rPr lang="en-US" dirty="0">
                <a:solidFill>
                  <a:srgbClr val="92D050"/>
                </a:solidFill>
              </a:rPr>
              <a:t>Migrating from Existing to “The New Hotness”</a:t>
            </a:r>
          </a:p>
        </p:txBody>
      </p:sp>
      <p:pic>
        <p:nvPicPr>
          <p:cNvPr id="15366" name="Picture 6" descr="Hacking, Hacker, Computer, Internet, Security, Data">
            <a:extLst>
              <a:ext uri="{FF2B5EF4-FFF2-40B4-BE49-F238E27FC236}">
                <a16:creationId xmlns:a16="http://schemas.microsoft.com/office/drawing/2014/main" id="{1F5A92FC-0E53-46FD-9F52-BE035897D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728" y="4186534"/>
            <a:ext cx="3159663" cy="23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omputer, Computer Code, Programming, Links, Coding">
            <a:extLst>
              <a:ext uri="{FF2B5EF4-FFF2-40B4-BE49-F238E27FC236}">
                <a16:creationId xmlns:a16="http://schemas.microsoft.com/office/drawing/2014/main" id="{92C79DD4-CCA5-4FE5-AA48-D1CA54A9E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81" y="4289812"/>
            <a:ext cx="4653064" cy="225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98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8134F-25FA-4EE4-9CD6-D461A8D79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Why OpenShift?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2439E-F981-4935-B21A-80B0B1A44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2814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Get Started Fast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Kubernetes under the hood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Infrastructure as YAML/JSON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Ease of Use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Interfaces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Tagging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Containers all the way down</a:t>
            </a:r>
          </a:p>
        </p:txBody>
      </p:sp>
      <p:pic>
        <p:nvPicPr>
          <p:cNvPr id="8196" name="Picture 4" descr="https://cdn2.hubspot.net/hubfs/4305976/images/openshift-legacy/logos/openshift/Logotype_RH_OpenShift_wLogo_RGB_White.png">
            <a:extLst>
              <a:ext uri="{FF2B5EF4-FFF2-40B4-BE49-F238E27FC236}">
                <a16:creationId xmlns:a16="http://schemas.microsoft.com/office/drawing/2014/main" id="{54F56B49-09CE-4D30-9054-7977791A1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09" y="5527383"/>
            <a:ext cx="3014844" cy="78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openshift okd logo">
            <a:extLst>
              <a:ext uri="{FF2B5EF4-FFF2-40B4-BE49-F238E27FC236}">
                <a16:creationId xmlns:a16="http://schemas.microsoft.com/office/drawing/2014/main" id="{C6262E8C-7FBC-4AB5-917B-83C0D8F97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667" y="5251338"/>
            <a:ext cx="1241537" cy="124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Image result for kubernetes logo">
            <a:extLst>
              <a:ext uri="{FF2B5EF4-FFF2-40B4-BE49-F238E27FC236}">
                <a16:creationId xmlns:a16="http://schemas.microsoft.com/office/drawing/2014/main" id="{12BF9265-ED0F-4164-812B-73B8CB4C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337" y="1825625"/>
            <a:ext cx="2204634" cy="112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3E4E34-0CE2-4288-8985-49AFDC2EEE5A}"/>
              </a:ext>
            </a:extLst>
          </p:cNvPr>
          <p:cNvSpPr txBox="1"/>
          <p:nvPr/>
        </p:nvSpPr>
        <p:spPr>
          <a:xfrm>
            <a:off x="4503459" y="6427565"/>
            <a:ext cx="758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okd.io</a:t>
            </a:r>
          </a:p>
        </p:txBody>
      </p:sp>
      <p:pic>
        <p:nvPicPr>
          <p:cNvPr id="8206" name="Picture 14" descr="https://www.staples-3p.com/s7/is/image/Staples/sp36619013_sc7">
            <a:extLst>
              <a:ext uri="{FF2B5EF4-FFF2-40B4-BE49-F238E27FC236}">
                <a16:creationId xmlns:a16="http://schemas.microsoft.com/office/drawing/2014/main" id="{4E58985C-F445-4C7D-9A80-BB74AA02E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912" y="1550583"/>
            <a:ext cx="2552409" cy="191430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F1AB80-4841-471E-8CD9-DCA353F3CD2F}"/>
              </a:ext>
            </a:extLst>
          </p:cNvPr>
          <p:cNvSpPr txBox="1"/>
          <p:nvPr/>
        </p:nvSpPr>
        <p:spPr>
          <a:xfrm>
            <a:off x="11057623" y="3464890"/>
            <a:ext cx="855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Staples</a:t>
            </a:r>
          </a:p>
        </p:txBody>
      </p:sp>
      <p:pic>
        <p:nvPicPr>
          <p:cNvPr id="8210" name="Picture 18" descr="Geometry, Mathematics, Volume, Surface, School, Learn">
            <a:extLst>
              <a:ext uri="{FF2B5EF4-FFF2-40B4-BE49-F238E27FC236}">
                <a16:creationId xmlns:a16="http://schemas.microsoft.com/office/drawing/2014/main" id="{712A12E7-281B-4847-9AB5-23D239C64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672" y="3506497"/>
            <a:ext cx="4651997" cy="306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stack of cargo trailer">
            <a:extLst>
              <a:ext uri="{FF2B5EF4-FFF2-40B4-BE49-F238E27FC236}">
                <a16:creationId xmlns:a16="http://schemas.microsoft.com/office/drawing/2014/main" id="{D388C7C8-E6EA-45A7-B53E-A3183CBD4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537" y="3464890"/>
            <a:ext cx="3673247" cy="265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B4F654-2A88-4912-992F-D997510B017F}"/>
              </a:ext>
            </a:extLst>
          </p:cNvPr>
          <p:cNvSpPr txBox="1"/>
          <p:nvPr/>
        </p:nvSpPr>
        <p:spPr>
          <a:xfrm>
            <a:off x="7964866" y="6176963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Guillaume Bolduc</a:t>
            </a:r>
          </a:p>
        </p:txBody>
      </p:sp>
    </p:spTree>
    <p:extLst>
      <p:ext uri="{BB962C8B-B14F-4D97-AF65-F5344CB8AC3E}">
        <p14:creationId xmlns:p14="http://schemas.microsoft.com/office/powerpoint/2010/main" val="93086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AA508-A608-4312-9503-A70656AA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Parts of OpenShift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2EB85-7613-4C3B-91C7-475EBC81A6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cs typeface="Calibri"/>
              </a:rPr>
              <a:t>Master Nodes</a:t>
            </a:r>
          </a:p>
          <a:p>
            <a:pPr lvl="1"/>
            <a:r>
              <a:rPr lang="en-US" b="1" dirty="0">
                <a:solidFill>
                  <a:srgbClr val="00B0F0"/>
                </a:solidFill>
                <a:cs typeface="Calibri"/>
              </a:rPr>
              <a:t>Kubernetes APIs/Scheduler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cs typeface="Calibri"/>
              </a:rPr>
              <a:t>etcd</a:t>
            </a:r>
            <a:endParaRPr lang="en-US" b="1" dirty="0">
              <a:solidFill>
                <a:srgbClr val="00B0F0"/>
              </a:solidFill>
              <a:cs typeface="Calibri"/>
            </a:endParaRPr>
          </a:p>
          <a:p>
            <a:pPr lvl="1"/>
            <a:r>
              <a:rPr lang="en-US" b="1" dirty="0" err="1">
                <a:solidFill>
                  <a:srgbClr val="00B0F0"/>
                </a:solidFill>
                <a:cs typeface="Calibri"/>
              </a:rPr>
              <a:t>Webconsole</a:t>
            </a:r>
            <a:r>
              <a:rPr lang="en-US" b="1" dirty="0">
                <a:solidFill>
                  <a:srgbClr val="00B0F0"/>
                </a:solidFill>
                <a:cs typeface="Calibri"/>
              </a:rPr>
              <a:t>!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FFC000"/>
                </a:solidFill>
                <a:cs typeface="Calibri"/>
              </a:rPr>
              <a:t>Infra Nodes</a:t>
            </a:r>
            <a:endParaRPr lang="en-US" b="1" dirty="0">
              <a:solidFill>
                <a:srgbClr val="FFC000"/>
              </a:solidFill>
            </a:endParaRPr>
          </a:p>
          <a:p>
            <a:pPr lvl="1"/>
            <a:r>
              <a:rPr lang="en-US" b="1" dirty="0">
                <a:solidFill>
                  <a:srgbClr val="FFC000"/>
                </a:solidFill>
                <a:cs typeface="Calibri"/>
              </a:rPr>
              <a:t>Routers (default </a:t>
            </a:r>
            <a:r>
              <a:rPr lang="en-US" b="1" dirty="0" err="1">
                <a:solidFill>
                  <a:srgbClr val="FFC000"/>
                </a:solidFill>
                <a:cs typeface="Calibri"/>
              </a:rPr>
              <a:t>HAProxy</a:t>
            </a:r>
            <a:r>
              <a:rPr lang="en-US" b="1" dirty="0">
                <a:solidFill>
                  <a:srgbClr val="FFC000"/>
                </a:solidFill>
                <a:cs typeface="Calibri"/>
              </a:rPr>
              <a:t>)</a:t>
            </a:r>
          </a:p>
          <a:p>
            <a:pPr lvl="1"/>
            <a:r>
              <a:rPr lang="en-US" b="1" dirty="0">
                <a:solidFill>
                  <a:srgbClr val="FFC000"/>
                </a:solidFill>
                <a:cs typeface="Calibri"/>
              </a:rPr>
              <a:t>Shared Services</a:t>
            </a:r>
          </a:p>
          <a:p>
            <a:pPr lvl="2"/>
            <a:r>
              <a:rPr lang="en-US" b="1" dirty="0">
                <a:solidFill>
                  <a:srgbClr val="FFC000"/>
                </a:solidFill>
                <a:cs typeface="Calibri"/>
              </a:rPr>
              <a:t>(Monitoring, Registry)</a:t>
            </a:r>
          </a:p>
          <a:p>
            <a:r>
              <a:rPr lang="en-US" b="1" dirty="0">
                <a:solidFill>
                  <a:srgbClr val="92D050"/>
                </a:solidFill>
                <a:cs typeface="Calibri"/>
              </a:rPr>
              <a:t>Compute Nodes</a:t>
            </a:r>
          </a:p>
          <a:p>
            <a:pPr lvl="1"/>
            <a:r>
              <a:rPr lang="en-US" b="1" dirty="0">
                <a:solidFill>
                  <a:srgbClr val="92D050"/>
                </a:solidFill>
                <a:cs typeface="Calibri"/>
              </a:rPr>
              <a:t>Where your apps will go</a:t>
            </a:r>
          </a:p>
          <a:p>
            <a:endParaRPr lang="en-US" dirty="0">
              <a:solidFill>
                <a:srgbClr val="92D050"/>
              </a:solidFill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77F49B-35AB-496F-B4C9-9ED59C39341E}"/>
              </a:ext>
            </a:extLst>
          </p:cNvPr>
          <p:cNvSpPr/>
          <p:nvPr/>
        </p:nvSpPr>
        <p:spPr>
          <a:xfrm>
            <a:off x="5760721" y="1608269"/>
            <a:ext cx="5942446" cy="14485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cs typeface="Calibri"/>
              </a:rPr>
              <a:t>Master Node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93B20F-BCEF-45A4-BDA7-FFCECD1B2F4C}"/>
              </a:ext>
            </a:extLst>
          </p:cNvPr>
          <p:cNvSpPr/>
          <p:nvPr/>
        </p:nvSpPr>
        <p:spPr>
          <a:xfrm>
            <a:off x="5680039" y="3655640"/>
            <a:ext cx="2911520" cy="26070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cs typeface="Calibri"/>
              </a:rPr>
              <a:t>Infra Node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9101FB-03B7-416E-B3AF-330C63C0B999}"/>
              </a:ext>
            </a:extLst>
          </p:cNvPr>
          <p:cNvSpPr/>
          <p:nvPr/>
        </p:nvSpPr>
        <p:spPr>
          <a:xfrm>
            <a:off x="5863812" y="2332543"/>
            <a:ext cx="1313066" cy="5228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API/Auth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065A48-8635-4514-BDA5-FBF1F204FAE1}"/>
              </a:ext>
            </a:extLst>
          </p:cNvPr>
          <p:cNvSpPr/>
          <p:nvPr/>
        </p:nvSpPr>
        <p:spPr>
          <a:xfrm>
            <a:off x="6128736" y="4256929"/>
            <a:ext cx="2014126" cy="5840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BED3FB-8137-4ADC-BE97-CE885E077FD7}"/>
              </a:ext>
            </a:extLst>
          </p:cNvPr>
          <p:cNvSpPr/>
          <p:nvPr/>
        </p:nvSpPr>
        <p:spPr>
          <a:xfrm>
            <a:off x="7349896" y="2332543"/>
            <a:ext cx="1313066" cy="5228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Data Store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CE319D-93C8-4C5F-B765-B89D05ABA820}"/>
              </a:ext>
            </a:extLst>
          </p:cNvPr>
          <p:cNvSpPr/>
          <p:nvPr/>
        </p:nvSpPr>
        <p:spPr>
          <a:xfrm>
            <a:off x="8835980" y="2332542"/>
            <a:ext cx="1313066" cy="5228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Scheduler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B5F5AB-540B-4F99-AFDD-7A58A3D1360C}"/>
              </a:ext>
            </a:extLst>
          </p:cNvPr>
          <p:cNvSpPr/>
          <p:nvPr/>
        </p:nvSpPr>
        <p:spPr>
          <a:xfrm>
            <a:off x="10306118" y="2332541"/>
            <a:ext cx="1313066" cy="5228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cs typeface="Calibri"/>
              </a:rPr>
              <a:t>Mgmt</a:t>
            </a:r>
            <a:r>
              <a:rPr lang="en-US" b="1" dirty="0">
                <a:cs typeface="Calibri"/>
              </a:rPr>
              <a:t>/Rep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367694-CAC1-440F-919F-CF2693EEC3AD}"/>
              </a:ext>
            </a:extLst>
          </p:cNvPr>
          <p:cNvSpPr/>
          <p:nvPr/>
        </p:nvSpPr>
        <p:spPr>
          <a:xfrm>
            <a:off x="6128736" y="4916113"/>
            <a:ext cx="2014126" cy="5840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FBEB43-62C4-4E8C-9217-BE1E201807D9}"/>
              </a:ext>
            </a:extLst>
          </p:cNvPr>
          <p:cNvSpPr/>
          <p:nvPr/>
        </p:nvSpPr>
        <p:spPr>
          <a:xfrm>
            <a:off x="6128736" y="5580568"/>
            <a:ext cx="2014126" cy="5840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X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556E4-F5BE-464C-948C-26735D82D96C}"/>
              </a:ext>
            </a:extLst>
          </p:cNvPr>
          <p:cNvSpPr/>
          <p:nvPr/>
        </p:nvSpPr>
        <p:spPr>
          <a:xfrm>
            <a:off x="8877708" y="3655640"/>
            <a:ext cx="2911520" cy="26070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cs typeface="Calibri"/>
              </a:rPr>
              <a:t>Compute Node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8867A-45D3-40B5-B17B-6B1A2EDB1DF1}"/>
              </a:ext>
            </a:extLst>
          </p:cNvPr>
          <p:cNvSpPr/>
          <p:nvPr/>
        </p:nvSpPr>
        <p:spPr>
          <a:xfrm>
            <a:off x="9326405" y="4256929"/>
            <a:ext cx="2014126" cy="5840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E50D2E-37C3-46A1-AE9A-9CA06DA0E546}"/>
              </a:ext>
            </a:extLst>
          </p:cNvPr>
          <p:cNvSpPr/>
          <p:nvPr/>
        </p:nvSpPr>
        <p:spPr>
          <a:xfrm>
            <a:off x="9326405" y="4916113"/>
            <a:ext cx="2014126" cy="5840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2FC3C8-DD1D-4F18-92BF-F7AACEBE0A84}"/>
              </a:ext>
            </a:extLst>
          </p:cNvPr>
          <p:cNvSpPr/>
          <p:nvPr/>
        </p:nvSpPr>
        <p:spPr>
          <a:xfrm>
            <a:off x="9326405" y="5580568"/>
            <a:ext cx="2014126" cy="5840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cs typeface="Calibri"/>
              </a:rPr>
              <a:t>Pod X</a:t>
            </a:r>
          </a:p>
        </p:txBody>
      </p:sp>
    </p:spTree>
    <p:extLst>
      <p:ext uri="{BB962C8B-B14F-4D97-AF65-F5344CB8AC3E}">
        <p14:creationId xmlns:p14="http://schemas.microsoft.com/office/powerpoint/2010/main" val="186085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8" grpId="0" animBg="1"/>
      <p:bldP spid="10" grpId="0" animBg="1"/>
      <p:bldP spid="1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A2DF5-E4B8-47B0-BA53-12DCE827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  <a:cs typeface="Calibri Light"/>
              </a:rPr>
              <a:t>Planning your 1st Cluster I (on-prem edition)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64ADC-428F-44BC-A265-49D638897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5085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OpenShift 3.11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Operating System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Nodes</a:t>
            </a:r>
          </a:p>
          <a:p>
            <a:pPr lvl="1"/>
            <a:r>
              <a:rPr lang="en-US" dirty="0" err="1">
                <a:solidFill>
                  <a:srgbClr val="92D050"/>
                </a:solidFill>
                <a:cs typeface="Calibri"/>
              </a:rPr>
              <a:t>Hypervisior</a:t>
            </a:r>
            <a:endParaRPr lang="en-US" dirty="0">
              <a:solidFill>
                <a:srgbClr val="92D050"/>
              </a:solidFill>
              <a:cs typeface="Calibri"/>
            </a:endParaRP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Upfront Considerations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Consider Carefully!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Physical Layout</a:t>
            </a:r>
          </a:p>
          <a:p>
            <a:pPr lvl="2"/>
            <a:r>
              <a:rPr lang="en-US" dirty="0" err="1">
                <a:solidFill>
                  <a:srgbClr val="92D050"/>
                </a:solidFill>
                <a:cs typeface="Calibri"/>
              </a:rPr>
              <a:t>Mmmmm</a:t>
            </a:r>
            <a:r>
              <a:rPr lang="en-US" dirty="0">
                <a:solidFill>
                  <a:srgbClr val="92D050"/>
                </a:solidFill>
                <a:cs typeface="Calibri"/>
              </a:rPr>
              <a:t>... compliance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Network Plugin</a:t>
            </a:r>
            <a:endParaRPr lang="en-US" dirty="0">
              <a:solidFill>
                <a:srgbClr val="92D050"/>
              </a:solidFill>
            </a:endParaRPr>
          </a:p>
          <a:p>
            <a:pPr lvl="1"/>
            <a:r>
              <a:rPr lang="en-US" dirty="0" err="1">
                <a:solidFill>
                  <a:srgbClr val="92D050"/>
                </a:solidFill>
                <a:cs typeface="Calibri"/>
              </a:rPr>
              <a:t>osm_cluster_network_cidr</a:t>
            </a:r>
            <a:endParaRPr lang="en-US" dirty="0">
              <a:solidFill>
                <a:srgbClr val="92D050"/>
              </a:solidFill>
              <a:cs typeface="Calibri"/>
            </a:endParaRP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Storage</a:t>
            </a:r>
          </a:p>
          <a:p>
            <a:pPr lvl="2"/>
            <a:r>
              <a:rPr lang="en-US" dirty="0">
                <a:solidFill>
                  <a:srgbClr val="92D050"/>
                </a:solidFill>
                <a:cs typeface="Calibri"/>
              </a:rPr>
              <a:t>Type</a:t>
            </a:r>
          </a:p>
          <a:p>
            <a:pPr lvl="2"/>
            <a:r>
              <a:rPr lang="en-US" dirty="0">
                <a:solidFill>
                  <a:srgbClr val="92D050"/>
                </a:solidFill>
                <a:cs typeface="Calibri"/>
              </a:rPr>
              <a:t>Location</a:t>
            </a:r>
          </a:p>
        </p:txBody>
      </p:sp>
      <p:pic>
        <p:nvPicPr>
          <p:cNvPr id="9218" name="Picture 2" descr="Image result for redhat atomic logo">
            <a:extLst>
              <a:ext uri="{FF2B5EF4-FFF2-40B4-BE49-F238E27FC236}">
                <a16:creationId xmlns:a16="http://schemas.microsoft.com/office/drawing/2014/main" id="{33B11127-300B-424F-94BE-CDF93D0A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481" y="1521513"/>
            <a:ext cx="1791127" cy="195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4BB9F90-702A-4A09-A1DA-C945AF474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3608" y="1388883"/>
            <a:ext cx="2218466" cy="2218466"/>
          </a:xfrm>
          <a:prstGeom prst="rect">
            <a:avLst/>
          </a:prstGeom>
        </p:spPr>
      </p:pic>
      <p:pic>
        <p:nvPicPr>
          <p:cNvPr id="9222" name="Picture 6" descr="Blueprint, Ruler, Architecture, Architectural">
            <a:extLst>
              <a:ext uri="{FF2B5EF4-FFF2-40B4-BE49-F238E27FC236}">
                <a16:creationId xmlns:a16="http://schemas.microsoft.com/office/drawing/2014/main" id="{D936C033-9924-499F-A52D-DDA720D69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4" y="4172940"/>
            <a:ext cx="3327699" cy="221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emory, Storage Medium, Hard Drive, Hdd, Technology">
            <a:extLst>
              <a:ext uri="{FF2B5EF4-FFF2-40B4-BE49-F238E27FC236}">
                <a16:creationId xmlns:a16="http://schemas.microsoft.com/office/drawing/2014/main" id="{271FDC28-15F9-4B71-A2FB-288F503E6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3" r="20432"/>
          <a:stretch/>
        </p:blipFill>
        <p:spPr bwMode="auto">
          <a:xfrm>
            <a:off x="8939605" y="4111994"/>
            <a:ext cx="2194560" cy="236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Ethernet, Data, Internet, Network, Computer, Connection">
            <a:extLst>
              <a:ext uri="{FF2B5EF4-FFF2-40B4-BE49-F238E27FC236}">
                <a16:creationId xmlns:a16="http://schemas.microsoft.com/office/drawing/2014/main" id="{1EB10C52-1C08-45F2-941B-91EFA2B05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364" y="1388882"/>
            <a:ext cx="3327698" cy="221846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37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7886F-0E4E-466A-BD71-4EB45E563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Planning your 1st Cluster II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BAC2D9-FA85-4918-B6AB-00DDC22B292C}"/>
              </a:ext>
            </a:extLst>
          </p:cNvPr>
          <p:cNvSpPr/>
          <p:nvPr/>
        </p:nvSpPr>
        <p:spPr>
          <a:xfrm>
            <a:off x="516123" y="1554389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525F5C-6084-4907-B059-832947D5870D}"/>
              </a:ext>
            </a:extLst>
          </p:cNvPr>
          <p:cNvSpPr/>
          <p:nvPr/>
        </p:nvSpPr>
        <p:spPr>
          <a:xfrm>
            <a:off x="795688" y="1843850"/>
            <a:ext cx="2283525" cy="44697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OS-nat1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4ABD14-4147-4296-8731-ABA23FAF78AB}"/>
              </a:ext>
            </a:extLst>
          </p:cNvPr>
          <p:cNvSpPr/>
          <p:nvPr/>
        </p:nvSpPr>
        <p:spPr>
          <a:xfrm>
            <a:off x="798161" y="2487920"/>
            <a:ext cx="2293421" cy="37770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OS-infra-router1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E34CB2-99B6-4117-8BAE-B5E1B9A4EBA5}"/>
              </a:ext>
            </a:extLst>
          </p:cNvPr>
          <p:cNvSpPr/>
          <p:nvPr/>
        </p:nvSpPr>
        <p:spPr>
          <a:xfrm>
            <a:off x="3306825" y="1554389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991CAF-830E-41F7-A77C-1612A6C86F71}"/>
              </a:ext>
            </a:extLst>
          </p:cNvPr>
          <p:cNvSpPr/>
          <p:nvPr/>
        </p:nvSpPr>
        <p:spPr>
          <a:xfrm>
            <a:off x="3487428" y="1843850"/>
            <a:ext cx="2283525" cy="7537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OS-infra1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1E0EED-0034-4C44-B854-076FE68D4A39}"/>
              </a:ext>
            </a:extLst>
          </p:cNvPr>
          <p:cNvSpPr/>
          <p:nvPr/>
        </p:nvSpPr>
        <p:spPr>
          <a:xfrm>
            <a:off x="3487428" y="2724603"/>
            <a:ext cx="2283525" cy="7537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OS-master1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2099A2-BFF6-4FB3-AD59-B273459B19DC}"/>
              </a:ext>
            </a:extLst>
          </p:cNvPr>
          <p:cNvSpPr/>
          <p:nvPr/>
        </p:nvSpPr>
        <p:spPr>
          <a:xfrm>
            <a:off x="6107421" y="1554388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0FB26B-78A3-45AE-986F-F8B6354065EC}"/>
              </a:ext>
            </a:extLst>
          </p:cNvPr>
          <p:cNvSpPr/>
          <p:nvPr/>
        </p:nvSpPr>
        <p:spPr>
          <a:xfrm>
            <a:off x="8908018" y="1554388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8D1810-BA79-465D-831F-553EAA0F2274}"/>
              </a:ext>
            </a:extLst>
          </p:cNvPr>
          <p:cNvSpPr/>
          <p:nvPr/>
        </p:nvSpPr>
        <p:spPr>
          <a:xfrm>
            <a:off x="6327609" y="1843849"/>
            <a:ext cx="2283525" cy="7537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OS-compute-dev1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95F3FB-C4AE-41FA-B4F7-A0484C40FEA0}"/>
              </a:ext>
            </a:extLst>
          </p:cNvPr>
          <p:cNvSpPr/>
          <p:nvPr/>
        </p:nvSpPr>
        <p:spPr>
          <a:xfrm>
            <a:off x="6327608" y="2734498"/>
            <a:ext cx="2283525" cy="7537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OS-compute-dev2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BE12D-E12A-4B0B-91D0-55C3C32F05CB}"/>
              </a:ext>
            </a:extLst>
          </p:cNvPr>
          <p:cNvSpPr/>
          <p:nvPr/>
        </p:nvSpPr>
        <p:spPr>
          <a:xfrm>
            <a:off x="516123" y="4008622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EA9672-FDF1-46E9-951A-AC4522919A92}"/>
              </a:ext>
            </a:extLst>
          </p:cNvPr>
          <p:cNvSpPr/>
          <p:nvPr/>
        </p:nvSpPr>
        <p:spPr>
          <a:xfrm>
            <a:off x="3306824" y="4008622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FB5395-3F6D-477F-A53A-C32DFE294EDC}"/>
              </a:ext>
            </a:extLst>
          </p:cNvPr>
          <p:cNvSpPr/>
          <p:nvPr/>
        </p:nvSpPr>
        <p:spPr>
          <a:xfrm>
            <a:off x="6107421" y="4008622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HW-Node7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FA7D66-C905-40A4-9084-4DD92FCAFC7F}"/>
              </a:ext>
            </a:extLst>
          </p:cNvPr>
          <p:cNvSpPr/>
          <p:nvPr/>
        </p:nvSpPr>
        <p:spPr>
          <a:xfrm>
            <a:off x="8908018" y="4008622"/>
            <a:ext cx="2729675" cy="23800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Calibri"/>
              </a:rPr>
              <a:t>HW-Node8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2160B1-0128-4CAF-9D96-28921B06E55C}"/>
              </a:ext>
            </a:extLst>
          </p:cNvPr>
          <p:cNvSpPr/>
          <p:nvPr/>
        </p:nvSpPr>
        <p:spPr>
          <a:xfrm>
            <a:off x="3487428" y="5069979"/>
            <a:ext cx="2283525" cy="7537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OS-master2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4A4188-5383-4C59-B2FA-DBB6D512EFD9}"/>
              </a:ext>
            </a:extLst>
          </p:cNvPr>
          <p:cNvSpPr/>
          <p:nvPr/>
        </p:nvSpPr>
        <p:spPr>
          <a:xfrm>
            <a:off x="3487428" y="4218915"/>
            <a:ext cx="2283525" cy="7537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OS-infra2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B865E5-C18C-412D-8327-8D5E516C8BCC}"/>
              </a:ext>
            </a:extLst>
          </p:cNvPr>
          <p:cNvSpPr/>
          <p:nvPr/>
        </p:nvSpPr>
        <p:spPr>
          <a:xfrm>
            <a:off x="795688" y="4218915"/>
            <a:ext cx="2283525" cy="37770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OS-nat2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7B402F-DDC1-43E3-804A-01568A17FD4F}"/>
              </a:ext>
            </a:extLst>
          </p:cNvPr>
          <p:cNvSpPr/>
          <p:nvPr/>
        </p:nvSpPr>
        <p:spPr>
          <a:xfrm>
            <a:off x="795687" y="4812680"/>
            <a:ext cx="2283525" cy="37770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OS-infra-router2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B70F8F-2E37-4A54-A6BB-743BCDC95448}"/>
              </a:ext>
            </a:extLst>
          </p:cNvPr>
          <p:cNvSpPr/>
          <p:nvPr/>
        </p:nvSpPr>
        <p:spPr>
          <a:xfrm>
            <a:off x="6327608" y="4218914"/>
            <a:ext cx="2283525" cy="7537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OS-compute-dev3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17DF994-6D2C-47C8-8DE3-BA53CEFD1A67}"/>
              </a:ext>
            </a:extLst>
          </p:cNvPr>
          <p:cNvSpPr/>
          <p:nvPr/>
        </p:nvSpPr>
        <p:spPr>
          <a:xfrm>
            <a:off x="6327608" y="5069979"/>
            <a:ext cx="2283525" cy="7537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OS-compute-dev4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7B2BDE-8879-4CE0-B6E8-B0FEC85F5DDA}"/>
              </a:ext>
            </a:extLst>
          </p:cNvPr>
          <p:cNvSpPr/>
          <p:nvPr/>
        </p:nvSpPr>
        <p:spPr>
          <a:xfrm>
            <a:off x="9088622" y="1843849"/>
            <a:ext cx="2283525" cy="7537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OS-compute-prod1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E3BC3D-F929-4A77-B0AA-01DA6922F174}"/>
              </a:ext>
            </a:extLst>
          </p:cNvPr>
          <p:cNvSpPr/>
          <p:nvPr/>
        </p:nvSpPr>
        <p:spPr>
          <a:xfrm>
            <a:off x="9088622" y="2744394"/>
            <a:ext cx="2283525" cy="7537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Calibri"/>
              </a:rPr>
              <a:t>OS-compute-prod2</a:t>
            </a:r>
            <a:endParaRPr lang="en-US" dirty="0">
              <a:cs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CE6076-DF3D-4586-A406-0D7502078226}"/>
              </a:ext>
            </a:extLst>
          </p:cNvPr>
          <p:cNvSpPr/>
          <p:nvPr/>
        </p:nvSpPr>
        <p:spPr>
          <a:xfrm>
            <a:off x="9088621" y="4218913"/>
            <a:ext cx="2283525" cy="7537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OS-compute-prod3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903E50F-3B58-4B6F-9760-6BA91D61152B}"/>
              </a:ext>
            </a:extLst>
          </p:cNvPr>
          <p:cNvSpPr/>
          <p:nvPr/>
        </p:nvSpPr>
        <p:spPr>
          <a:xfrm>
            <a:off x="9088621" y="5069977"/>
            <a:ext cx="2283525" cy="7537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OS-compute-prod4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D8EF68B-D7AA-45E1-AFB6-EF9A3C8CCE32}"/>
              </a:ext>
            </a:extLst>
          </p:cNvPr>
          <p:cNvSpPr/>
          <p:nvPr/>
        </p:nvSpPr>
        <p:spPr>
          <a:xfrm>
            <a:off x="798161" y="3081686"/>
            <a:ext cx="2293421" cy="37770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OS-master-lb1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9C5EB05-E7C7-4E21-B031-70299AC08FB9}"/>
              </a:ext>
            </a:extLst>
          </p:cNvPr>
          <p:cNvSpPr/>
          <p:nvPr/>
        </p:nvSpPr>
        <p:spPr>
          <a:xfrm>
            <a:off x="798161" y="5407270"/>
            <a:ext cx="2293421" cy="37770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OS-master-lb2</a:t>
            </a:r>
          </a:p>
        </p:txBody>
      </p:sp>
    </p:spTree>
    <p:extLst>
      <p:ext uri="{BB962C8B-B14F-4D97-AF65-F5344CB8AC3E}">
        <p14:creationId xmlns:p14="http://schemas.microsoft.com/office/powerpoint/2010/main" val="374887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2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D1A27-BA63-44BD-BFBF-9E958E86D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Maintenance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C1BF0-A4CB-4E40-B6C9-EBA32FC8A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Cleanup / Pruning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Registry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Projects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Backups</a:t>
            </a:r>
          </a:p>
          <a:p>
            <a:pPr lvl="1"/>
            <a:r>
              <a:rPr lang="en-US" dirty="0" err="1">
                <a:solidFill>
                  <a:srgbClr val="92D050"/>
                </a:solidFill>
                <a:cs typeface="Calibri"/>
              </a:rPr>
              <a:t>etcd</a:t>
            </a:r>
            <a:r>
              <a:rPr lang="en-US" dirty="0">
                <a:solidFill>
                  <a:srgbClr val="92D050"/>
                </a:solidFill>
                <a:cs typeface="Calibri"/>
              </a:rPr>
              <a:t> node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configs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Monitoring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Alerts sent somewhere YOU WILL WATCH!</a:t>
            </a:r>
          </a:p>
          <a:p>
            <a:r>
              <a:rPr lang="en-US" dirty="0">
                <a:solidFill>
                  <a:srgbClr val="92D050"/>
                </a:solidFill>
                <a:cs typeface="Calibri"/>
              </a:rPr>
              <a:t>Upgrading nodes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If using ansible, git pull branch, and run upgrade</a:t>
            </a:r>
          </a:p>
        </p:txBody>
      </p:sp>
      <p:pic>
        <p:nvPicPr>
          <p:cNvPr id="11266" name="Picture 2" descr="Street Sweepers, Clean, Make Clean, Wipe">
            <a:extLst>
              <a:ext uri="{FF2B5EF4-FFF2-40B4-BE49-F238E27FC236}">
                <a16:creationId xmlns:a16="http://schemas.microsoft.com/office/drawing/2014/main" id="{4B0E99AF-72B5-4C62-A110-EC52C3B03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56" y="1690688"/>
            <a:ext cx="5936428" cy="185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Minion, Photocopier, Office, Toy, Photocopying">
            <a:extLst>
              <a:ext uri="{FF2B5EF4-FFF2-40B4-BE49-F238E27FC236}">
                <a16:creationId xmlns:a16="http://schemas.microsoft.com/office/drawing/2014/main" id="{6F520ADA-EA91-461E-A80B-ABE2C64F8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486" y="3789370"/>
            <a:ext cx="3795656" cy="252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5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74C70-C6C8-4829-AC67-EC079948E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rgbClr val="FFC000"/>
                </a:solidFill>
                <a:latin typeface="+mn-lt"/>
                <a:cs typeface="Calibri Light"/>
              </a:rPr>
              <a:t>Troubleshooting Common Issues</a:t>
            </a:r>
            <a:endParaRPr lang="en-US" sz="5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63306-08A0-4860-A402-3BBDFBF9D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98356" cy="11311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92D050"/>
                </a:solidFill>
                <a:cs typeface="Calibri"/>
              </a:rPr>
              <a:t>The Events Page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First place to look</a:t>
            </a:r>
          </a:p>
        </p:txBody>
      </p:sp>
      <p:pic>
        <p:nvPicPr>
          <p:cNvPr id="12290" name="Picture 2" descr="Cows, Curious, Cattle, Agriculture, Cattle Breeding">
            <a:extLst>
              <a:ext uri="{FF2B5EF4-FFF2-40B4-BE49-F238E27FC236}">
                <a16:creationId xmlns:a16="http://schemas.microsoft.com/office/drawing/2014/main" id="{4EBBCC78-9818-41DF-BA56-10BD09925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561" y="4045585"/>
            <a:ext cx="2711986" cy="203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57C1A9-2DCD-4519-84F8-BB91B834D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97" y="2987847"/>
            <a:ext cx="2943236" cy="3420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CD745B-B8A7-4F7B-84BB-B029DA406B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7" t="9930" r="23560" b="16860"/>
          <a:stretch/>
        </p:blipFill>
        <p:spPr>
          <a:xfrm>
            <a:off x="8746709" y="3911275"/>
            <a:ext cx="2362298" cy="2308310"/>
          </a:xfrm>
          <a:prstGeom prst="rect">
            <a:avLst/>
          </a:prstGeom>
        </p:spPr>
      </p:pic>
      <p:sp>
        <p:nvSpPr>
          <p:cNvPr id="8" name="Circle: Hollow 7">
            <a:extLst>
              <a:ext uri="{FF2B5EF4-FFF2-40B4-BE49-F238E27FC236}">
                <a16:creationId xmlns:a16="http://schemas.microsoft.com/office/drawing/2014/main" id="{194CCFA9-30AC-4BA1-AC2A-765C0D0FC0A2}"/>
              </a:ext>
            </a:extLst>
          </p:cNvPr>
          <p:cNvSpPr/>
          <p:nvPr/>
        </p:nvSpPr>
        <p:spPr>
          <a:xfrm>
            <a:off x="4805561" y="3775578"/>
            <a:ext cx="2634595" cy="2574004"/>
          </a:xfrm>
          <a:prstGeom prst="donut">
            <a:avLst>
              <a:gd name="adj" fmla="val 697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3C6FE610-C743-4F2F-9B96-69830A2D07E1}"/>
              </a:ext>
            </a:extLst>
          </p:cNvPr>
          <p:cNvSpPr/>
          <p:nvPr/>
        </p:nvSpPr>
        <p:spPr>
          <a:xfrm>
            <a:off x="8541579" y="3782182"/>
            <a:ext cx="2711986" cy="2592593"/>
          </a:xfrm>
          <a:prstGeom prst="noSmoking">
            <a:avLst>
              <a:gd name="adj" fmla="val 6509"/>
            </a:avLst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D91D02F-87E8-4C2C-B36F-12463245E54F}"/>
              </a:ext>
            </a:extLst>
          </p:cNvPr>
          <p:cNvSpPr txBox="1">
            <a:spLocks/>
          </p:cNvSpPr>
          <p:nvPr/>
        </p:nvSpPr>
        <p:spPr>
          <a:xfrm>
            <a:off x="4926366" y="1821665"/>
            <a:ext cx="6488508" cy="1690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2D050"/>
                </a:solidFill>
                <a:cs typeface="Calibri"/>
              </a:rPr>
              <a:t>Cattle not Pets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If you used atomic, and the node is dead…</a:t>
            </a:r>
          </a:p>
          <a:p>
            <a:pPr lvl="1"/>
            <a:r>
              <a:rPr lang="en-US" dirty="0">
                <a:solidFill>
                  <a:srgbClr val="92D050"/>
                </a:solidFill>
                <a:cs typeface="Calibri"/>
              </a:rPr>
              <a:t>Delete the node, reload, and scale-up</a:t>
            </a:r>
          </a:p>
          <a:p>
            <a:pPr lvl="2"/>
            <a:r>
              <a:rPr lang="en-US" dirty="0" err="1">
                <a:solidFill>
                  <a:srgbClr val="92D050"/>
                </a:solidFill>
                <a:cs typeface="Calibri"/>
              </a:rPr>
              <a:t>GlusterFS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86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2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30" grpId="0" animBg="1"/>
      <p:bldP spid="31" grpId="0" animBg="1"/>
      <p:bldP spid="32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47847" y="1690688"/>
            <a:ext cx="2227520" cy="14717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7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Docker Image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799887" cy="34928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What is it?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The Operating System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(And sometimes more!)</a:t>
            </a:r>
          </a:p>
          <a:p>
            <a:r>
              <a:rPr lang="en-US" dirty="0">
                <a:solidFill>
                  <a:srgbClr val="92D050"/>
                </a:solidFill>
              </a:rPr>
              <a:t>Based on an Upstream Image</a:t>
            </a:r>
          </a:p>
          <a:p>
            <a:r>
              <a:rPr lang="en-US" dirty="0">
                <a:solidFill>
                  <a:srgbClr val="92D050"/>
                </a:solidFill>
              </a:rPr>
              <a:t>Why?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Upstream Updates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Security Fixes/Patches</a:t>
            </a:r>
          </a:p>
        </p:txBody>
      </p:sp>
      <p:pic>
        <p:nvPicPr>
          <p:cNvPr id="1026" name="Picture 2" descr="Image result for docker">
            <a:extLst>
              <a:ext uri="{FF2B5EF4-FFF2-40B4-BE49-F238E27FC236}">
                <a16:creationId xmlns:a16="http://schemas.microsoft.com/office/drawing/2014/main" id="{4852FEA4-B988-4992-8FDC-EDC02F761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363" y="1611397"/>
            <a:ext cx="2979206" cy="25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AA162-6920-46C4-838C-67C81ABB3F9E}"/>
              </a:ext>
            </a:extLst>
          </p:cNvPr>
          <p:cNvSpPr txBox="1"/>
          <p:nvPr/>
        </p:nvSpPr>
        <p:spPr>
          <a:xfrm>
            <a:off x="7260582" y="3971469"/>
            <a:ext cx="1254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docker.com</a:t>
            </a:r>
          </a:p>
        </p:txBody>
      </p:sp>
      <p:pic>
        <p:nvPicPr>
          <p:cNvPr id="1028" name="Picture 4" descr="green trees near lake">
            <a:extLst>
              <a:ext uri="{FF2B5EF4-FFF2-40B4-BE49-F238E27FC236}">
                <a16:creationId xmlns:a16="http://schemas.microsoft.com/office/drawing/2014/main" id="{2FDB21AF-3D0D-40DF-899E-647280712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5"/>
          <a:stretch/>
        </p:blipFill>
        <p:spPr bwMode="auto">
          <a:xfrm>
            <a:off x="9271179" y="1690688"/>
            <a:ext cx="2372833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EB2281-524E-4F3D-8748-3FE66454FE29}"/>
              </a:ext>
            </a:extLst>
          </p:cNvPr>
          <p:cNvSpPr txBox="1"/>
          <p:nvPr/>
        </p:nvSpPr>
        <p:spPr>
          <a:xfrm>
            <a:off x="10141691" y="4424363"/>
            <a:ext cx="156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Cameron Kirby</a:t>
            </a:r>
          </a:p>
        </p:txBody>
      </p:sp>
      <p:pic>
        <p:nvPicPr>
          <p:cNvPr id="1030" name="Picture 6" descr="https://www.centos.org/images/logo.png">
            <a:extLst>
              <a:ext uri="{FF2B5EF4-FFF2-40B4-BE49-F238E27FC236}">
                <a16:creationId xmlns:a16="http://schemas.microsoft.com/office/drawing/2014/main" id="{1A55A27D-60CF-45B4-9616-EC10E1871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00" y="5513073"/>
            <a:ext cx="2847975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03AE785-F003-434F-B3C5-6B3DDD7EBA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6175" y="5383046"/>
            <a:ext cx="3028950" cy="971550"/>
          </a:xfrm>
          <a:prstGeom prst="rect">
            <a:avLst/>
          </a:prstGeom>
        </p:spPr>
      </p:pic>
      <p:pic>
        <p:nvPicPr>
          <p:cNvPr id="1040" name="Picture 16" descr="The Ubuntu logo">
            <a:extLst>
              <a:ext uri="{FF2B5EF4-FFF2-40B4-BE49-F238E27FC236}">
                <a16:creationId xmlns:a16="http://schemas.microsoft.com/office/drawing/2014/main" id="{2926971B-6E61-4D61-BEF7-C04C27E97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582" y="5171278"/>
            <a:ext cx="2847975" cy="128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31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236634" y="3311922"/>
            <a:ext cx="2227520" cy="14717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6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Build Config I – Docker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17312" cy="30759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Recipes for making an Image</a:t>
            </a:r>
          </a:p>
          <a:p>
            <a:r>
              <a:rPr lang="en-US" dirty="0">
                <a:solidFill>
                  <a:srgbClr val="92D050"/>
                </a:solidFill>
              </a:rPr>
              <a:t>Docker Build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Got root?</a:t>
            </a:r>
          </a:p>
          <a:p>
            <a:r>
              <a:rPr lang="en-US" dirty="0">
                <a:solidFill>
                  <a:srgbClr val="92D050"/>
                </a:solidFill>
              </a:rPr>
              <a:t>Install rpms and other server applications</a:t>
            </a:r>
          </a:p>
          <a:p>
            <a:r>
              <a:rPr lang="en-US" dirty="0">
                <a:solidFill>
                  <a:srgbClr val="92D050"/>
                </a:solidFill>
              </a:rPr>
              <a:t>Setting Up the s2i Scripts</a:t>
            </a:r>
          </a:p>
        </p:txBody>
      </p:sp>
      <p:pic>
        <p:nvPicPr>
          <p:cNvPr id="2050" name="Picture 2" descr="green leaf on cookbook">
            <a:extLst>
              <a:ext uri="{FF2B5EF4-FFF2-40B4-BE49-F238E27FC236}">
                <a16:creationId xmlns:a16="http://schemas.microsoft.com/office/drawing/2014/main" id="{E4F26094-707B-4C0A-8DB5-5365BEFD5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644" y="1621466"/>
            <a:ext cx="3954034" cy="257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E14DBF-ADFC-4934-B4B8-AC106B6131BD}"/>
              </a:ext>
            </a:extLst>
          </p:cNvPr>
          <p:cNvSpPr txBox="1"/>
          <p:nvPr/>
        </p:nvSpPr>
        <p:spPr>
          <a:xfrm>
            <a:off x="9642275" y="4195542"/>
            <a:ext cx="12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SOCIAL.CUT</a:t>
            </a:r>
          </a:p>
        </p:txBody>
      </p:sp>
      <p:pic>
        <p:nvPicPr>
          <p:cNvPr id="2052" name="Picture 4" descr="http://www.apache.org/logos/res/httpd/default.png">
            <a:extLst>
              <a:ext uri="{FF2B5EF4-FFF2-40B4-BE49-F238E27FC236}">
                <a16:creationId xmlns:a16="http://schemas.microsoft.com/office/drawing/2014/main" id="{550BCB21-92F0-4816-A2DC-59D17195F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3" y="5166510"/>
            <a:ext cx="2572193" cy="98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mysql.com/common/logos/logo-mysql-170x115.png">
            <a:extLst>
              <a:ext uri="{FF2B5EF4-FFF2-40B4-BE49-F238E27FC236}">
                <a16:creationId xmlns:a16="http://schemas.microsoft.com/office/drawing/2014/main" id="{A5397AB6-396B-450E-A658-61928125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53" y="4901609"/>
            <a:ext cx="16764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redis logo">
            <a:extLst>
              <a:ext uri="{FF2B5EF4-FFF2-40B4-BE49-F238E27FC236}">
                <a16:creationId xmlns:a16="http://schemas.microsoft.com/office/drawing/2014/main" id="{F9E70797-A5C4-4960-B9CE-0E67F2CD0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060" y="5309241"/>
            <a:ext cx="2512829" cy="83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DFD879-4898-4256-B6BD-08A888F88E97}"/>
              </a:ext>
            </a:extLst>
          </p:cNvPr>
          <p:cNvSpPr txBox="1"/>
          <p:nvPr/>
        </p:nvSpPr>
        <p:spPr>
          <a:xfrm>
            <a:off x="6899644" y="637191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Wikipedia</a:t>
            </a:r>
          </a:p>
        </p:txBody>
      </p:sp>
      <p:pic>
        <p:nvPicPr>
          <p:cNvPr id="2058" name="Picture 10" descr="https://jenkins.io/images/logos/jenkins/jenkins.png">
            <a:extLst>
              <a:ext uri="{FF2B5EF4-FFF2-40B4-BE49-F238E27FC236}">
                <a16:creationId xmlns:a16="http://schemas.microsoft.com/office/drawing/2014/main" id="{5FEA4648-2905-468C-B6A3-095D30FA9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816" y="4695719"/>
            <a:ext cx="1331690" cy="183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DAF13F-8DCE-48F2-850B-B33244772BE4}"/>
              </a:ext>
            </a:extLst>
          </p:cNvPr>
          <p:cNvSpPr txBox="1"/>
          <p:nvPr/>
        </p:nvSpPr>
        <p:spPr>
          <a:xfrm>
            <a:off x="8724658" y="6425022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Jenkins.io</a:t>
            </a:r>
          </a:p>
        </p:txBody>
      </p:sp>
      <p:pic>
        <p:nvPicPr>
          <p:cNvPr id="2060" name="Picture 12" descr="Picture">
            <a:extLst>
              <a:ext uri="{FF2B5EF4-FFF2-40B4-BE49-F238E27FC236}">
                <a16:creationId xmlns:a16="http://schemas.microsoft.com/office/drawing/2014/main" id="{9BCB2EA3-1412-4ABE-AE7D-921D745B3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374" y="5297200"/>
            <a:ext cx="1914303" cy="72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5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1453170" y="4990541"/>
            <a:ext cx="2227520" cy="14717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3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Image Stream I - Builder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49479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“git” for completed builds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Collection of builds</a:t>
            </a:r>
          </a:p>
          <a:p>
            <a:r>
              <a:rPr lang="en-US" dirty="0">
                <a:solidFill>
                  <a:srgbClr val="92D050"/>
                </a:solidFill>
              </a:rPr>
              <a:t>Tagged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Latest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Version Numbers</a:t>
            </a:r>
          </a:p>
          <a:p>
            <a:r>
              <a:rPr lang="en-US" dirty="0">
                <a:solidFill>
                  <a:srgbClr val="92D050"/>
                </a:solidFill>
              </a:rPr>
              <a:t>Watchable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Trigger downstream events</a:t>
            </a:r>
          </a:p>
        </p:txBody>
      </p:sp>
      <p:pic>
        <p:nvPicPr>
          <p:cNvPr id="4102" name="Picture 6" descr="assorted files">
            <a:extLst>
              <a:ext uri="{FF2B5EF4-FFF2-40B4-BE49-F238E27FC236}">
                <a16:creationId xmlns:a16="http://schemas.microsoft.com/office/drawing/2014/main" id="{0FDA00D3-6B8E-4D05-B589-4233558FF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030" y="1601603"/>
            <a:ext cx="3249229" cy="216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601008-038A-46ED-8807-D6346AD89F91}"/>
              </a:ext>
            </a:extLst>
          </p:cNvPr>
          <p:cNvSpPr txBox="1"/>
          <p:nvPr/>
        </p:nvSpPr>
        <p:spPr>
          <a:xfrm>
            <a:off x="9669974" y="3762340"/>
            <a:ext cx="1607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Viktor </a:t>
            </a:r>
            <a:r>
              <a:rPr lang="en-US" dirty="0" err="1">
                <a:solidFill>
                  <a:srgbClr val="92D050"/>
                </a:solidFill>
              </a:rPr>
              <a:t>Talashuk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4104" name="Picture 8" descr="Mikado, Domino, Stones, Pay, Steinchen, Fun, Play">
            <a:extLst>
              <a:ext uri="{FF2B5EF4-FFF2-40B4-BE49-F238E27FC236}">
                <a16:creationId xmlns:a16="http://schemas.microsoft.com/office/drawing/2014/main" id="{6A6F19D4-7FCD-4CEB-87F2-E604F02D0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7" b="18072"/>
          <a:stretch/>
        </p:blipFill>
        <p:spPr bwMode="auto">
          <a:xfrm>
            <a:off x="5479708" y="4176028"/>
            <a:ext cx="3249229" cy="216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06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2727281" y="3319332"/>
            <a:ext cx="2227520" cy="14717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4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Build Config II – Source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0025" y="1751141"/>
            <a:ext cx="3053316" cy="116970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Source Build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s2i assemble</a:t>
            </a:r>
          </a:p>
        </p:txBody>
      </p:sp>
      <p:pic>
        <p:nvPicPr>
          <p:cNvPr id="4" name="Picture 2" descr="1color darkbg@2x">
            <a:extLst>
              <a:ext uri="{FF2B5EF4-FFF2-40B4-BE49-F238E27FC236}">
                <a16:creationId xmlns:a16="http://schemas.microsoft.com/office/drawing/2014/main" id="{CE013F15-CA0D-4DC4-BBCF-97767C194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6" y="1479979"/>
            <a:ext cx="3108695" cy="105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foxsanantonio.com/resources/media/716e204e-7015-4a79-9f2f-1ec0cfff78b9-large16x9_IKEAmgn.png?1530020332702">
            <a:extLst>
              <a:ext uri="{FF2B5EF4-FFF2-40B4-BE49-F238E27FC236}">
                <a16:creationId xmlns:a16="http://schemas.microsoft.com/office/drawing/2014/main" id="{E2150885-E94A-4614-9986-0CD7F03A3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991" y="2842992"/>
            <a:ext cx="3455581" cy="194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E145BB85-2BEE-482B-9BAA-A548FF69D7BB}"/>
              </a:ext>
            </a:extLst>
          </p:cNvPr>
          <p:cNvCxnSpPr>
            <a:cxnSpLocks/>
            <a:stCxn id="4" idx="3"/>
            <a:endCxn id="5" idx="0"/>
          </p:cNvCxnSpPr>
          <p:nvPr/>
        </p:nvCxnSpPr>
        <p:spPr>
          <a:xfrm>
            <a:off x="3167171" y="2008669"/>
            <a:ext cx="3220611" cy="834323"/>
          </a:xfrm>
          <a:prstGeom prst="bentConnector2">
            <a:avLst/>
          </a:prstGeom>
          <a:ln w="1079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944BD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Brass Nautical Sextant, Captain Stylish Sextant">
            <a:extLst>
              <a:ext uri="{FF2B5EF4-FFF2-40B4-BE49-F238E27FC236}">
                <a16:creationId xmlns:a16="http://schemas.microsoft.com/office/drawing/2014/main" id="{14A88B01-0991-4344-B3D2-73BADC1DCC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6823"/>
          <a:stretch/>
        </p:blipFill>
        <p:spPr bwMode="auto">
          <a:xfrm>
            <a:off x="9326595" y="4710212"/>
            <a:ext cx="2027205" cy="202720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04F6C372-487C-4CB0-B389-B0C100AF9ABC}"/>
              </a:ext>
            </a:extLst>
          </p:cNvPr>
          <p:cNvCxnSpPr>
            <a:cxnSpLocks/>
            <a:stCxn id="5" idx="2"/>
            <a:endCxn id="6146" idx="2"/>
          </p:cNvCxnSpPr>
          <p:nvPr/>
        </p:nvCxnSpPr>
        <p:spPr>
          <a:xfrm rot="16200000" flipH="1">
            <a:off x="7389316" y="3786536"/>
            <a:ext cx="935744" cy="2938813"/>
          </a:xfrm>
          <a:prstGeom prst="bentConnector2">
            <a:avLst/>
          </a:prstGeom>
          <a:ln w="107950">
            <a:gradFill>
              <a:gsLst>
                <a:gs pos="0">
                  <a:srgbClr val="024BC5"/>
                </a:gs>
                <a:gs pos="100000">
                  <a:schemeClr val="accent4"/>
                </a:gs>
              </a:gsLst>
              <a:lin ang="54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AB5971EC-A299-4AC8-9BDA-269A32CE553D}"/>
              </a:ext>
            </a:extLst>
          </p:cNvPr>
          <p:cNvSpPr txBox="1">
            <a:spLocks/>
          </p:cNvSpPr>
          <p:nvPr/>
        </p:nvSpPr>
        <p:spPr>
          <a:xfrm>
            <a:off x="286430" y="4267464"/>
            <a:ext cx="6413204" cy="2225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2D050"/>
                </a:solidFill>
              </a:rPr>
              <a:t>Incorporates Source Code</a:t>
            </a:r>
          </a:p>
          <a:p>
            <a:r>
              <a:rPr lang="en-US" dirty="0">
                <a:solidFill>
                  <a:srgbClr val="92D050"/>
                </a:solidFill>
              </a:rPr>
              <a:t>Runs as unprivileged user</a:t>
            </a:r>
          </a:p>
          <a:p>
            <a:r>
              <a:rPr lang="en-US" dirty="0">
                <a:solidFill>
                  <a:srgbClr val="92D050"/>
                </a:solidFill>
              </a:rPr>
              <a:t>“Puts stuff in the right place”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Produces a runnable image</a:t>
            </a:r>
          </a:p>
        </p:txBody>
      </p:sp>
    </p:spTree>
    <p:extLst>
      <p:ext uri="{BB962C8B-B14F-4D97-AF65-F5344CB8AC3E}">
        <p14:creationId xmlns:p14="http://schemas.microsoft.com/office/powerpoint/2010/main" val="273887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3965831" y="4965585"/>
            <a:ext cx="2227520" cy="14717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7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Image Stream II - Source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Deployable Image</a:t>
            </a:r>
          </a:p>
          <a:p>
            <a:r>
              <a:rPr lang="en-US" dirty="0">
                <a:solidFill>
                  <a:srgbClr val="92D050"/>
                </a:solidFill>
              </a:rPr>
              <a:t>Managed using Tags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2A647D2-B047-45FE-B9C8-48B2A4C5DC0F}"/>
              </a:ext>
            </a:extLst>
          </p:cNvPr>
          <p:cNvSpPr/>
          <p:nvPr/>
        </p:nvSpPr>
        <p:spPr>
          <a:xfrm>
            <a:off x="1001782" y="3408595"/>
            <a:ext cx="2491064" cy="1252799"/>
          </a:xfrm>
          <a:custGeom>
            <a:avLst/>
            <a:gdLst>
              <a:gd name="connsiteX0" fmla="*/ 0 w 2491064"/>
              <a:gd name="connsiteY0" fmla="*/ 125280 h 1252799"/>
              <a:gd name="connsiteX1" fmla="*/ 125280 w 2491064"/>
              <a:gd name="connsiteY1" fmla="*/ 0 h 1252799"/>
              <a:gd name="connsiteX2" fmla="*/ 2365784 w 2491064"/>
              <a:gd name="connsiteY2" fmla="*/ 0 h 1252799"/>
              <a:gd name="connsiteX3" fmla="*/ 2491064 w 2491064"/>
              <a:gd name="connsiteY3" fmla="*/ 125280 h 1252799"/>
              <a:gd name="connsiteX4" fmla="*/ 2491064 w 2491064"/>
              <a:gd name="connsiteY4" fmla="*/ 1127519 h 1252799"/>
              <a:gd name="connsiteX5" fmla="*/ 2365784 w 2491064"/>
              <a:gd name="connsiteY5" fmla="*/ 1252799 h 1252799"/>
              <a:gd name="connsiteX6" fmla="*/ 125280 w 2491064"/>
              <a:gd name="connsiteY6" fmla="*/ 1252799 h 1252799"/>
              <a:gd name="connsiteX7" fmla="*/ 0 w 2491064"/>
              <a:gd name="connsiteY7" fmla="*/ 1127519 h 1252799"/>
              <a:gd name="connsiteX8" fmla="*/ 0 w 2491064"/>
              <a:gd name="connsiteY8" fmla="*/ 125280 h 125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1064" h="1252799">
                <a:moveTo>
                  <a:pt x="0" y="125280"/>
                </a:moveTo>
                <a:cubicBezTo>
                  <a:pt x="0" y="56090"/>
                  <a:pt x="56090" y="0"/>
                  <a:pt x="125280" y="0"/>
                </a:cubicBezTo>
                <a:lnTo>
                  <a:pt x="2365784" y="0"/>
                </a:lnTo>
                <a:cubicBezTo>
                  <a:pt x="2434974" y="0"/>
                  <a:pt x="2491064" y="56090"/>
                  <a:pt x="2491064" y="125280"/>
                </a:cubicBezTo>
                <a:lnTo>
                  <a:pt x="2491064" y="1127519"/>
                </a:lnTo>
                <a:cubicBezTo>
                  <a:pt x="2491064" y="1196709"/>
                  <a:pt x="2434974" y="1252799"/>
                  <a:pt x="2365784" y="1252799"/>
                </a:cubicBezTo>
                <a:lnTo>
                  <a:pt x="125280" y="1252799"/>
                </a:lnTo>
                <a:cubicBezTo>
                  <a:pt x="56090" y="1252799"/>
                  <a:pt x="0" y="1196709"/>
                  <a:pt x="0" y="1127519"/>
                </a:cubicBezTo>
                <a:lnTo>
                  <a:pt x="0" y="125280"/>
                </a:lnTo>
                <a:close/>
              </a:path>
            </a:pathLst>
          </a:custGeom>
          <a:solidFill>
            <a:srgbClr val="FF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136" tIns="199136" rIns="199136" bIns="524279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>
                <a:ln>
                  <a:solidFill>
                    <a:schemeClr val="tx1"/>
                  </a:solidFill>
                </a:ln>
              </a:rPr>
              <a:t>Development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D9C0870-EE8F-4BCF-BD41-99AF09FF80AF}"/>
              </a:ext>
            </a:extLst>
          </p:cNvPr>
          <p:cNvSpPr/>
          <p:nvPr/>
        </p:nvSpPr>
        <p:spPr>
          <a:xfrm>
            <a:off x="1616615" y="4374204"/>
            <a:ext cx="2136657" cy="1670400"/>
          </a:xfrm>
          <a:custGeom>
            <a:avLst/>
            <a:gdLst>
              <a:gd name="connsiteX0" fmla="*/ 0 w 2136657"/>
              <a:gd name="connsiteY0" fmla="*/ 167040 h 1670400"/>
              <a:gd name="connsiteX1" fmla="*/ 167040 w 2136657"/>
              <a:gd name="connsiteY1" fmla="*/ 0 h 1670400"/>
              <a:gd name="connsiteX2" fmla="*/ 1969617 w 2136657"/>
              <a:gd name="connsiteY2" fmla="*/ 0 h 1670400"/>
              <a:gd name="connsiteX3" fmla="*/ 2136657 w 2136657"/>
              <a:gd name="connsiteY3" fmla="*/ 167040 h 1670400"/>
              <a:gd name="connsiteX4" fmla="*/ 2136657 w 2136657"/>
              <a:gd name="connsiteY4" fmla="*/ 1503360 h 1670400"/>
              <a:gd name="connsiteX5" fmla="*/ 1969617 w 2136657"/>
              <a:gd name="connsiteY5" fmla="*/ 1670400 h 1670400"/>
              <a:gd name="connsiteX6" fmla="*/ 167040 w 2136657"/>
              <a:gd name="connsiteY6" fmla="*/ 1670400 h 1670400"/>
              <a:gd name="connsiteX7" fmla="*/ 0 w 2136657"/>
              <a:gd name="connsiteY7" fmla="*/ 1503360 h 1670400"/>
              <a:gd name="connsiteX8" fmla="*/ 0 w 2136657"/>
              <a:gd name="connsiteY8" fmla="*/ 167040 h 16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657" h="1670400">
                <a:moveTo>
                  <a:pt x="0" y="167040"/>
                </a:moveTo>
                <a:cubicBezTo>
                  <a:pt x="0" y="74786"/>
                  <a:pt x="74786" y="0"/>
                  <a:pt x="167040" y="0"/>
                </a:cubicBezTo>
                <a:lnTo>
                  <a:pt x="1969617" y="0"/>
                </a:lnTo>
                <a:cubicBezTo>
                  <a:pt x="2061871" y="0"/>
                  <a:pt x="2136657" y="74786"/>
                  <a:pt x="2136657" y="167040"/>
                </a:cubicBezTo>
                <a:lnTo>
                  <a:pt x="2136657" y="1503360"/>
                </a:lnTo>
                <a:cubicBezTo>
                  <a:pt x="2136657" y="1595614"/>
                  <a:pt x="2061871" y="1670400"/>
                  <a:pt x="1969617" y="1670400"/>
                </a:cubicBezTo>
                <a:lnTo>
                  <a:pt x="167040" y="1670400"/>
                </a:lnTo>
                <a:cubicBezTo>
                  <a:pt x="74786" y="1670400"/>
                  <a:pt x="0" y="1595614"/>
                  <a:pt x="0" y="1503360"/>
                </a:cubicBezTo>
                <a:lnTo>
                  <a:pt x="0" y="16704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1164" tIns="191164" rIns="191164" bIns="191164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Development Secrets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A3C9987-8DDE-497E-B9FD-BF0C7E0434FC}"/>
              </a:ext>
            </a:extLst>
          </p:cNvPr>
          <p:cNvSpPr/>
          <p:nvPr/>
        </p:nvSpPr>
        <p:spPr>
          <a:xfrm>
            <a:off x="3772456" y="3560213"/>
            <a:ext cx="592770" cy="531965"/>
          </a:xfrm>
          <a:custGeom>
            <a:avLst/>
            <a:gdLst>
              <a:gd name="connsiteX0" fmla="*/ 0 w 592770"/>
              <a:gd name="connsiteY0" fmla="*/ 106393 h 531965"/>
              <a:gd name="connsiteX1" fmla="*/ 326788 w 592770"/>
              <a:gd name="connsiteY1" fmla="*/ 106393 h 531965"/>
              <a:gd name="connsiteX2" fmla="*/ 326788 w 592770"/>
              <a:gd name="connsiteY2" fmla="*/ 0 h 531965"/>
              <a:gd name="connsiteX3" fmla="*/ 592770 w 592770"/>
              <a:gd name="connsiteY3" fmla="*/ 265983 h 531965"/>
              <a:gd name="connsiteX4" fmla="*/ 326788 w 592770"/>
              <a:gd name="connsiteY4" fmla="*/ 531965 h 531965"/>
              <a:gd name="connsiteX5" fmla="*/ 326788 w 592770"/>
              <a:gd name="connsiteY5" fmla="*/ 425572 h 531965"/>
              <a:gd name="connsiteX6" fmla="*/ 0 w 592770"/>
              <a:gd name="connsiteY6" fmla="*/ 425572 h 531965"/>
              <a:gd name="connsiteX7" fmla="*/ 0 w 592770"/>
              <a:gd name="connsiteY7" fmla="*/ 106393 h 5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770" h="531965">
                <a:moveTo>
                  <a:pt x="0" y="106393"/>
                </a:moveTo>
                <a:lnTo>
                  <a:pt x="326788" y="106393"/>
                </a:lnTo>
                <a:lnTo>
                  <a:pt x="326788" y="0"/>
                </a:lnTo>
                <a:lnTo>
                  <a:pt x="592770" y="265983"/>
                </a:lnTo>
                <a:lnTo>
                  <a:pt x="326788" y="531965"/>
                </a:lnTo>
                <a:lnTo>
                  <a:pt x="326788" y="425572"/>
                </a:lnTo>
                <a:lnTo>
                  <a:pt x="0" y="425572"/>
                </a:lnTo>
                <a:lnTo>
                  <a:pt x="0" y="106393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FFC000"/>
              </a:gs>
            </a:gsLst>
            <a:lin ang="0" scaled="0"/>
          </a:gra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393" rIns="159589" bIns="106393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200" kern="12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DCCD3CB-68FE-47C4-98B5-A5416C183B14}"/>
              </a:ext>
            </a:extLst>
          </p:cNvPr>
          <p:cNvSpPr/>
          <p:nvPr/>
        </p:nvSpPr>
        <p:spPr>
          <a:xfrm>
            <a:off x="4611282" y="3408595"/>
            <a:ext cx="2488586" cy="1252799"/>
          </a:xfrm>
          <a:custGeom>
            <a:avLst/>
            <a:gdLst>
              <a:gd name="connsiteX0" fmla="*/ 0 w 2488586"/>
              <a:gd name="connsiteY0" fmla="*/ 125280 h 1252799"/>
              <a:gd name="connsiteX1" fmla="*/ 125280 w 2488586"/>
              <a:gd name="connsiteY1" fmla="*/ 0 h 1252799"/>
              <a:gd name="connsiteX2" fmla="*/ 2363306 w 2488586"/>
              <a:gd name="connsiteY2" fmla="*/ 0 h 1252799"/>
              <a:gd name="connsiteX3" fmla="*/ 2488586 w 2488586"/>
              <a:gd name="connsiteY3" fmla="*/ 125280 h 1252799"/>
              <a:gd name="connsiteX4" fmla="*/ 2488586 w 2488586"/>
              <a:gd name="connsiteY4" fmla="*/ 1127519 h 1252799"/>
              <a:gd name="connsiteX5" fmla="*/ 2363306 w 2488586"/>
              <a:gd name="connsiteY5" fmla="*/ 1252799 h 1252799"/>
              <a:gd name="connsiteX6" fmla="*/ 125280 w 2488586"/>
              <a:gd name="connsiteY6" fmla="*/ 1252799 h 1252799"/>
              <a:gd name="connsiteX7" fmla="*/ 0 w 2488586"/>
              <a:gd name="connsiteY7" fmla="*/ 1127519 h 1252799"/>
              <a:gd name="connsiteX8" fmla="*/ 0 w 2488586"/>
              <a:gd name="connsiteY8" fmla="*/ 125280 h 125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8586" h="1252799">
                <a:moveTo>
                  <a:pt x="0" y="125280"/>
                </a:moveTo>
                <a:cubicBezTo>
                  <a:pt x="0" y="56090"/>
                  <a:pt x="56090" y="0"/>
                  <a:pt x="125280" y="0"/>
                </a:cubicBezTo>
                <a:lnTo>
                  <a:pt x="2363306" y="0"/>
                </a:lnTo>
                <a:cubicBezTo>
                  <a:pt x="2432496" y="0"/>
                  <a:pt x="2488586" y="56090"/>
                  <a:pt x="2488586" y="125280"/>
                </a:cubicBezTo>
                <a:lnTo>
                  <a:pt x="2488586" y="1127519"/>
                </a:lnTo>
                <a:cubicBezTo>
                  <a:pt x="2488586" y="1196709"/>
                  <a:pt x="2432496" y="1252799"/>
                  <a:pt x="2363306" y="1252799"/>
                </a:cubicBezTo>
                <a:lnTo>
                  <a:pt x="125280" y="1252799"/>
                </a:lnTo>
                <a:cubicBezTo>
                  <a:pt x="56090" y="1252799"/>
                  <a:pt x="0" y="1196709"/>
                  <a:pt x="0" y="1127519"/>
                </a:cubicBezTo>
                <a:lnTo>
                  <a:pt x="0" y="12528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584" tIns="227584" rIns="227584" bIns="539519" numCol="1" spcCol="1270" anchor="t" anchorCtr="0">
            <a:noAutofit/>
          </a:bodyPr>
          <a:lstStyle/>
          <a:p>
            <a:pPr marL="0" lvl="0" indent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b="1" kern="1200" dirty="0">
                <a:ln>
                  <a:solidFill>
                    <a:schemeClr val="tx1"/>
                  </a:solidFill>
                </a:ln>
              </a:rPr>
              <a:t>Staging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09A315B-DB7D-4898-9A7E-162350950C24}"/>
              </a:ext>
            </a:extLst>
          </p:cNvPr>
          <p:cNvSpPr/>
          <p:nvPr/>
        </p:nvSpPr>
        <p:spPr>
          <a:xfrm>
            <a:off x="5224875" y="4374204"/>
            <a:ext cx="2136657" cy="1670400"/>
          </a:xfrm>
          <a:custGeom>
            <a:avLst/>
            <a:gdLst>
              <a:gd name="connsiteX0" fmla="*/ 0 w 2136657"/>
              <a:gd name="connsiteY0" fmla="*/ 167040 h 1670400"/>
              <a:gd name="connsiteX1" fmla="*/ 167040 w 2136657"/>
              <a:gd name="connsiteY1" fmla="*/ 0 h 1670400"/>
              <a:gd name="connsiteX2" fmla="*/ 1969617 w 2136657"/>
              <a:gd name="connsiteY2" fmla="*/ 0 h 1670400"/>
              <a:gd name="connsiteX3" fmla="*/ 2136657 w 2136657"/>
              <a:gd name="connsiteY3" fmla="*/ 167040 h 1670400"/>
              <a:gd name="connsiteX4" fmla="*/ 2136657 w 2136657"/>
              <a:gd name="connsiteY4" fmla="*/ 1503360 h 1670400"/>
              <a:gd name="connsiteX5" fmla="*/ 1969617 w 2136657"/>
              <a:gd name="connsiteY5" fmla="*/ 1670400 h 1670400"/>
              <a:gd name="connsiteX6" fmla="*/ 167040 w 2136657"/>
              <a:gd name="connsiteY6" fmla="*/ 1670400 h 1670400"/>
              <a:gd name="connsiteX7" fmla="*/ 0 w 2136657"/>
              <a:gd name="connsiteY7" fmla="*/ 1503360 h 1670400"/>
              <a:gd name="connsiteX8" fmla="*/ 0 w 2136657"/>
              <a:gd name="connsiteY8" fmla="*/ 167040 h 16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657" h="1670400">
                <a:moveTo>
                  <a:pt x="0" y="167040"/>
                </a:moveTo>
                <a:cubicBezTo>
                  <a:pt x="0" y="74786"/>
                  <a:pt x="74786" y="0"/>
                  <a:pt x="167040" y="0"/>
                </a:cubicBezTo>
                <a:lnTo>
                  <a:pt x="1969617" y="0"/>
                </a:lnTo>
                <a:cubicBezTo>
                  <a:pt x="2061871" y="0"/>
                  <a:pt x="2136657" y="74786"/>
                  <a:pt x="2136657" y="167040"/>
                </a:cubicBezTo>
                <a:lnTo>
                  <a:pt x="2136657" y="1503360"/>
                </a:lnTo>
                <a:cubicBezTo>
                  <a:pt x="2136657" y="1595614"/>
                  <a:pt x="2061871" y="1670400"/>
                  <a:pt x="1969617" y="1670400"/>
                </a:cubicBezTo>
                <a:lnTo>
                  <a:pt x="167040" y="1670400"/>
                </a:lnTo>
                <a:cubicBezTo>
                  <a:pt x="74786" y="1670400"/>
                  <a:pt x="0" y="1595614"/>
                  <a:pt x="0" y="1503360"/>
                </a:cubicBezTo>
                <a:lnTo>
                  <a:pt x="0" y="16704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1164" tIns="191164" rIns="191164" bIns="191164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Production Secrets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Not Customer Accessible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49CA43-9B63-4390-847E-316B7B20986B}"/>
              </a:ext>
            </a:extLst>
          </p:cNvPr>
          <p:cNvSpPr/>
          <p:nvPr/>
        </p:nvSpPr>
        <p:spPr>
          <a:xfrm>
            <a:off x="7379786" y="3560213"/>
            <a:ext cx="593427" cy="531965"/>
          </a:xfrm>
          <a:custGeom>
            <a:avLst/>
            <a:gdLst>
              <a:gd name="connsiteX0" fmla="*/ 0 w 593427"/>
              <a:gd name="connsiteY0" fmla="*/ 106393 h 531965"/>
              <a:gd name="connsiteX1" fmla="*/ 327445 w 593427"/>
              <a:gd name="connsiteY1" fmla="*/ 106393 h 531965"/>
              <a:gd name="connsiteX2" fmla="*/ 327445 w 593427"/>
              <a:gd name="connsiteY2" fmla="*/ 0 h 531965"/>
              <a:gd name="connsiteX3" fmla="*/ 593427 w 593427"/>
              <a:gd name="connsiteY3" fmla="*/ 265983 h 531965"/>
              <a:gd name="connsiteX4" fmla="*/ 327445 w 593427"/>
              <a:gd name="connsiteY4" fmla="*/ 531965 h 531965"/>
              <a:gd name="connsiteX5" fmla="*/ 327445 w 593427"/>
              <a:gd name="connsiteY5" fmla="*/ 425572 h 531965"/>
              <a:gd name="connsiteX6" fmla="*/ 0 w 593427"/>
              <a:gd name="connsiteY6" fmla="*/ 425572 h 531965"/>
              <a:gd name="connsiteX7" fmla="*/ 0 w 593427"/>
              <a:gd name="connsiteY7" fmla="*/ 106393 h 5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427" h="531965">
                <a:moveTo>
                  <a:pt x="0" y="106393"/>
                </a:moveTo>
                <a:lnTo>
                  <a:pt x="327445" y="106393"/>
                </a:lnTo>
                <a:lnTo>
                  <a:pt x="327445" y="0"/>
                </a:lnTo>
                <a:lnTo>
                  <a:pt x="593427" y="265983"/>
                </a:lnTo>
                <a:lnTo>
                  <a:pt x="327445" y="531965"/>
                </a:lnTo>
                <a:lnTo>
                  <a:pt x="327445" y="425572"/>
                </a:lnTo>
                <a:lnTo>
                  <a:pt x="0" y="425572"/>
                </a:lnTo>
                <a:lnTo>
                  <a:pt x="0" y="106393"/>
                </a:lnTo>
                <a:close/>
              </a:path>
            </a:pathLst>
          </a:custGeom>
          <a:gradFill rotWithShape="0">
            <a:gsLst>
              <a:gs pos="100000">
                <a:srgbClr val="92D050"/>
              </a:gs>
              <a:gs pos="0">
                <a:srgbClr val="FFC000"/>
              </a:gs>
            </a:gsLst>
            <a:lin ang="0" scaled="0"/>
          </a:gra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393" rIns="159589" bIns="106393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2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CBDC82-E81D-4B8F-AE38-00BDFAD4DB61}"/>
              </a:ext>
            </a:extLst>
          </p:cNvPr>
          <p:cNvSpPr/>
          <p:nvPr/>
        </p:nvSpPr>
        <p:spPr>
          <a:xfrm>
            <a:off x="8219542" y="3408595"/>
            <a:ext cx="2534844" cy="1252799"/>
          </a:xfrm>
          <a:custGeom>
            <a:avLst/>
            <a:gdLst>
              <a:gd name="connsiteX0" fmla="*/ 0 w 2534844"/>
              <a:gd name="connsiteY0" fmla="*/ 125280 h 1252799"/>
              <a:gd name="connsiteX1" fmla="*/ 125280 w 2534844"/>
              <a:gd name="connsiteY1" fmla="*/ 0 h 1252799"/>
              <a:gd name="connsiteX2" fmla="*/ 2409564 w 2534844"/>
              <a:gd name="connsiteY2" fmla="*/ 0 h 1252799"/>
              <a:gd name="connsiteX3" fmla="*/ 2534844 w 2534844"/>
              <a:gd name="connsiteY3" fmla="*/ 125280 h 1252799"/>
              <a:gd name="connsiteX4" fmla="*/ 2534844 w 2534844"/>
              <a:gd name="connsiteY4" fmla="*/ 1127519 h 1252799"/>
              <a:gd name="connsiteX5" fmla="*/ 2409564 w 2534844"/>
              <a:gd name="connsiteY5" fmla="*/ 1252799 h 1252799"/>
              <a:gd name="connsiteX6" fmla="*/ 125280 w 2534844"/>
              <a:gd name="connsiteY6" fmla="*/ 1252799 h 1252799"/>
              <a:gd name="connsiteX7" fmla="*/ 0 w 2534844"/>
              <a:gd name="connsiteY7" fmla="*/ 1127519 h 1252799"/>
              <a:gd name="connsiteX8" fmla="*/ 0 w 2534844"/>
              <a:gd name="connsiteY8" fmla="*/ 125280 h 125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34844" h="1252799">
                <a:moveTo>
                  <a:pt x="0" y="125280"/>
                </a:moveTo>
                <a:cubicBezTo>
                  <a:pt x="0" y="56090"/>
                  <a:pt x="56090" y="0"/>
                  <a:pt x="125280" y="0"/>
                </a:cubicBezTo>
                <a:lnTo>
                  <a:pt x="2409564" y="0"/>
                </a:lnTo>
                <a:cubicBezTo>
                  <a:pt x="2478754" y="0"/>
                  <a:pt x="2534844" y="56090"/>
                  <a:pt x="2534844" y="125280"/>
                </a:cubicBezTo>
                <a:lnTo>
                  <a:pt x="2534844" y="1127519"/>
                </a:lnTo>
                <a:cubicBezTo>
                  <a:pt x="2534844" y="1196709"/>
                  <a:pt x="2478754" y="1252799"/>
                  <a:pt x="2409564" y="1252799"/>
                </a:cubicBezTo>
                <a:lnTo>
                  <a:pt x="125280" y="1252799"/>
                </a:lnTo>
                <a:cubicBezTo>
                  <a:pt x="56090" y="1252799"/>
                  <a:pt x="0" y="1196709"/>
                  <a:pt x="0" y="1127519"/>
                </a:cubicBezTo>
                <a:lnTo>
                  <a:pt x="0" y="12528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206248" rIns="206248" bIns="528089" numCol="1" spcCol="1270" anchor="t" anchorCtr="0">
            <a:noAutofit/>
          </a:bodyPr>
          <a:lstStyle/>
          <a:p>
            <a:pPr marL="0" lvl="0" indent="0" algn="l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>
                <a:ln>
                  <a:solidFill>
                    <a:schemeClr val="tx1"/>
                  </a:solidFill>
                </a:ln>
              </a:rPr>
              <a:t>Production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FB665C8-A821-4547-ADB4-F97079D0D6C3}"/>
              </a:ext>
            </a:extLst>
          </p:cNvPr>
          <p:cNvSpPr/>
          <p:nvPr/>
        </p:nvSpPr>
        <p:spPr>
          <a:xfrm>
            <a:off x="8856264" y="4374204"/>
            <a:ext cx="2136657" cy="1670400"/>
          </a:xfrm>
          <a:custGeom>
            <a:avLst/>
            <a:gdLst>
              <a:gd name="connsiteX0" fmla="*/ 0 w 2136657"/>
              <a:gd name="connsiteY0" fmla="*/ 167040 h 1670400"/>
              <a:gd name="connsiteX1" fmla="*/ 167040 w 2136657"/>
              <a:gd name="connsiteY1" fmla="*/ 0 h 1670400"/>
              <a:gd name="connsiteX2" fmla="*/ 1969617 w 2136657"/>
              <a:gd name="connsiteY2" fmla="*/ 0 h 1670400"/>
              <a:gd name="connsiteX3" fmla="*/ 2136657 w 2136657"/>
              <a:gd name="connsiteY3" fmla="*/ 167040 h 1670400"/>
              <a:gd name="connsiteX4" fmla="*/ 2136657 w 2136657"/>
              <a:gd name="connsiteY4" fmla="*/ 1503360 h 1670400"/>
              <a:gd name="connsiteX5" fmla="*/ 1969617 w 2136657"/>
              <a:gd name="connsiteY5" fmla="*/ 1670400 h 1670400"/>
              <a:gd name="connsiteX6" fmla="*/ 167040 w 2136657"/>
              <a:gd name="connsiteY6" fmla="*/ 1670400 h 1670400"/>
              <a:gd name="connsiteX7" fmla="*/ 0 w 2136657"/>
              <a:gd name="connsiteY7" fmla="*/ 1503360 h 1670400"/>
              <a:gd name="connsiteX8" fmla="*/ 0 w 2136657"/>
              <a:gd name="connsiteY8" fmla="*/ 167040 h 16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657" h="1670400">
                <a:moveTo>
                  <a:pt x="0" y="167040"/>
                </a:moveTo>
                <a:cubicBezTo>
                  <a:pt x="0" y="74786"/>
                  <a:pt x="74786" y="0"/>
                  <a:pt x="167040" y="0"/>
                </a:cubicBezTo>
                <a:lnTo>
                  <a:pt x="1969617" y="0"/>
                </a:lnTo>
                <a:cubicBezTo>
                  <a:pt x="2061871" y="0"/>
                  <a:pt x="2136657" y="74786"/>
                  <a:pt x="2136657" y="167040"/>
                </a:cubicBezTo>
                <a:lnTo>
                  <a:pt x="2136657" y="1503360"/>
                </a:lnTo>
                <a:cubicBezTo>
                  <a:pt x="2136657" y="1595614"/>
                  <a:pt x="2061871" y="1670400"/>
                  <a:pt x="1969617" y="1670400"/>
                </a:cubicBezTo>
                <a:lnTo>
                  <a:pt x="167040" y="1670400"/>
                </a:lnTo>
                <a:cubicBezTo>
                  <a:pt x="74786" y="1670400"/>
                  <a:pt x="0" y="1595614"/>
                  <a:pt x="0" y="1503360"/>
                </a:cubicBezTo>
                <a:lnTo>
                  <a:pt x="0" y="16704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1164" tIns="191164" rIns="191164" bIns="191164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Production Secrets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Customer Accessible</a:t>
            </a:r>
          </a:p>
        </p:txBody>
      </p:sp>
    </p:spTree>
    <p:extLst>
      <p:ext uri="{BB962C8B-B14F-4D97-AF65-F5344CB8AC3E}">
        <p14:creationId xmlns:p14="http://schemas.microsoft.com/office/powerpoint/2010/main" val="95646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5881261" y="1430768"/>
            <a:ext cx="3908653" cy="44553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4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The Running App I – Deployment Config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Container(s)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s2i run</a:t>
            </a:r>
          </a:p>
          <a:p>
            <a:r>
              <a:rPr lang="en-US" dirty="0">
                <a:solidFill>
                  <a:srgbClr val="92D050"/>
                </a:solidFill>
              </a:rPr>
              <a:t>Mounts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Secrets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Config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Volumes</a:t>
            </a:r>
          </a:p>
          <a:p>
            <a:r>
              <a:rPr lang="en-US" dirty="0">
                <a:solidFill>
                  <a:srgbClr val="92D050"/>
                </a:solidFill>
              </a:rPr>
              <a:t>Environment</a:t>
            </a:r>
          </a:p>
          <a:p>
            <a:r>
              <a:rPr lang="en-US" dirty="0">
                <a:solidFill>
                  <a:srgbClr val="92D050"/>
                </a:solidFill>
              </a:rPr>
              <a:t>POD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FA2728-1B7B-4754-AB78-257A433E2677}"/>
              </a:ext>
            </a:extLst>
          </p:cNvPr>
          <p:cNvSpPr/>
          <p:nvPr/>
        </p:nvSpPr>
        <p:spPr>
          <a:xfrm>
            <a:off x="6461568" y="2968615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CCE6AE-7EC0-45DB-B1B6-3CFACA89A437}"/>
              </a:ext>
            </a:extLst>
          </p:cNvPr>
          <p:cNvSpPr/>
          <p:nvPr/>
        </p:nvSpPr>
        <p:spPr>
          <a:xfrm>
            <a:off x="6794834" y="3623477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5E7238-F4F8-44AF-A23F-275919690520}"/>
              </a:ext>
            </a:extLst>
          </p:cNvPr>
          <p:cNvSpPr/>
          <p:nvPr/>
        </p:nvSpPr>
        <p:spPr>
          <a:xfrm>
            <a:off x="6927333" y="3829176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1CA779-E6DA-42E7-864E-B0E335E76691}"/>
              </a:ext>
            </a:extLst>
          </p:cNvPr>
          <p:cNvSpPr/>
          <p:nvPr/>
        </p:nvSpPr>
        <p:spPr>
          <a:xfrm>
            <a:off x="6237701" y="1757810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94FFFD4-13C7-4287-A485-101D0989976D}"/>
              </a:ext>
            </a:extLst>
          </p:cNvPr>
          <p:cNvSpPr/>
          <p:nvPr/>
        </p:nvSpPr>
        <p:spPr>
          <a:xfrm>
            <a:off x="8205414" y="3829175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97BA6B7-61DE-4C15-A419-547DE5FA9E70}"/>
              </a:ext>
            </a:extLst>
          </p:cNvPr>
          <p:cNvSpPr/>
          <p:nvPr/>
        </p:nvSpPr>
        <p:spPr>
          <a:xfrm>
            <a:off x="8268873" y="1757810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559532B-7E23-43AD-8E98-ACD00154DE8F}"/>
              </a:ext>
            </a:extLst>
          </p:cNvPr>
          <p:cNvCxnSpPr>
            <a:stCxn id="9" idx="2"/>
            <a:endCxn id="8" idx="0"/>
          </p:cNvCxnSpPr>
          <p:nvPr/>
        </p:nvCxnSpPr>
        <p:spPr>
          <a:xfrm rot="16200000" flipH="1">
            <a:off x="6693767" y="3080442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66490D4A-1D6E-4714-B9C4-6BAE5848A77D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rot="5400000">
            <a:off x="7709353" y="2401318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DCA150-E464-4DA5-96CF-D1664CF4B1BC}"/>
              </a:ext>
            </a:extLst>
          </p:cNvPr>
          <p:cNvSpPr txBox="1"/>
          <p:nvPr/>
        </p:nvSpPr>
        <p:spPr>
          <a:xfrm>
            <a:off x="6344039" y="199708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B6657D-954F-40D0-9CBD-8DB4894EE650}"/>
              </a:ext>
            </a:extLst>
          </p:cNvPr>
          <p:cNvSpPr txBox="1"/>
          <p:nvPr/>
        </p:nvSpPr>
        <p:spPr>
          <a:xfrm>
            <a:off x="8375211" y="199708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1F3A43-460D-4032-BD57-1A0236864BCF}"/>
              </a:ext>
            </a:extLst>
          </p:cNvPr>
          <p:cNvSpPr txBox="1"/>
          <p:nvPr/>
        </p:nvSpPr>
        <p:spPr>
          <a:xfrm>
            <a:off x="6892257" y="3966176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5B583B-2A7B-4BA4-B711-5830FD3B184E}"/>
              </a:ext>
            </a:extLst>
          </p:cNvPr>
          <p:cNvSpPr txBox="1"/>
          <p:nvPr/>
        </p:nvSpPr>
        <p:spPr>
          <a:xfrm>
            <a:off x="8147319" y="3966176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5BA1C2-D462-4E1E-8BDC-33F6FD94EE15}"/>
              </a:ext>
            </a:extLst>
          </p:cNvPr>
          <p:cNvSpPr txBox="1"/>
          <p:nvPr/>
        </p:nvSpPr>
        <p:spPr>
          <a:xfrm>
            <a:off x="7106039" y="5310940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B4A45-CF38-467D-9F34-8092DE1E4D73}"/>
              </a:ext>
            </a:extLst>
          </p:cNvPr>
          <p:cNvSpPr txBox="1"/>
          <p:nvPr/>
        </p:nvSpPr>
        <p:spPr>
          <a:xfrm>
            <a:off x="7021716" y="4699605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</p:spTree>
    <p:extLst>
      <p:ext uri="{BB962C8B-B14F-4D97-AF65-F5344CB8AC3E}">
        <p14:creationId xmlns:p14="http://schemas.microsoft.com/office/powerpoint/2010/main" val="63310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4963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The Running App II – Deployment Config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64739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Resource Allocation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CPU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Memory</a:t>
            </a:r>
          </a:p>
          <a:p>
            <a:r>
              <a:rPr lang="en-US" dirty="0">
                <a:solidFill>
                  <a:srgbClr val="92D050"/>
                </a:solidFill>
              </a:rPr>
              <a:t>Health Checks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Liveness Probe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Readiness Probe</a:t>
            </a:r>
          </a:p>
          <a:p>
            <a:r>
              <a:rPr lang="en-US" dirty="0">
                <a:solidFill>
                  <a:srgbClr val="92D050"/>
                </a:solidFill>
              </a:rPr>
              <a:t>Triggerable</a:t>
            </a:r>
          </a:p>
          <a:p>
            <a:r>
              <a:rPr lang="en-US" dirty="0">
                <a:solidFill>
                  <a:srgbClr val="92D050"/>
                </a:solidFill>
              </a:rPr>
              <a:t>Versioned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13314" name="Picture 2" descr="Pulse Trace, Healthcare Medicine, Heartbeat">
            <a:extLst>
              <a:ext uri="{FF2B5EF4-FFF2-40B4-BE49-F238E27FC236}">
                <a16:creationId xmlns:a16="http://schemas.microsoft.com/office/drawing/2014/main" id="{88670439-B54F-4A92-A2D3-1A1769F2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393" y="4145815"/>
            <a:ext cx="7200215" cy="224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Server, Space, The Server Room, Dark, Led, Shining">
            <a:extLst>
              <a:ext uri="{FF2B5EF4-FFF2-40B4-BE49-F238E27FC236}">
                <a16:creationId xmlns:a16="http://schemas.microsoft.com/office/drawing/2014/main" id="{52513135-DEED-411B-99B4-4CD14DBE9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15"/>
          <a:stretch/>
        </p:blipFill>
        <p:spPr bwMode="auto">
          <a:xfrm>
            <a:off x="4630402" y="1591641"/>
            <a:ext cx="2821685" cy="24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Blank, Card, Copy Space, Decorate, Design Space, Label">
            <a:extLst>
              <a:ext uri="{FF2B5EF4-FFF2-40B4-BE49-F238E27FC236}">
                <a16:creationId xmlns:a16="http://schemas.microsoft.com/office/drawing/2014/main" id="{5AEA9474-4DAA-400D-A73E-096A93331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3"/>
          <a:stretch/>
        </p:blipFill>
        <p:spPr bwMode="auto">
          <a:xfrm>
            <a:off x="7679550" y="1616343"/>
            <a:ext cx="4110237" cy="224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92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High Level 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8A18ED-91B3-4A29-8E8A-7A9C80E6A53B}"/>
              </a:ext>
            </a:extLst>
          </p:cNvPr>
          <p:cNvSpPr/>
          <p:nvPr/>
        </p:nvSpPr>
        <p:spPr>
          <a:xfrm>
            <a:off x="9571594" y="2242244"/>
            <a:ext cx="2297991" cy="32901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2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8733-156B-4042-B386-631B9AF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Networking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C4F4-2DAE-4A5B-898F-DC2AB8914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32358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Service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Internal Connectivity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Internal Load Balancer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Proxy to Pods</a:t>
            </a:r>
          </a:p>
          <a:p>
            <a:r>
              <a:rPr lang="en-US" dirty="0">
                <a:solidFill>
                  <a:srgbClr val="92D050"/>
                </a:solidFill>
              </a:rPr>
              <a:t>Route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External Connectivity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Exposes a Service</a:t>
            </a:r>
          </a:p>
          <a:p>
            <a:pPr lvl="2"/>
            <a:r>
              <a:rPr lang="en-US" dirty="0">
                <a:solidFill>
                  <a:srgbClr val="92D050"/>
                </a:solidFill>
              </a:rPr>
              <a:t>Via a Hostname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TLS Termination</a:t>
            </a:r>
          </a:p>
        </p:txBody>
      </p:sp>
      <p:pic>
        <p:nvPicPr>
          <p:cNvPr id="14338" name="Picture 2" descr="Network, Earth, Block Chain, Globe, Digitization">
            <a:extLst>
              <a:ext uri="{FF2B5EF4-FFF2-40B4-BE49-F238E27FC236}">
                <a16:creationId xmlns:a16="http://schemas.microsoft.com/office/drawing/2014/main" id="{B54C8FEA-0D91-451B-8C06-89B847849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2" t="17643" r="28763" b="19393"/>
          <a:stretch/>
        </p:blipFill>
        <p:spPr bwMode="auto">
          <a:xfrm>
            <a:off x="9576560" y="1469721"/>
            <a:ext cx="2354444" cy="234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Network, Cable, Ethernet, Computer, Technology, Digital">
            <a:extLst>
              <a:ext uri="{FF2B5EF4-FFF2-40B4-BE49-F238E27FC236}">
                <a16:creationId xmlns:a16="http://schemas.microsoft.com/office/drawing/2014/main" id="{3D4C1540-EFE5-4FE9-A1D3-A233EAB6A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808" y="1469720"/>
            <a:ext cx="3524566" cy="23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Ssl, Https, Safety, Computers, Lock, World, Encryption">
            <a:extLst>
              <a:ext uri="{FF2B5EF4-FFF2-40B4-BE49-F238E27FC236}">
                <a16:creationId xmlns:a16="http://schemas.microsoft.com/office/drawing/2014/main" id="{E232593F-A05D-47B6-8109-DE95BA8A0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127" y="4035951"/>
            <a:ext cx="3606494" cy="245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01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8A5C-7069-46B9-B448-E8132A72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>
                <a:solidFill>
                  <a:schemeClr val="accent4"/>
                </a:solidFill>
                <a:latin typeface="+mn-lt"/>
              </a:rPr>
              <a:t>Migrating To Container Based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58587-AAF7-4EC3-BAD4-3EF6DFEA79FC}"/>
              </a:ext>
            </a:extLst>
          </p:cNvPr>
          <p:cNvSpPr/>
          <p:nvPr/>
        </p:nvSpPr>
        <p:spPr>
          <a:xfrm>
            <a:off x="228606" y="1978417"/>
            <a:ext cx="1736676" cy="9103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ADD8A-88D8-4D15-9146-168AC89D44C5}"/>
              </a:ext>
            </a:extLst>
          </p:cNvPr>
          <p:cNvSpPr/>
          <p:nvPr/>
        </p:nvSpPr>
        <p:spPr>
          <a:xfrm>
            <a:off x="6182320" y="2820778"/>
            <a:ext cx="3210568" cy="27659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AE7001-9DAB-47DD-A341-5FAE9DD60DC9}"/>
              </a:ext>
            </a:extLst>
          </p:cNvPr>
          <p:cNvSpPr/>
          <p:nvPr/>
        </p:nvSpPr>
        <p:spPr>
          <a:xfrm>
            <a:off x="6515586" y="3475640"/>
            <a:ext cx="2632243" cy="15149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9FAEC6-C4BE-4D06-A83D-8C24D6BF092C}"/>
              </a:ext>
            </a:extLst>
          </p:cNvPr>
          <p:cNvSpPr/>
          <p:nvPr/>
        </p:nvSpPr>
        <p:spPr>
          <a:xfrm>
            <a:off x="6648085" y="3681339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55C07B3-61E3-4D00-8858-13A1BE15F526}"/>
              </a:ext>
            </a:extLst>
          </p:cNvPr>
          <p:cNvSpPr/>
          <p:nvPr/>
        </p:nvSpPr>
        <p:spPr>
          <a:xfrm>
            <a:off x="2946643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1B6AA7-3858-40FA-9994-1EB353A586B1}"/>
              </a:ext>
            </a:extLst>
          </p:cNvPr>
          <p:cNvSpPr/>
          <p:nvPr/>
        </p:nvSpPr>
        <p:spPr>
          <a:xfrm>
            <a:off x="492608" y="3617654"/>
            <a:ext cx="1736676" cy="91036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E28AC0-A286-4090-BBFB-C5E2F6839ADA}"/>
              </a:ext>
            </a:extLst>
          </p:cNvPr>
          <p:cNvSpPr/>
          <p:nvPr/>
        </p:nvSpPr>
        <p:spPr>
          <a:xfrm>
            <a:off x="176792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9FE63A1-F1DC-40CB-8105-F96D15E5BDFC}"/>
              </a:ext>
            </a:extLst>
          </p:cNvPr>
          <p:cNvSpPr/>
          <p:nvPr/>
        </p:nvSpPr>
        <p:spPr>
          <a:xfrm>
            <a:off x="4236493" y="5246298"/>
            <a:ext cx="1736676" cy="9103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158EEC-8CCA-4FFE-B80B-FE397BEF829F}"/>
              </a:ext>
            </a:extLst>
          </p:cNvPr>
          <p:cNvSpPr/>
          <p:nvPr/>
        </p:nvSpPr>
        <p:spPr>
          <a:xfrm>
            <a:off x="5958453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54342A-492E-4876-84C2-42AB721996C3}"/>
              </a:ext>
            </a:extLst>
          </p:cNvPr>
          <p:cNvSpPr/>
          <p:nvPr/>
        </p:nvSpPr>
        <p:spPr>
          <a:xfrm>
            <a:off x="7926166" y="3681338"/>
            <a:ext cx="1030335" cy="7005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A20D6FE-125B-4AA2-B7A7-941CF7C13844}"/>
              </a:ext>
            </a:extLst>
          </p:cNvPr>
          <p:cNvSpPr/>
          <p:nvPr/>
        </p:nvSpPr>
        <p:spPr>
          <a:xfrm>
            <a:off x="9855875" y="4214828"/>
            <a:ext cx="1736676" cy="9103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31898B-C750-4E18-8F83-9A4F23D59170}"/>
              </a:ext>
            </a:extLst>
          </p:cNvPr>
          <p:cNvSpPr/>
          <p:nvPr/>
        </p:nvSpPr>
        <p:spPr>
          <a:xfrm>
            <a:off x="9851326" y="2465936"/>
            <a:ext cx="1736676" cy="910360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D06549-1283-4BD1-B4C0-E279681A8FF1}"/>
              </a:ext>
            </a:extLst>
          </p:cNvPr>
          <p:cNvSpPr/>
          <p:nvPr/>
        </p:nvSpPr>
        <p:spPr>
          <a:xfrm>
            <a:off x="7989625" y="1609973"/>
            <a:ext cx="1736676" cy="9103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DD79BD8-3AC2-4BC8-A0F0-E8D734FCFBBE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16200000" flipH="1">
            <a:off x="864507" y="3121214"/>
            <a:ext cx="728877" cy="264002"/>
          </a:xfrm>
          <a:prstGeom prst="bentConnector3">
            <a:avLst/>
          </a:prstGeom>
          <a:ln w="57150">
            <a:gradFill>
              <a:gsLst>
                <a:gs pos="0">
                  <a:srgbClr val="3063BC"/>
                </a:gs>
                <a:gs pos="100000">
                  <a:srgbClr val="F28A4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54D05ECA-C64F-4EEC-88BA-BA88B1B9BF06}"/>
              </a:ext>
            </a:extLst>
          </p:cNvPr>
          <p:cNvCxnSpPr>
            <a:stCxn id="22" idx="2"/>
            <a:endCxn id="23" idx="1"/>
          </p:cNvCxnSpPr>
          <p:nvPr/>
        </p:nvCxnSpPr>
        <p:spPr>
          <a:xfrm rot="16200000" flipH="1">
            <a:off x="977702" y="4911257"/>
            <a:ext cx="1173464" cy="406977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49ADA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CF40C59-877D-42EA-A4F5-8C3DF62E4C86}"/>
              </a:ext>
            </a:extLst>
          </p:cNvPr>
          <p:cNvCxnSpPr>
            <a:stCxn id="23" idx="0"/>
            <a:endCxn id="21" idx="0"/>
          </p:cNvCxnSpPr>
          <p:nvPr/>
        </p:nvCxnSpPr>
        <p:spPr>
          <a:xfrm rot="5400000" flipH="1" flipV="1">
            <a:off x="2411299" y="3842616"/>
            <a:ext cx="1628644" cy="1178720"/>
          </a:xfrm>
          <a:prstGeom prst="bentConnector3">
            <a:avLst>
              <a:gd name="adj1" fmla="val 124650"/>
            </a:avLst>
          </a:prstGeom>
          <a:ln w="57150">
            <a:gradFill>
              <a:gsLst>
                <a:gs pos="0">
                  <a:srgbClr val="6DA4DB"/>
                </a:gs>
                <a:gs pos="100000">
                  <a:srgbClr val="F2884B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B1CA79-BC1B-44D9-9248-C0DBF7AC5201}"/>
              </a:ext>
            </a:extLst>
          </p:cNvPr>
          <p:cNvCxnSpPr>
            <a:stCxn id="21" idx="2"/>
            <a:endCxn id="24" idx="1"/>
          </p:cNvCxnSpPr>
          <p:nvPr/>
        </p:nvCxnSpPr>
        <p:spPr>
          <a:xfrm rot="16200000" flipH="1">
            <a:off x="3439005" y="4903990"/>
            <a:ext cx="1173464" cy="421512"/>
          </a:xfrm>
          <a:prstGeom prst="bentConnector2">
            <a:avLst/>
          </a:prstGeom>
          <a:ln w="57150">
            <a:gradFill>
              <a:gsLst>
                <a:gs pos="0">
                  <a:srgbClr val="E66C18"/>
                </a:gs>
                <a:gs pos="100000">
                  <a:srgbClr val="599DDB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5C279A93-D4BB-443B-A283-60AC4C771A22}"/>
              </a:ext>
            </a:extLst>
          </p:cNvPr>
          <p:cNvCxnSpPr>
            <a:stCxn id="24" idx="0"/>
            <a:endCxn id="16" idx="1"/>
          </p:cNvCxnSpPr>
          <p:nvPr/>
        </p:nvCxnSpPr>
        <p:spPr>
          <a:xfrm rot="5400000" flipH="1" flipV="1">
            <a:off x="5269125" y="3867338"/>
            <a:ext cx="1214666" cy="1543254"/>
          </a:xfrm>
          <a:prstGeom prst="bentConnector2">
            <a:avLst/>
          </a:prstGeom>
          <a:ln w="57150">
            <a:gradFill>
              <a:gsLst>
                <a:gs pos="0">
                  <a:srgbClr val="6EA5DB"/>
                </a:gs>
                <a:gs pos="100000">
                  <a:srgbClr val="E2F0D9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197D390-E60F-445C-9D71-C1F304A571B3}"/>
              </a:ext>
            </a:extLst>
          </p:cNvPr>
          <p:cNvCxnSpPr>
            <a:stCxn id="25" idx="2"/>
            <a:endCxn id="16" idx="0"/>
          </p:cNvCxnSpPr>
          <p:nvPr/>
        </p:nvCxnSpPr>
        <p:spPr>
          <a:xfrm rot="16200000" flipH="1">
            <a:off x="6414519" y="2932605"/>
            <a:ext cx="1161006" cy="336462"/>
          </a:xfrm>
          <a:prstGeom prst="bentConnector3">
            <a:avLst/>
          </a:prstGeom>
          <a:ln w="57150">
            <a:gradFill>
              <a:gsLst>
                <a:gs pos="0">
                  <a:srgbClr val="939393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2B9E949-35CA-44AB-8EC3-00124458E6A5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 rot="5400000">
            <a:off x="7430105" y="2253481"/>
            <a:ext cx="1161006" cy="1694710"/>
          </a:xfrm>
          <a:prstGeom prst="bentConnector3">
            <a:avLst/>
          </a:prstGeom>
          <a:ln w="57150">
            <a:gradFill>
              <a:gsLst>
                <a:gs pos="0">
                  <a:srgbClr val="949494"/>
                </a:gs>
                <a:gs pos="100000">
                  <a:srgbClr val="E2F0D9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CAC89B5-0E7B-4129-847A-6831796E88FA}"/>
              </a:ext>
            </a:extLst>
          </p:cNvPr>
          <p:cNvSpPr txBox="1"/>
          <p:nvPr/>
        </p:nvSpPr>
        <p:spPr>
          <a:xfrm>
            <a:off x="334944" y="222430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Docker Image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2A0EAC-BBB6-49C8-A19D-0A56D1D4984A}"/>
              </a:ext>
            </a:extLst>
          </p:cNvPr>
          <p:cNvSpPr txBox="1"/>
          <p:nvPr/>
        </p:nvSpPr>
        <p:spPr>
          <a:xfrm>
            <a:off x="598945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060A05-3E66-4034-91A6-3A0D5588E464}"/>
              </a:ext>
            </a:extLst>
          </p:cNvPr>
          <p:cNvSpPr txBox="1"/>
          <p:nvPr/>
        </p:nvSpPr>
        <p:spPr>
          <a:xfrm>
            <a:off x="3028269" y="38529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Config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C64A77-066A-4334-A96D-9B63BC615E59}"/>
              </a:ext>
            </a:extLst>
          </p:cNvPr>
          <p:cNvSpPr txBox="1"/>
          <p:nvPr/>
        </p:nvSpPr>
        <p:spPr>
          <a:xfrm>
            <a:off x="1849381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3F64613-C775-4F15-9113-7AFDDDDE3C08}"/>
              </a:ext>
            </a:extLst>
          </p:cNvPr>
          <p:cNvSpPr txBox="1"/>
          <p:nvPr/>
        </p:nvSpPr>
        <p:spPr>
          <a:xfrm>
            <a:off x="4365282" y="551681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Image Stream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AD381B-80B7-433C-93F2-943242D3CD33}"/>
              </a:ext>
            </a:extLst>
          </p:cNvPr>
          <p:cNvSpPr txBox="1"/>
          <p:nvPr/>
        </p:nvSpPr>
        <p:spPr>
          <a:xfrm>
            <a:off x="6064791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0DF2B0-1C9F-4A4D-9EE3-2FA834BF4D91}"/>
              </a:ext>
            </a:extLst>
          </p:cNvPr>
          <p:cNvSpPr txBox="1"/>
          <p:nvPr/>
        </p:nvSpPr>
        <p:spPr>
          <a:xfrm>
            <a:off x="8095963" y="18492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Secret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5ED957-DDF8-42A8-B4C2-8E5443B3F562}"/>
              </a:ext>
            </a:extLst>
          </p:cNvPr>
          <p:cNvSpPr txBox="1"/>
          <p:nvPr/>
        </p:nvSpPr>
        <p:spPr>
          <a:xfrm>
            <a:off x="6613009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40982E-19E1-4C84-8F48-EC059B1D0405}"/>
              </a:ext>
            </a:extLst>
          </p:cNvPr>
          <p:cNvSpPr txBox="1"/>
          <p:nvPr/>
        </p:nvSpPr>
        <p:spPr>
          <a:xfrm>
            <a:off x="7868071" y="3818339"/>
            <a:ext cx="114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Container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606B18-DB17-4E67-935E-79D69D5AF00C}"/>
              </a:ext>
            </a:extLst>
          </p:cNvPr>
          <p:cNvSpPr txBox="1"/>
          <p:nvPr/>
        </p:nvSpPr>
        <p:spPr>
          <a:xfrm>
            <a:off x="6826791" y="5163103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 Config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043364-B909-4AB9-B03E-C9496C0B7838}"/>
              </a:ext>
            </a:extLst>
          </p:cNvPr>
          <p:cNvSpPr txBox="1"/>
          <p:nvPr/>
        </p:nvSpPr>
        <p:spPr>
          <a:xfrm>
            <a:off x="6742468" y="4551768"/>
            <a:ext cx="209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F57B04E-3847-433A-A9DA-0C4A3D6A1D1F}"/>
              </a:ext>
            </a:extLst>
          </p:cNvPr>
          <p:cNvSpPr txBox="1"/>
          <p:nvPr/>
        </p:nvSpPr>
        <p:spPr>
          <a:xfrm>
            <a:off x="9957664" y="273645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E18456E-A339-4E40-8508-3FFFE4715A62}"/>
              </a:ext>
            </a:extLst>
          </p:cNvPr>
          <p:cNvSpPr txBox="1"/>
          <p:nvPr/>
        </p:nvSpPr>
        <p:spPr>
          <a:xfrm>
            <a:off x="9962213" y="448534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Route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A502FC-0760-4872-81FB-E62929CFAE1E}"/>
              </a:ext>
            </a:extLst>
          </p:cNvPr>
          <p:cNvCxnSpPr>
            <a:stCxn id="15" idx="3"/>
            <a:endCxn id="31" idx="1"/>
          </p:cNvCxnSpPr>
          <p:nvPr/>
        </p:nvCxnSpPr>
        <p:spPr>
          <a:xfrm flipV="1">
            <a:off x="9147829" y="2921116"/>
            <a:ext cx="703497" cy="1311975"/>
          </a:xfrm>
          <a:prstGeom prst="bentConnector3">
            <a:avLst/>
          </a:prstGeom>
          <a:ln w="57150">
            <a:gradFill>
              <a:gsLst>
                <a:gs pos="0">
                  <a:srgbClr val="A9D18E"/>
                </a:gs>
                <a:gs pos="100000">
                  <a:srgbClr val="FFFF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FE2F31-E5DF-4F74-9754-B888DAFFD69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rot="16200000" flipH="1">
            <a:off x="10302672" y="3793287"/>
            <a:ext cx="838532" cy="4549"/>
          </a:xfrm>
          <a:prstGeom prst="bentConnector3">
            <a:avLst/>
          </a:prstGeom>
          <a:ln w="57150">
            <a:gradFill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loud 75">
            <a:extLst>
              <a:ext uri="{FF2B5EF4-FFF2-40B4-BE49-F238E27FC236}">
                <a16:creationId xmlns:a16="http://schemas.microsoft.com/office/drawing/2014/main" id="{E7C1C0B4-09D9-412E-8E3E-B995AE844AF6}"/>
              </a:ext>
            </a:extLst>
          </p:cNvPr>
          <p:cNvSpPr/>
          <p:nvPr/>
        </p:nvSpPr>
        <p:spPr>
          <a:xfrm>
            <a:off x="9930234" y="5813725"/>
            <a:ext cx="1578857" cy="914400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4ACD2DB0-6258-4AFC-8810-E2104046E62E}"/>
              </a:ext>
            </a:extLst>
          </p:cNvPr>
          <p:cNvCxnSpPr>
            <a:cxnSpLocks/>
            <a:stCxn id="30" idx="2"/>
            <a:endCxn id="76" idx="3"/>
          </p:cNvCxnSpPr>
          <p:nvPr/>
        </p:nvCxnSpPr>
        <p:spPr>
          <a:xfrm rot="5400000">
            <a:off x="10351529" y="5493322"/>
            <a:ext cx="740819" cy="4550"/>
          </a:xfrm>
          <a:prstGeom prst="bentConnector3">
            <a:avLst/>
          </a:prstGeom>
          <a:ln w="57150">
            <a:gradFill>
              <a:gsLst>
                <a:gs pos="0">
                  <a:srgbClr val="FFC000"/>
                </a:gs>
                <a:gs pos="100000">
                  <a:schemeClr val="bg1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051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3296</TotalTime>
  <Words>898</Words>
  <Application>Microsoft Office PowerPoint</Application>
  <PresentationFormat>Widescreen</PresentationFormat>
  <Paragraphs>343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From OverTheWallOps to DevOps Using OpenShift for SysOps and Engineering</vt:lpstr>
      <vt:lpstr>Overview</vt:lpstr>
      <vt:lpstr>Why OpenShift?</vt:lpstr>
      <vt:lpstr>Parts of OpenShift</vt:lpstr>
      <vt:lpstr>Planning your 1st Cluster I (on-prem edition)</vt:lpstr>
      <vt:lpstr>Planning your 1st Cluster II</vt:lpstr>
      <vt:lpstr>Maintenance</vt:lpstr>
      <vt:lpstr>Troubleshooting Common Issues</vt:lpstr>
      <vt:lpstr>High Level Overview</vt:lpstr>
      <vt:lpstr>High Level Overview</vt:lpstr>
      <vt:lpstr>Docker Image</vt:lpstr>
      <vt:lpstr>High Level Overview</vt:lpstr>
      <vt:lpstr>Build Config I – Docker</vt:lpstr>
      <vt:lpstr>High Level Overview</vt:lpstr>
      <vt:lpstr>Image Stream I - Builder</vt:lpstr>
      <vt:lpstr>High Level Overview</vt:lpstr>
      <vt:lpstr>Build Config II – Source</vt:lpstr>
      <vt:lpstr>High Level Overview</vt:lpstr>
      <vt:lpstr>Image Stream II - Source</vt:lpstr>
      <vt:lpstr>High Level Overview</vt:lpstr>
      <vt:lpstr>The Running App I – Deployment Config</vt:lpstr>
      <vt:lpstr>The Running App II – Deployment Config</vt:lpstr>
      <vt:lpstr>High Level Overview</vt:lpstr>
      <vt:lpstr>Networking</vt:lpstr>
      <vt:lpstr>Migrating To Container Based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Stone</dc:creator>
  <cp:lastModifiedBy>Robert Stone</cp:lastModifiedBy>
  <cp:revision>92</cp:revision>
  <dcterms:created xsi:type="dcterms:W3CDTF">2019-04-15T11:21:53Z</dcterms:created>
  <dcterms:modified xsi:type="dcterms:W3CDTF">2019-05-10T01:45:51Z</dcterms:modified>
</cp:coreProperties>
</file>